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" y="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on Sealy" userId="d44f053a-80d2-4300-a60e-b0e0a56799dc" providerId="ADAL" clId="{2E94566F-4DA6-4BD2-98F9-6403BDC8289F}"/>
    <pc:docChg chg="custSel modSld">
      <pc:chgData name="Sharon Sealy" userId="d44f053a-80d2-4300-a60e-b0e0a56799dc" providerId="ADAL" clId="{2E94566F-4DA6-4BD2-98F9-6403BDC8289F}" dt="2023-11-28T17:57:39.945" v="40" actId="20577"/>
      <pc:docMkLst>
        <pc:docMk/>
      </pc:docMkLst>
      <pc:sldChg chg="delSp modSp mod">
        <pc:chgData name="Sharon Sealy" userId="d44f053a-80d2-4300-a60e-b0e0a56799dc" providerId="ADAL" clId="{2E94566F-4DA6-4BD2-98F9-6403BDC8289F}" dt="2023-11-28T17:57:39.945" v="40" actId="20577"/>
        <pc:sldMkLst>
          <pc:docMk/>
          <pc:sldMk cId="720808443" sldId="259"/>
        </pc:sldMkLst>
        <pc:spChg chg="del mod">
          <ac:chgData name="Sharon Sealy" userId="d44f053a-80d2-4300-a60e-b0e0a56799dc" providerId="ADAL" clId="{2E94566F-4DA6-4BD2-98F9-6403BDC8289F}" dt="2023-11-28T17:57:24.780" v="34"/>
          <ac:spMkLst>
            <pc:docMk/>
            <pc:sldMk cId="720808443" sldId="259"/>
            <ac:spMk id="13" creationId="{1AC2D14F-1379-4238-9818-FFB24CBFD7F5}"/>
          </ac:spMkLst>
        </pc:spChg>
        <pc:spChg chg="mod">
          <ac:chgData name="Sharon Sealy" userId="d44f053a-80d2-4300-a60e-b0e0a56799dc" providerId="ADAL" clId="{2E94566F-4DA6-4BD2-98F9-6403BDC8289F}" dt="2023-11-28T17:57:39.945" v="40" actId="20577"/>
          <ac:spMkLst>
            <pc:docMk/>
            <pc:sldMk cId="720808443" sldId="259"/>
            <ac:spMk id="19" creationId="{D180D4A4-8F13-483A-9B6A-DD0C2B8699D6}"/>
          </ac:spMkLst>
        </pc:spChg>
        <pc:spChg chg="mod">
          <ac:chgData name="Sharon Sealy" userId="d44f053a-80d2-4300-a60e-b0e0a56799dc" providerId="ADAL" clId="{2E94566F-4DA6-4BD2-98F9-6403BDC8289F}" dt="2023-11-28T17:56:33.705" v="22" actId="20577"/>
          <ac:spMkLst>
            <pc:docMk/>
            <pc:sldMk cId="720808443" sldId="259"/>
            <ac:spMk id="80" creationId="{9ACE08DE-F525-4C61-AAA0-D2C761149902}"/>
          </ac:spMkLst>
        </pc:spChg>
        <pc:spChg chg="mod">
          <ac:chgData name="Sharon Sealy" userId="d44f053a-80d2-4300-a60e-b0e0a56799dc" providerId="ADAL" clId="{2E94566F-4DA6-4BD2-98F9-6403BDC8289F}" dt="2023-11-28T17:57:12.302" v="31" actId="20577"/>
          <ac:spMkLst>
            <pc:docMk/>
            <pc:sldMk cId="720808443" sldId="259"/>
            <ac:spMk id="176" creationId="{325163FE-1FEC-4FD6-8DF9-344144606658}"/>
          </ac:spMkLst>
        </pc:spChg>
        <pc:cxnChg chg="del mod">
          <ac:chgData name="Sharon Sealy" userId="d44f053a-80d2-4300-a60e-b0e0a56799dc" providerId="ADAL" clId="{2E94566F-4DA6-4BD2-98F9-6403BDC8289F}" dt="2023-11-28T17:56:44.594" v="24" actId="478"/>
          <ac:cxnSpMkLst>
            <pc:docMk/>
            <pc:sldMk cId="720808443" sldId="259"/>
            <ac:cxnSpMk id="8" creationId="{C75385AE-85CF-4CF0-891F-537AD415E0E4}"/>
          </ac:cxnSpMkLst>
        </pc:cxnChg>
        <pc:cxnChg chg="del">
          <ac:chgData name="Sharon Sealy" userId="d44f053a-80d2-4300-a60e-b0e0a56799dc" providerId="ADAL" clId="{2E94566F-4DA6-4BD2-98F9-6403BDC8289F}" dt="2023-11-28T17:56:41.784" v="23" actId="478"/>
          <ac:cxnSpMkLst>
            <pc:docMk/>
            <pc:sldMk cId="720808443" sldId="259"/>
            <ac:cxnSpMk id="143" creationId="{A8FD574F-4853-4B4F-A224-4D4318DD8114}"/>
          </ac:cxnSpMkLst>
        </pc:cxnChg>
        <pc:cxnChg chg="del">
          <ac:chgData name="Sharon Sealy" userId="d44f053a-80d2-4300-a60e-b0e0a56799dc" providerId="ADAL" clId="{2E94566F-4DA6-4BD2-98F9-6403BDC8289F}" dt="2023-11-28T17:56:47.528" v="25" actId="478"/>
          <ac:cxnSpMkLst>
            <pc:docMk/>
            <pc:sldMk cId="720808443" sldId="259"/>
            <ac:cxnSpMk id="146" creationId="{277998DC-0BDA-4347-9E58-8A87553D31C5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11493-CCB3-4446-8033-E6AD609BB369}" type="datetimeFigureOut">
              <a:rPr lang="en-US" smtClean="0"/>
              <a:t>11/23/2023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F3BDA-7D09-476B-84FA-B69D7BAAC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24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E87F2-5B12-4464-B051-5B7B14966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0F84DD-9DC0-43C0-AD10-B00F69399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34EDA-185D-4580-BB10-DC30F4A5A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F5820-C6A7-458C-84A8-145152FFF928}" type="datetime1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C9129-05D8-48F8-BA0C-7F77A663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3DAE0-B9D2-4E39-9F65-5B6CB6D4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31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4DABE-913B-483C-AB62-3C6A909AF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13818-1B36-46C7-BC03-EAF6B5252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977BA-D88C-4602-8FFB-1C72B6BA0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B0C8-35A6-40AC-956D-D0DC8385F4A9}" type="datetime1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27BD5-4CE9-4BBF-B06A-44430B3FA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90697-23A3-46F9-863D-9DEA6D6B7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0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ED8185-15AE-4303-B515-261654162F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E72134-3DA2-44C7-A96A-5587883C9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55D11-56A8-40D6-BBBF-43C90C90F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0F34-98E2-49FC-8F89-2F5D56E8DD33}" type="datetime1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1B673-906B-4F3A-9A95-9167B4D0E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D3314-4F5F-44D5-97DD-FE87E5B02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6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A6340-E784-433B-B0CF-8436F28FE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98C41-4F11-4640-8110-23D113A70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B2118-56D4-4A35-9613-FB8EBF85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BFFD6-8BF4-4C02-BAC2-D8D5CAD6F68B}" type="datetime1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D13C7-ABB7-429D-8D98-A4FED0D4C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9322E-E5FA-4AAB-9ED7-2E830C8C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2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BF5A3-74EE-4776-AC7A-806EA3819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4E520-EAC4-4E81-B85E-CED407C0C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2D422-FDA0-449F-A4E7-9F87097A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54ED-3673-4BF1-AEC4-7BC348053283}" type="datetime1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EA9D8-9E50-4ED4-B7FB-8479B7B05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ECFD3-0C82-4CE8-90F4-DD3FF68A3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15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05CD2-7D1C-4006-8508-3E2C7C1B9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D7CC4-1C1E-44BE-88C9-D85AB35E6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B3AA53-5112-4B1A-9F6B-51A48E1E4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F25F65-29F4-4FD6-9B3F-702FF6204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0A12-CE2B-4603-89B6-4E31DC3EB7AA}" type="datetime1">
              <a:rPr lang="en-US" smtClean="0"/>
              <a:t>11/23/2023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7BD67D-B9F3-4956-977E-99E79AE2C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440AB-8558-4DB7-8DDA-8992C470A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6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D5C5C-34CF-4C21-B651-D8906D779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7B5C2-48B3-41E9-A5CE-5E16B3311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F24C9-0FE6-4E47-91F3-A85D9A735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ABC2A0-C822-4E8A-B095-F87F64825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635178-324A-4A48-8EE8-585E56CBFB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FA3ACB-3BE5-413B-94E1-123511288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1D734-AC73-481E-A228-32F5E4777A2A}" type="datetime1">
              <a:rPr lang="en-US" smtClean="0"/>
              <a:t>11/23/2023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73970C-EDEB-4836-B2C0-4DCD9F16E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4EF743-0FAA-4256-9405-4834A6397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7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F7C15-8235-4800-AE2C-DE112C5E2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CED857-D401-446A-A62B-86ADBF807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EE37-17B0-4003-AEDC-82E9E5631ABB}" type="datetime1">
              <a:rPr lang="en-US" smtClean="0"/>
              <a:t>11/23/2023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8CF6FF-18EB-47B8-85C8-0B645BEE2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A3C8D-0168-4F15-8CC4-FE545FEE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4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64952C-55B4-4BB0-9188-FDB49B0DC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1649-3D2D-441F-AFBA-9FD15DA82F63}" type="datetime1">
              <a:rPr lang="en-US" smtClean="0"/>
              <a:t>11/23/2023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424304-AA70-4CC3-B759-596F03FA4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0310D-6933-4105-940E-049A132E3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5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4E138-2367-49FF-8899-40852DF87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296FD-2BFA-4E38-8F56-AE512018B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3D7E22-5494-48B9-8B23-B483A3170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2774E-11C0-4DE2-8C83-CF371C323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F529-1F26-4C10-81D5-A0E0C398757E}" type="datetime1">
              <a:rPr lang="en-US" smtClean="0"/>
              <a:t>11/23/2023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4FECB-6C70-4E26-9BC1-8CFC82E6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B2B1E-B0D8-4EF2-BEAB-662D16D83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26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60E7-97F5-4EF2-A65E-D0E117BCD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B77F10-395C-4090-9A20-C8251B61B4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538B04-069F-4F46-AE11-1C7A61407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4D7D44-A91A-4430-9540-1777BAD5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13C7-7DE2-476D-A593-76987CDFBDC7}" type="datetime1">
              <a:rPr lang="en-US" smtClean="0"/>
              <a:t>11/23/2023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6D6527-60E9-40B9-B9D7-E9819752A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Revised 01/12/2021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4772C-4275-4830-A47A-431A405EF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4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16876C-9C29-489F-8A4E-90AB8064A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F2EEE3-E667-4C21-AFC7-CE82B5F19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F4833-B9B3-4501-ADA1-2AA06B51F0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C076B-B8B9-4655-AD0E-BBA1A53AE6E5}" type="datetime1">
              <a:rPr lang="en-US" smtClean="0"/>
              <a:t>11/23/2023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11A42-3057-4EB4-B371-8478A08BB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Revised 01/12/2021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C92F5-44EC-4F53-92EE-A5566F4CB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7ED44-D15F-4EB3-AA63-176F8787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5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892AB83-8EF8-4157-99EE-7EC1A5849A16}"/>
              </a:ext>
            </a:extLst>
          </p:cNvPr>
          <p:cNvSpPr txBox="1"/>
          <p:nvPr/>
        </p:nvSpPr>
        <p:spPr>
          <a:xfrm>
            <a:off x="4435638" y="331924"/>
            <a:ext cx="2777961" cy="6001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David Christini, Ph.D.</a:t>
            </a:r>
          </a:p>
          <a:p>
            <a:pPr algn="ctr"/>
            <a:r>
              <a:rPr lang="en-US" sz="1100" dirty="0"/>
              <a:t>Senior Vice President for Research</a:t>
            </a:r>
          </a:p>
          <a:p>
            <a:pPr algn="ctr"/>
            <a:r>
              <a:rPr lang="en-US" sz="1100" dirty="0"/>
              <a:t>Research Foundation Operations Manager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B4EB8B-2A96-4E65-94AB-27AEA212371A}"/>
              </a:ext>
            </a:extLst>
          </p:cNvPr>
          <p:cNvSpPr txBox="1"/>
          <p:nvPr/>
        </p:nvSpPr>
        <p:spPr>
          <a:xfrm>
            <a:off x="197963" y="113781"/>
            <a:ext cx="33842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RFSUNY @ Downstate Org Chart</a:t>
            </a:r>
          </a:p>
          <a:p>
            <a:r>
              <a:rPr lang="en-US" sz="1050" dirty="0">
                <a:highlight>
                  <a:srgbClr val="00FFFF"/>
                </a:highlight>
              </a:rPr>
              <a:t>up</a:t>
            </a:r>
            <a:r>
              <a:rPr lang="en-US" sz="1050" dirty="0"/>
              <a:t> </a:t>
            </a:r>
            <a:r>
              <a:rPr lang="en-US" sz="1050" dirty="0">
                <a:highlight>
                  <a:srgbClr val="00FFFF"/>
                </a:highlight>
              </a:rPr>
              <a:t>to 2 years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F02DE1-F66B-4EE8-882D-8B8B8FC116A9}"/>
              </a:ext>
            </a:extLst>
          </p:cNvPr>
          <p:cNvSpPr txBox="1"/>
          <p:nvPr/>
        </p:nvSpPr>
        <p:spPr>
          <a:xfrm>
            <a:off x="2442185" y="1409330"/>
            <a:ext cx="3337029" cy="384721"/>
          </a:xfrm>
          <a:prstGeom prst="rect">
            <a:avLst/>
          </a:prstGeom>
          <a:ln w="12700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Sharon L. Sealy</a:t>
            </a:r>
          </a:p>
          <a:p>
            <a:pPr algn="ctr"/>
            <a:r>
              <a:rPr lang="en-US" sz="950" dirty="0">
                <a:solidFill>
                  <a:schemeClr val="tx1"/>
                </a:solidFill>
              </a:rPr>
              <a:t>Executive Director,</a:t>
            </a:r>
            <a:r>
              <a:rPr lang="en-US" sz="950" dirty="0"/>
              <a:t> Deputy Operations  Manager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FBC2DE-0C14-4290-92CA-527C8EDAAA4E}"/>
              </a:ext>
            </a:extLst>
          </p:cNvPr>
          <p:cNvSpPr txBox="1"/>
          <p:nvPr/>
        </p:nvSpPr>
        <p:spPr>
          <a:xfrm>
            <a:off x="9545556" y="1411325"/>
            <a:ext cx="1421218" cy="3847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Kevin Nellis</a:t>
            </a:r>
          </a:p>
          <a:p>
            <a:pPr algn="ctr"/>
            <a:r>
              <a:rPr lang="en-US" sz="950" dirty="0"/>
              <a:t>Executive Director, IRB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B3E397-4B67-4E3C-9FFF-B047CB400EF0}"/>
              </a:ext>
            </a:extLst>
          </p:cNvPr>
          <p:cNvSpPr txBox="1"/>
          <p:nvPr/>
        </p:nvSpPr>
        <p:spPr>
          <a:xfrm>
            <a:off x="11075987" y="2152247"/>
            <a:ext cx="71088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Gabrielle King, Director, IACUC</a:t>
            </a:r>
            <a:endParaRPr lang="en-US" sz="900" dirty="0">
              <a:highlight>
                <a:srgbClr val="FFFF00"/>
              </a:highligh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900E7FD-5437-4FA7-BC68-58F164393D12}"/>
              </a:ext>
            </a:extLst>
          </p:cNvPr>
          <p:cNvSpPr txBox="1"/>
          <p:nvPr/>
        </p:nvSpPr>
        <p:spPr>
          <a:xfrm>
            <a:off x="10796178" y="3074203"/>
            <a:ext cx="608338" cy="7463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Sr. Research </a:t>
            </a:r>
          </a:p>
          <a:p>
            <a:pPr algn="ctr"/>
            <a:r>
              <a:rPr lang="en-US" sz="850" dirty="0"/>
              <a:t>Associate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>
                <a:highlight>
                  <a:srgbClr val="FFFF00"/>
                </a:highlight>
              </a:rPr>
              <a:t>TBH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0B8D01B-F972-4A99-AE42-CDB30D4B953D}"/>
              </a:ext>
            </a:extLst>
          </p:cNvPr>
          <p:cNvSpPr txBox="1"/>
          <p:nvPr/>
        </p:nvSpPr>
        <p:spPr>
          <a:xfrm>
            <a:off x="11471360" y="3071704"/>
            <a:ext cx="638700" cy="8771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IACUC </a:t>
            </a:r>
          </a:p>
          <a:p>
            <a:pPr algn="ctr"/>
            <a:r>
              <a:rPr lang="en-US" sz="850" dirty="0"/>
              <a:t>Admin.</a:t>
            </a:r>
          </a:p>
          <a:p>
            <a:pPr algn="ctr"/>
            <a:endParaRPr lang="en-US" sz="850" dirty="0"/>
          </a:p>
          <a:p>
            <a:pPr algn="ctr"/>
            <a:r>
              <a:rPr lang="en-US" sz="850"/>
              <a:t>Debbie Barrientos</a:t>
            </a:r>
            <a:endParaRPr lang="en-US" sz="85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B64B46C-2EE3-4522-8734-4145412B79F0}"/>
              </a:ext>
            </a:extLst>
          </p:cNvPr>
          <p:cNvSpPr txBox="1"/>
          <p:nvPr/>
        </p:nvSpPr>
        <p:spPr>
          <a:xfrm>
            <a:off x="9842765" y="3579885"/>
            <a:ext cx="800321" cy="15311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Associate IRB Administrator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/>
              <a:t>Diann Johnson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/>
              <a:t>Nikol </a:t>
            </a:r>
          </a:p>
          <a:p>
            <a:pPr algn="ctr"/>
            <a:r>
              <a:rPr lang="en-US" sz="850" dirty="0"/>
              <a:t>Celestine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/>
              <a:t>Laura</a:t>
            </a:r>
          </a:p>
          <a:p>
            <a:pPr algn="ctr"/>
            <a:r>
              <a:rPr lang="en-US" sz="850" dirty="0"/>
              <a:t>Henderson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840CA5-E326-4932-96FA-B6026AE0F453}"/>
              </a:ext>
            </a:extLst>
          </p:cNvPr>
          <p:cNvSpPr txBox="1"/>
          <p:nvPr/>
        </p:nvSpPr>
        <p:spPr>
          <a:xfrm>
            <a:off x="10457915" y="5207460"/>
            <a:ext cx="672484" cy="6155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Nakih Gonzales</a:t>
            </a:r>
          </a:p>
          <a:p>
            <a:pPr algn="ctr"/>
            <a:r>
              <a:rPr lang="en-US" sz="850" dirty="0"/>
              <a:t>IRB Assistant 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DEF2C92-DBF7-49A3-B604-49FBEE5D39CE}"/>
              </a:ext>
            </a:extLst>
          </p:cNvPr>
          <p:cNvCxnSpPr>
            <a:cxnSpLocks/>
          </p:cNvCxnSpPr>
          <p:nvPr/>
        </p:nvCxnSpPr>
        <p:spPr>
          <a:xfrm>
            <a:off x="5799701" y="924407"/>
            <a:ext cx="0" cy="2262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ECA1F3F-1129-48AC-A005-A5D37CC713FA}"/>
              </a:ext>
            </a:extLst>
          </p:cNvPr>
          <p:cNvCxnSpPr>
            <a:cxnSpLocks/>
          </p:cNvCxnSpPr>
          <p:nvPr/>
        </p:nvCxnSpPr>
        <p:spPr>
          <a:xfrm>
            <a:off x="5605391" y="1141570"/>
            <a:ext cx="6094142" cy="2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DE82085-DD9F-4D8E-A32F-43E76ECCF906}"/>
              </a:ext>
            </a:extLst>
          </p:cNvPr>
          <p:cNvCxnSpPr>
            <a:cxnSpLocks/>
          </p:cNvCxnSpPr>
          <p:nvPr/>
        </p:nvCxnSpPr>
        <p:spPr>
          <a:xfrm>
            <a:off x="11377403" y="1146881"/>
            <a:ext cx="0" cy="9846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693CAB93-3A5C-446A-9BD2-2ABF248FE1B2}"/>
              </a:ext>
            </a:extLst>
          </p:cNvPr>
          <p:cNvCxnSpPr>
            <a:cxnSpLocks/>
          </p:cNvCxnSpPr>
          <p:nvPr/>
        </p:nvCxnSpPr>
        <p:spPr>
          <a:xfrm flipH="1">
            <a:off x="3424395" y="1140631"/>
            <a:ext cx="2183926" cy="1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2125154-55AF-4BEB-AA8D-8FC04357B813}"/>
              </a:ext>
            </a:extLst>
          </p:cNvPr>
          <p:cNvCxnSpPr>
            <a:cxnSpLocks/>
          </p:cNvCxnSpPr>
          <p:nvPr/>
        </p:nvCxnSpPr>
        <p:spPr>
          <a:xfrm>
            <a:off x="3424395" y="1159370"/>
            <a:ext cx="0" cy="247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27DD6E73-65C8-4643-99E7-84863BAC76F4}"/>
              </a:ext>
            </a:extLst>
          </p:cNvPr>
          <p:cNvSpPr txBox="1"/>
          <p:nvPr/>
        </p:nvSpPr>
        <p:spPr>
          <a:xfrm>
            <a:off x="258497" y="2150115"/>
            <a:ext cx="2100797" cy="3539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>
                <a:solidFill>
                  <a:schemeClr val="tx1"/>
                </a:solidFill>
              </a:rPr>
              <a:t>Director, Laurian Bradford, Sponsored Programs Administration </a:t>
            </a:r>
            <a:endParaRPr lang="en-US" sz="85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7F0BA1D-E649-4136-952B-97BD2DFD2570}"/>
              </a:ext>
            </a:extLst>
          </p:cNvPr>
          <p:cNvSpPr txBox="1"/>
          <p:nvPr/>
        </p:nvSpPr>
        <p:spPr>
          <a:xfrm>
            <a:off x="7062860" y="2151933"/>
            <a:ext cx="1099975" cy="4847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Elliot Feder</a:t>
            </a:r>
          </a:p>
          <a:p>
            <a:pPr algn="ctr"/>
            <a:r>
              <a:rPr lang="en-US" sz="850" dirty="0"/>
              <a:t>Director, Sponsored Programs Finance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0FE3DBF-8AD7-4959-B5D0-634C89202A79}"/>
              </a:ext>
            </a:extLst>
          </p:cNvPr>
          <p:cNvSpPr txBox="1"/>
          <p:nvPr/>
        </p:nvSpPr>
        <p:spPr>
          <a:xfrm>
            <a:off x="127797" y="3569816"/>
            <a:ext cx="651997" cy="17927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Sponsored Program </a:t>
            </a:r>
            <a:r>
              <a:rPr lang="en-US" sz="850" dirty="0" err="1"/>
              <a:t>Administ-rators</a:t>
            </a:r>
            <a:endParaRPr lang="en-US" sz="850" dirty="0"/>
          </a:p>
          <a:p>
            <a:pPr algn="ctr"/>
            <a:endParaRPr lang="en-US" sz="850" dirty="0"/>
          </a:p>
          <a:p>
            <a:pPr algn="ctr"/>
            <a:r>
              <a:rPr lang="en-US" sz="850" dirty="0"/>
              <a:t>Megan Elmendorf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/>
              <a:t>Marcy Adams</a:t>
            </a:r>
          </a:p>
          <a:p>
            <a:pPr algn="ctr"/>
            <a:endParaRPr lang="en-US" sz="850" dirty="0"/>
          </a:p>
          <a:p>
            <a:pPr algn="ctr"/>
            <a:endParaRPr lang="en-US" sz="850" dirty="0"/>
          </a:p>
          <a:p>
            <a:pPr algn="ctr"/>
            <a:r>
              <a:rPr lang="en-US" sz="850" dirty="0">
                <a:highlight>
                  <a:srgbClr val="FFFF00"/>
                </a:highlight>
              </a:rPr>
              <a:t>TBH (x1)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ACE08DE-F525-4C61-AAA0-D2C761149902}"/>
              </a:ext>
            </a:extLst>
          </p:cNvPr>
          <p:cNvSpPr txBox="1"/>
          <p:nvPr/>
        </p:nvSpPr>
        <p:spPr>
          <a:xfrm>
            <a:off x="829810" y="3569815"/>
            <a:ext cx="707314" cy="14003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Grant Managers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/>
              <a:t>Laurie Henry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 err="1"/>
              <a:t>Rondericka</a:t>
            </a:r>
            <a:endParaRPr lang="en-US" sz="850" dirty="0"/>
          </a:p>
          <a:p>
            <a:pPr algn="ctr"/>
            <a:r>
              <a:rPr lang="en-US" sz="850" dirty="0"/>
              <a:t>Showers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/>
              <a:t>Sean Platt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F90A7674-54CE-464A-868F-C7E19301A096}"/>
              </a:ext>
            </a:extLst>
          </p:cNvPr>
          <p:cNvSpPr txBox="1"/>
          <p:nvPr/>
        </p:nvSpPr>
        <p:spPr>
          <a:xfrm>
            <a:off x="3054440" y="2123169"/>
            <a:ext cx="865701" cy="7463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>
                <a:solidFill>
                  <a:schemeClr val="tx1"/>
                </a:solidFill>
              </a:rPr>
              <a:t>Ernest</a:t>
            </a:r>
          </a:p>
          <a:p>
            <a:pPr algn="ctr"/>
            <a:r>
              <a:rPr lang="en-US" sz="850" dirty="0" err="1">
                <a:solidFill>
                  <a:schemeClr val="tx1"/>
                </a:solidFill>
              </a:rPr>
              <a:t>Purefield</a:t>
            </a:r>
            <a:endParaRPr lang="en-US" sz="850" dirty="0">
              <a:solidFill>
                <a:schemeClr val="tx1"/>
              </a:solidFill>
            </a:endParaRP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Director, Contracts</a:t>
            </a:r>
          </a:p>
          <a:p>
            <a:pPr algn="ctr"/>
            <a:endParaRPr lang="en-US" sz="850" dirty="0">
              <a:solidFill>
                <a:schemeClr val="tx1"/>
              </a:solidFill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F8ACEBF3-B7C9-44C9-889F-7B8D78593801}"/>
              </a:ext>
            </a:extLst>
          </p:cNvPr>
          <p:cNvSpPr txBox="1"/>
          <p:nvPr/>
        </p:nvSpPr>
        <p:spPr>
          <a:xfrm>
            <a:off x="1617043" y="3572018"/>
            <a:ext cx="717988" cy="2054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>
                <a:solidFill>
                  <a:schemeClr val="tx1"/>
                </a:solidFill>
              </a:rPr>
              <a:t>Depart-mental Research </a:t>
            </a:r>
            <a:r>
              <a:rPr lang="en-US" sz="850" dirty="0" err="1">
                <a:solidFill>
                  <a:schemeClr val="tx1"/>
                </a:solidFill>
              </a:rPr>
              <a:t>Administra</a:t>
            </a:r>
            <a:r>
              <a:rPr lang="en-US" sz="850" dirty="0">
                <a:solidFill>
                  <a:schemeClr val="tx1"/>
                </a:solidFill>
              </a:rPr>
              <a:t>-tors</a:t>
            </a:r>
          </a:p>
          <a:p>
            <a:pPr algn="ctr"/>
            <a:endParaRPr lang="en-US" sz="850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 algn="ctr"/>
            <a:endParaRPr lang="en-US" sz="850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Kristi Dorsey</a:t>
            </a:r>
          </a:p>
          <a:p>
            <a:pPr algn="ctr"/>
            <a:endParaRPr lang="en-US" sz="850" dirty="0">
              <a:solidFill>
                <a:schemeClr val="tx1"/>
              </a:solidFill>
            </a:endParaRP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Jessica</a:t>
            </a:r>
          </a:p>
          <a:p>
            <a:pPr algn="ctr"/>
            <a:r>
              <a:rPr lang="en-US" sz="850" dirty="0" err="1">
                <a:solidFill>
                  <a:schemeClr val="tx1"/>
                </a:solidFill>
              </a:rPr>
              <a:t>Smilowicz</a:t>
            </a:r>
            <a:endParaRPr lang="en-US" sz="850" dirty="0">
              <a:solidFill>
                <a:schemeClr val="tx1"/>
              </a:solidFill>
            </a:endParaRPr>
          </a:p>
          <a:p>
            <a:pPr algn="ctr"/>
            <a:endParaRPr lang="en-US" sz="850" b="1" dirty="0">
              <a:solidFill>
                <a:srgbClr val="FF0000"/>
              </a:solidFill>
            </a:endParaRPr>
          </a:p>
          <a:p>
            <a:pPr algn="ctr"/>
            <a:endParaRPr lang="en-US" sz="850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 algn="ctr"/>
            <a:endParaRPr lang="en-US" sz="850" dirty="0">
              <a:solidFill>
                <a:schemeClr val="tx1"/>
              </a:solidFill>
              <a:highlight>
                <a:srgbClr val="00FFFF"/>
              </a:highlight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A4DA112-5D7C-4D79-AA9B-ABF5A11B7F59}"/>
              </a:ext>
            </a:extLst>
          </p:cNvPr>
          <p:cNvSpPr txBox="1"/>
          <p:nvPr/>
        </p:nvSpPr>
        <p:spPr>
          <a:xfrm>
            <a:off x="3141207" y="3527513"/>
            <a:ext cx="790233" cy="4847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>
                <a:solidFill>
                  <a:schemeClr val="tx1"/>
                </a:solidFill>
                <a:highlight>
                  <a:srgbClr val="FFFF00"/>
                </a:highlight>
              </a:rPr>
              <a:t>TBH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Contract Specialist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BFFE48A3-9A45-4F61-ADF4-94311645CFEB}"/>
              </a:ext>
            </a:extLst>
          </p:cNvPr>
          <p:cNvSpPr txBox="1"/>
          <p:nvPr/>
        </p:nvSpPr>
        <p:spPr>
          <a:xfrm>
            <a:off x="9317288" y="5162075"/>
            <a:ext cx="577983" cy="7617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Cynthia Lewis </a:t>
            </a:r>
          </a:p>
          <a:p>
            <a:pPr algn="ctr"/>
            <a:r>
              <a:rPr lang="en-US" sz="850" dirty="0"/>
              <a:t>Payroll </a:t>
            </a:r>
          </a:p>
          <a:p>
            <a:pPr algn="ctr"/>
            <a:r>
              <a:rPr lang="en-US" sz="850" dirty="0" err="1"/>
              <a:t>Admin</a:t>
            </a:r>
            <a:r>
              <a:rPr lang="en-US" sz="900" dirty="0" err="1"/>
              <a:t>i-strator</a:t>
            </a:r>
            <a:endParaRPr lang="en-US" sz="900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68173202-D118-4EC2-9E3C-6FC6AF4BDC7F}"/>
              </a:ext>
            </a:extLst>
          </p:cNvPr>
          <p:cNvSpPr txBox="1"/>
          <p:nvPr/>
        </p:nvSpPr>
        <p:spPr>
          <a:xfrm>
            <a:off x="4063079" y="2699626"/>
            <a:ext cx="767501" cy="6155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Cindy Gonzales</a:t>
            </a:r>
          </a:p>
          <a:p>
            <a:pPr algn="ctr"/>
            <a:r>
              <a:rPr lang="en-US" sz="850" dirty="0"/>
              <a:t>Assistant Director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0C02A65-5DCD-4861-9739-7B3DC705474A}"/>
              </a:ext>
            </a:extLst>
          </p:cNvPr>
          <p:cNvSpPr txBox="1"/>
          <p:nvPr/>
        </p:nvSpPr>
        <p:spPr>
          <a:xfrm>
            <a:off x="4102167" y="3949380"/>
            <a:ext cx="734327" cy="7463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,Procure-</a:t>
            </a:r>
            <a:r>
              <a:rPr lang="en-US" sz="850" dirty="0" err="1"/>
              <a:t>ment</a:t>
            </a:r>
            <a:endParaRPr lang="en-US" sz="850" dirty="0"/>
          </a:p>
          <a:p>
            <a:pPr algn="ctr"/>
            <a:r>
              <a:rPr lang="en-US" sz="850" dirty="0" err="1"/>
              <a:t>Specia</a:t>
            </a:r>
            <a:r>
              <a:rPr lang="en-US" sz="850" dirty="0"/>
              <a:t>-</a:t>
            </a:r>
          </a:p>
          <a:p>
            <a:pPr algn="ctr"/>
            <a:r>
              <a:rPr lang="en-US" sz="850" dirty="0"/>
              <a:t>List</a:t>
            </a:r>
          </a:p>
          <a:p>
            <a:pPr algn="ctr"/>
            <a:r>
              <a:rPr lang="en-US" sz="850" dirty="0">
                <a:highlight>
                  <a:srgbClr val="FFFF00"/>
                </a:highlight>
              </a:rPr>
              <a:t>TBH</a:t>
            </a:r>
            <a:r>
              <a:rPr lang="en-US" sz="850" dirty="0">
                <a:highlight>
                  <a:srgbClr val="00FFFF"/>
                </a:highlight>
              </a:rPr>
              <a:t> 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FC875AAB-B7B7-419C-BF67-030AFB8308B9}"/>
              </a:ext>
            </a:extLst>
          </p:cNvPr>
          <p:cNvSpPr txBox="1"/>
          <p:nvPr/>
        </p:nvSpPr>
        <p:spPr>
          <a:xfrm>
            <a:off x="3799909" y="5358242"/>
            <a:ext cx="563021" cy="7155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Betty Sims</a:t>
            </a:r>
          </a:p>
          <a:p>
            <a:pPr algn="ctr"/>
            <a:r>
              <a:rPr lang="en-US" sz="800" dirty="0"/>
              <a:t>A/P Admin-</a:t>
            </a:r>
            <a:r>
              <a:rPr lang="en-US" sz="850" dirty="0" err="1"/>
              <a:t>istrator</a:t>
            </a:r>
            <a:endParaRPr lang="en-US" sz="850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EA3A57D7-A4F7-4543-A6F0-087C6443603F}"/>
              </a:ext>
            </a:extLst>
          </p:cNvPr>
          <p:cNvSpPr txBox="1"/>
          <p:nvPr/>
        </p:nvSpPr>
        <p:spPr>
          <a:xfrm>
            <a:off x="4470745" y="5350974"/>
            <a:ext cx="572744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Laverne Forester</a:t>
            </a:r>
          </a:p>
          <a:p>
            <a:pPr algn="ctr"/>
            <a:r>
              <a:rPr lang="en-US" sz="800" dirty="0"/>
              <a:t>A/P </a:t>
            </a:r>
            <a:r>
              <a:rPr lang="en-US" sz="800" dirty="0" err="1"/>
              <a:t>Admini</a:t>
            </a:r>
            <a:r>
              <a:rPr lang="en-US" sz="800" dirty="0"/>
              <a:t>-</a:t>
            </a:r>
          </a:p>
          <a:p>
            <a:pPr algn="ctr"/>
            <a:r>
              <a:rPr lang="en-US" sz="800" dirty="0" err="1"/>
              <a:t>strator</a:t>
            </a:r>
            <a:endParaRPr lang="en-US" sz="800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2412B0F0-4951-4917-89BA-49EE5B8C0B2A}"/>
              </a:ext>
            </a:extLst>
          </p:cNvPr>
          <p:cNvSpPr txBox="1"/>
          <p:nvPr/>
        </p:nvSpPr>
        <p:spPr>
          <a:xfrm>
            <a:off x="5031607" y="3374902"/>
            <a:ext cx="711323" cy="1007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>
                <a:solidFill>
                  <a:schemeClr val="tx1"/>
                </a:solidFill>
              </a:rPr>
              <a:t>Melissa Emanus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Export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Control &amp;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Research 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Compliance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Officer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740D738-3FE5-4B2B-A573-5704E2BE83D4}"/>
              </a:ext>
            </a:extLst>
          </p:cNvPr>
          <p:cNvSpPr txBox="1"/>
          <p:nvPr/>
        </p:nvSpPr>
        <p:spPr>
          <a:xfrm>
            <a:off x="8697424" y="2704994"/>
            <a:ext cx="666981" cy="8771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Gary Leipzig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Associate Director</a:t>
            </a:r>
            <a:r>
              <a:rPr lang="en-US" sz="850" dirty="0"/>
              <a:t>, Human Resources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325163FE-1FEC-4FD6-8DF9-344144606658}"/>
              </a:ext>
            </a:extLst>
          </p:cNvPr>
          <p:cNvSpPr txBox="1"/>
          <p:nvPr/>
        </p:nvSpPr>
        <p:spPr>
          <a:xfrm>
            <a:off x="7221650" y="3566823"/>
            <a:ext cx="668427" cy="1007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/>
              <a:t>Financial</a:t>
            </a:r>
          </a:p>
          <a:p>
            <a:pPr algn="ctr"/>
            <a:r>
              <a:rPr lang="en-US" sz="850" dirty="0"/>
              <a:t>Analysts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/>
              <a:t>Olga Papirova</a:t>
            </a:r>
          </a:p>
          <a:p>
            <a:pPr algn="ctr"/>
            <a:endParaRPr lang="en-US" sz="850" dirty="0"/>
          </a:p>
          <a:p>
            <a:pPr algn="ctr"/>
            <a:r>
              <a:rPr lang="en-US" sz="850" dirty="0">
                <a:highlight>
                  <a:srgbClr val="FFFF00"/>
                </a:highlight>
              </a:rPr>
              <a:t>TBH (x1)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6A5D63C8-EE6B-4B70-98D8-65D9D5DFF721}"/>
              </a:ext>
            </a:extLst>
          </p:cNvPr>
          <p:cNvSpPr txBox="1"/>
          <p:nvPr/>
        </p:nvSpPr>
        <p:spPr>
          <a:xfrm>
            <a:off x="8075387" y="4187593"/>
            <a:ext cx="703445" cy="6001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25" dirty="0"/>
              <a:t>Rocco Napoleone</a:t>
            </a:r>
          </a:p>
          <a:p>
            <a:pPr algn="ctr"/>
            <a:r>
              <a:rPr lang="en-US" sz="825" dirty="0"/>
              <a:t>HR </a:t>
            </a:r>
            <a:r>
              <a:rPr lang="en-US" sz="825" dirty="0" err="1"/>
              <a:t>Asso-ciate</a:t>
            </a:r>
            <a:endParaRPr lang="en-US" sz="825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80018E2-32CA-43DA-B820-AC4E6408F75E}"/>
              </a:ext>
            </a:extLst>
          </p:cNvPr>
          <p:cNvSpPr txBox="1"/>
          <p:nvPr/>
        </p:nvSpPr>
        <p:spPr>
          <a:xfrm>
            <a:off x="297580" y="822532"/>
            <a:ext cx="656704" cy="584775"/>
          </a:xfrm>
          <a:prstGeom prst="rect">
            <a:avLst/>
          </a:prstGeom>
          <a:ln w="12700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FF0000"/>
                </a:solidFill>
                <a:highlight>
                  <a:srgbClr val="00FFFF"/>
                </a:highlight>
              </a:rPr>
              <a:t>TBH Project Staff Associate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CD9EA2-601D-467E-BA60-57BD11EBE442}"/>
              </a:ext>
            </a:extLst>
          </p:cNvPr>
          <p:cNvSpPr txBox="1"/>
          <p:nvPr/>
        </p:nvSpPr>
        <p:spPr>
          <a:xfrm>
            <a:off x="146449" y="6379461"/>
            <a:ext cx="22957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Red = New positions; </a:t>
            </a:r>
            <a:r>
              <a:rPr lang="en-US" sz="1100" dirty="0">
                <a:solidFill>
                  <a:srgbClr val="002060"/>
                </a:solidFill>
              </a:rPr>
              <a:t>TBH positions not in red have already been posted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626750A-C27C-420F-9F0E-EE0BFE692CA5}"/>
              </a:ext>
            </a:extLst>
          </p:cNvPr>
          <p:cNvCxnSpPr>
            <a:cxnSpLocks/>
          </p:cNvCxnSpPr>
          <p:nvPr/>
        </p:nvCxnSpPr>
        <p:spPr>
          <a:xfrm flipV="1">
            <a:off x="796606" y="1899616"/>
            <a:ext cx="6844043" cy="51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1A0DA7EC-069F-477E-AAC4-A8BCDBC18909}"/>
              </a:ext>
            </a:extLst>
          </p:cNvPr>
          <p:cNvSpPr txBox="1"/>
          <p:nvPr/>
        </p:nvSpPr>
        <p:spPr>
          <a:xfrm>
            <a:off x="5497908" y="2152774"/>
            <a:ext cx="1370679" cy="3616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>
                <a:solidFill>
                  <a:schemeClr val="tx1"/>
                </a:solidFill>
              </a:rPr>
              <a:t>Yihenew Abetu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Director, Clinical Trials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8DC3A848-CDCC-4DFF-882D-032889CACAEA}"/>
              </a:ext>
            </a:extLst>
          </p:cNvPr>
          <p:cNvSpPr txBox="1"/>
          <p:nvPr/>
        </p:nvSpPr>
        <p:spPr>
          <a:xfrm>
            <a:off x="5909194" y="3376451"/>
            <a:ext cx="726783" cy="7463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>
                <a:solidFill>
                  <a:schemeClr val="tx1"/>
                </a:solidFill>
              </a:rPr>
              <a:t>Liliany Nigam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Clinical Trial Program</a:t>
            </a:r>
          </a:p>
          <a:p>
            <a:pPr algn="ctr"/>
            <a:r>
              <a:rPr lang="en-US" sz="850" dirty="0">
                <a:solidFill>
                  <a:schemeClr val="tx1"/>
                </a:solidFill>
              </a:rPr>
              <a:t>Manager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451CE87-6E9D-4464-8F9F-29E7363856BD}"/>
              </a:ext>
            </a:extLst>
          </p:cNvPr>
          <p:cNvSpPr txBox="1"/>
          <p:nvPr/>
        </p:nvSpPr>
        <p:spPr>
          <a:xfrm>
            <a:off x="5818922" y="4281280"/>
            <a:ext cx="897220" cy="17427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25" dirty="0">
                <a:solidFill>
                  <a:schemeClr val="tx1"/>
                </a:solidFill>
              </a:rPr>
              <a:t>Study </a:t>
            </a:r>
            <a:r>
              <a:rPr lang="en-US" sz="825" dirty="0" err="1">
                <a:solidFill>
                  <a:schemeClr val="tx1"/>
                </a:solidFill>
              </a:rPr>
              <a:t>Coor</a:t>
            </a:r>
            <a:r>
              <a:rPr lang="en-US" sz="825" dirty="0">
                <a:solidFill>
                  <a:schemeClr val="tx1"/>
                </a:solidFill>
              </a:rPr>
              <a:t>-</a:t>
            </a:r>
          </a:p>
          <a:p>
            <a:pPr algn="ctr"/>
            <a:r>
              <a:rPr lang="en-US" sz="825" dirty="0" err="1">
                <a:solidFill>
                  <a:schemeClr val="tx1"/>
                </a:solidFill>
              </a:rPr>
              <a:t>dinators</a:t>
            </a:r>
            <a:endParaRPr lang="en-US" sz="825" dirty="0">
              <a:solidFill>
                <a:schemeClr val="tx1"/>
              </a:solidFill>
            </a:endParaRPr>
          </a:p>
          <a:p>
            <a:pPr algn="ctr"/>
            <a:r>
              <a:rPr lang="en-US" sz="825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825" dirty="0">
                <a:solidFill>
                  <a:schemeClr val="tx1"/>
                </a:solidFill>
              </a:rPr>
              <a:t> Clinical Research Administrators:</a:t>
            </a:r>
          </a:p>
          <a:p>
            <a:pPr algn="ctr"/>
            <a:endParaRPr lang="en-US" sz="825" dirty="0">
              <a:solidFill>
                <a:schemeClr val="tx1"/>
              </a:solidFill>
            </a:endParaRPr>
          </a:p>
          <a:p>
            <a:pPr algn="ctr"/>
            <a:r>
              <a:rPr lang="en-US" sz="825" dirty="0">
                <a:solidFill>
                  <a:schemeClr val="tx1"/>
                </a:solidFill>
              </a:rPr>
              <a:t>Lorraine Thomas</a:t>
            </a:r>
          </a:p>
          <a:p>
            <a:pPr algn="ctr"/>
            <a:r>
              <a:rPr lang="en-US" sz="825" dirty="0">
                <a:solidFill>
                  <a:schemeClr val="tx1"/>
                </a:solidFill>
              </a:rPr>
              <a:t>Beatrice </a:t>
            </a:r>
            <a:r>
              <a:rPr lang="en-US" sz="825" dirty="0" err="1">
                <a:solidFill>
                  <a:schemeClr val="tx1"/>
                </a:solidFill>
              </a:rPr>
              <a:t>Woujola</a:t>
            </a:r>
            <a:endParaRPr lang="en-US" sz="825" dirty="0">
              <a:solidFill>
                <a:schemeClr val="tx1"/>
              </a:solidFill>
            </a:endParaRPr>
          </a:p>
          <a:p>
            <a:pPr algn="ctr"/>
            <a:r>
              <a:rPr lang="en-US" sz="825" dirty="0">
                <a:solidFill>
                  <a:schemeClr val="tx1"/>
                </a:solidFill>
              </a:rPr>
              <a:t>Cassandra Charles</a:t>
            </a:r>
            <a:endParaRPr lang="en-US" sz="825" dirty="0">
              <a:solidFill>
                <a:srgbClr val="FF0000"/>
              </a:solidFill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A66391D-1739-4DA2-938B-9E0B480A349C}"/>
              </a:ext>
            </a:extLst>
          </p:cNvPr>
          <p:cNvCxnSpPr>
            <a:cxnSpLocks/>
          </p:cNvCxnSpPr>
          <p:nvPr/>
        </p:nvCxnSpPr>
        <p:spPr>
          <a:xfrm>
            <a:off x="11147657" y="2902266"/>
            <a:ext cx="6387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C17FEE52-1FF3-4307-A38B-64E28B62A5DC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11431430" y="2798578"/>
            <a:ext cx="2" cy="110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497D7EA5-8362-4D9B-9562-9EBC6FBE8281}"/>
              </a:ext>
            </a:extLst>
          </p:cNvPr>
          <p:cNvCxnSpPr>
            <a:cxnSpLocks/>
          </p:cNvCxnSpPr>
          <p:nvPr/>
        </p:nvCxnSpPr>
        <p:spPr>
          <a:xfrm>
            <a:off x="10199075" y="1160958"/>
            <a:ext cx="0" cy="250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99ADD7CC-849B-4AE3-B864-4B8DF8E37697}"/>
              </a:ext>
            </a:extLst>
          </p:cNvPr>
          <p:cNvCxnSpPr>
            <a:cxnSpLocks/>
          </p:cNvCxnSpPr>
          <p:nvPr/>
        </p:nvCxnSpPr>
        <p:spPr>
          <a:xfrm flipH="1">
            <a:off x="10206071" y="1942663"/>
            <a:ext cx="11830" cy="163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8A69AE86-31BB-4D2C-9C16-51FD4E71A1EF}"/>
              </a:ext>
            </a:extLst>
          </p:cNvPr>
          <p:cNvCxnSpPr>
            <a:cxnSpLocks/>
          </p:cNvCxnSpPr>
          <p:nvPr/>
        </p:nvCxnSpPr>
        <p:spPr>
          <a:xfrm>
            <a:off x="8661839" y="3895725"/>
            <a:ext cx="0" cy="251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27ED0B36-3A1A-401A-BE77-7874AC808C85}"/>
              </a:ext>
            </a:extLst>
          </p:cNvPr>
          <p:cNvCxnSpPr>
            <a:cxnSpLocks/>
          </p:cNvCxnSpPr>
          <p:nvPr/>
        </p:nvCxnSpPr>
        <p:spPr>
          <a:xfrm>
            <a:off x="6333078" y="1937898"/>
            <a:ext cx="0" cy="191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83A801AC-E9CE-41B2-B97E-A76D732ACCE1}"/>
              </a:ext>
            </a:extLst>
          </p:cNvPr>
          <p:cNvCxnSpPr>
            <a:cxnSpLocks/>
          </p:cNvCxnSpPr>
          <p:nvPr/>
        </p:nvCxnSpPr>
        <p:spPr>
          <a:xfrm>
            <a:off x="5358215" y="1961713"/>
            <a:ext cx="12179" cy="1413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nector: Elbow 266">
            <a:extLst>
              <a:ext uri="{FF2B5EF4-FFF2-40B4-BE49-F238E27FC236}">
                <a16:creationId xmlns:a16="http://schemas.microsoft.com/office/drawing/2014/main" id="{AA48C9A7-1038-4971-8381-E8F8A82BE73B}"/>
              </a:ext>
            </a:extLst>
          </p:cNvPr>
          <p:cNvCxnSpPr>
            <a:cxnSpLocks/>
            <a:stCxn id="132" idx="3"/>
          </p:cNvCxnSpPr>
          <p:nvPr/>
        </p:nvCxnSpPr>
        <p:spPr>
          <a:xfrm>
            <a:off x="4830580" y="3007403"/>
            <a:ext cx="85552" cy="232645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DA9F297D-9802-457F-BC44-7F7496EA31A9}"/>
              </a:ext>
            </a:extLst>
          </p:cNvPr>
          <p:cNvCxnSpPr>
            <a:cxnSpLocks/>
          </p:cNvCxnSpPr>
          <p:nvPr/>
        </p:nvCxnSpPr>
        <p:spPr>
          <a:xfrm>
            <a:off x="4470590" y="1961713"/>
            <a:ext cx="1" cy="7379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1C00A518-AE50-4076-8425-71F54B5073A9}"/>
              </a:ext>
            </a:extLst>
          </p:cNvPr>
          <p:cNvCxnSpPr>
            <a:cxnSpLocks/>
          </p:cNvCxnSpPr>
          <p:nvPr/>
        </p:nvCxnSpPr>
        <p:spPr>
          <a:xfrm>
            <a:off x="3517353" y="1931548"/>
            <a:ext cx="0" cy="1884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A9AD186D-68FD-4EB1-B783-443CAC55B4F0}"/>
              </a:ext>
            </a:extLst>
          </p:cNvPr>
          <p:cNvCxnSpPr/>
          <p:nvPr/>
        </p:nvCxnSpPr>
        <p:spPr>
          <a:xfrm>
            <a:off x="796606" y="1961713"/>
            <a:ext cx="0" cy="1884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EB56B5E2-0AE0-4619-866B-4B0EB7226A28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960634" y="1178420"/>
            <a:ext cx="1481551" cy="423271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529C408A-947D-4566-BBB6-EAAAB5CA47CB}"/>
              </a:ext>
            </a:extLst>
          </p:cNvPr>
          <p:cNvCxnSpPr>
            <a:cxnSpLocks/>
          </p:cNvCxnSpPr>
          <p:nvPr/>
        </p:nvCxnSpPr>
        <p:spPr>
          <a:xfrm>
            <a:off x="6286347" y="2507458"/>
            <a:ext cx="0" cy="867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AF32055-41FE-491E-839A-AD257FF6B7BC}"/>
              </a:ext>
            </a:extLst>
          </p:cNvPr>
          <p:cNvCxnSpPr>
            <a:cxnSpLocks/>
          </p:cNvCxnSpPr>
          <p:nvPr/>
        </p:nvCxnSpPr>
        <p:spPr>
          <a:xfrm>
            <a:off x="9012638" y="1160958"/>
            <a:ext cx="0" cy="1535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10F71026-9A2A-45B7-B409-F8D913280C0E}"/>
              </a:ext>
            </a:extLst>
          </p:cNvPr>
          <p:cNvCxnSpPr>
            <a:cxnSpLocks/>
          </p:cNvCxnSpPr>
          <p:nvPr/>
        </p:nvCxnSpPr>
        <p:spPr>
          <a:xfrm>
            <a:off x="606882" y="1407307"/>
            <a:ext cx="10852" cy="74534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C6292985-DE4A-44EC-8036-BC1E1C731D5D}"/>
              </a:ext>
            </a:extLst>
          </p:cNvPr>
          <p:cNvSpPr txBox="1"/>
          <p:nvPr/>
        </p:nvSpPr>
        <p:spPr>
          <a:xfrm>
            <a:off x="1688230" y="720932"/>
            <a:ext cx="656704" cy="584775"/>
          </a:xfrm>
          <a:prstGeom prst="rect">
            <a:avLst/>
          </a:prstGeom>
          <a:ln w="12700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Charlene Butcher</a:t>
            </a:r>
          </a:p>
          <a:p>
            <a:pPr algn="ctr"/>
            <a:r>
              <a:rPr lang="en-US" sz="800" dirty="0"/>
              <a:t>Executive Assistant</a:t>
            </a:r>
          </a:p>
        </p:txBody>
      </p:sp>
      <p:cxnSp>
        <p:nvCxnSpPr>
          <p:cNvPr id="113" name="Connector: Elbow 112">
            <a:extLst>
              <a:ext uri="{FF2B5EF4-FFF2-40B4-BE49-F238E27FC236}">
                <a16:creationId xmlns:a16="http://schemas.microsoft.com/office/drawing/2014/main" id="{759577E9-F621-42CA-9F81-7EBEBED40A0B}"/>
              </a:ext>
            </a:extLst>
          </p:cNvPr>
          <p:cNvCxnSpPr>
            <a:cxnSpLocks/>
          </p:cNvCxnSpPr>
          <p:nvPr/>
        </p:nvCxnSpPr>
        <p:spPr>
          <a:xfrm rot="16200000" flipH="1">
            <a:off x="2137369" y="895266"/>
            <a:ext cx="735250" cy="32254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FB2033-E704-443F-B574-D0100E6A6B82}"/>
              </a:ext>
            </a:extLst>
          </p:cNvPr>
          <p:cNvCxnSpPr>
            <a:cxnSpLocks/>
          </p:cNvCxnSpPr>
          <p:nvPr/>
        </p:nvCxnSpPr>
        <p:spPr>
          <a:xfrm>
            <a:off x="7540079" y="2653414"/>
            <a:ext cx="8584" cy="919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DA80F392-AFD5-4869-BC9B-B2F7BAD0989B}"/>
              </a:ext>
            </a:extLst>
          </p:cNvPr>
          <p:cNvCxnSpPr>
            <a:cxnSpLocks/>
          </p:cNvCxnSpPr>
          <p:nvPr/>
        </p:nvCxnSpPr>
        <p:spPr>
          <a:xfrm flipV="1">
            <a:off x="5788820" y="1597205"/>
            <a:ext cx="3215887" cy="1666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B0FAAEE6-2A19-4B41-840B-6A4377CF10DA}"/>
              </a:ext>
            </a:extLst>
          </p:cNvPr>
          <p:cNvCxnSpPr>
            <a:cxnSpLocks/>
          </p:cNvCxnSpPr>
          <p:nvPr/>
        </p:nvCxnSpPr>
        <p:spPr>
          <a:xfrm>
            <a:off x="7622128" y="1882949"/>
            <a:ext cx="0" cy="241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1AE20645-0631-469F-A037-05981A89F19D}"/>
              </a:ext>
            </a:extLst>
          </p:cNvPr>
          <p:cNvCxnSpPr>
            <a:cxnSpLocks/>
            <a:stCxn id="132" idx="2"/>
          </p:cNvCxnSpPr>
          <p:nvPr/>
        </p:nvCxnSpPr>
        <p:spPr>
          <a:xfrm>
            <a:off x="4446830" y="3315179"/>
            <a:ext cx="0" cy="624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091A268E-77F2-48F5-B5F2-D8213036590F}"/>
              </a:ext>
            </a:extLst>
          </p:cNvPr>
          <p:cNvCxnSpPr>
            <a:cxnSpLocks/>
          </p:cNvCxnSpPr>
          <p:nvPr/>
        </p:nvCxnSpPr>
        <p:spPr>
          <a:xfrm flipH="1">
            <a:off x="11152709" y="2889074"/>
            <a:ext cx="10698" cy="176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DEC78F4-91A3-4D11-B4E4-5094FAFB1A82}"/>
              </a:ext>
            </a:extLst>
          </p:cNvPr>
          <p:cNvCxnSpPr>
            <a:cxnSpLocks/>
          </p:cNvCxnSpPr>
          <p:nvPr/>
        </p:nvCxnSpPr>
        <p:spPr>
          <a:xfrm>
            <a:off x="4027679" y="1794051"/>
            <a:ext cx="0" cy="148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86872427-1635-455D-838A-69E821B1C5B9}"/>
              </a:ext>
            </a:extLst>
          </p:cNvPr>
          <p:cNvCxnSpPr>
            <a:cxnSpLocks/>
          </p:cNvCxnSpPr>
          <p:nvPr/>
        </p:nvCxnSpPr>
        <p:spPr>
          <a:xfrm>
            <a:off x="10222441" y="1819275"/>
            <a:ext cx="0" cy="204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98CABC74-3830-43B8-A55F-C779A28A2C28}"/>
              </a:ext>
            </a:extLst>
          </p:cNvPr>
          <p:cNvCxnSpPr>
            <a:cxnSpLocks/>
          </p:cNvCxnSpPr>
          <p:nvPr/>
        </p:nvCxnSpPr>
        <p:spPr>
          <a:xfrm flipH="1">
            <a:off x="11775660" y="2915459"/>
            <a:ext cx="10698" cy="1567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3B2F34C4-3BD9-409C-AFD3-ABCA8152F913}"/>
              </a:ext>
            </a:extLst>
          </p:cNvPr>
          <p:cNvCxnSpPr>
            <a:cxnSpLocks/>
          </p:cNvCxnSpPr>
          <p:nvPr/>
        </p:nvCxnSpPr>
        <p:spPr>
          <a:xfrm flipV="1">
            <a:off x="404260" y="3202339"/>
            <a:ext cx="2445333" cy="8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1D7D2603-30AB-45CB-A4DD-C1A241804B95}"/>
              </a:ext>
            </a:extLst>
          </p:cNvPr>
          <p:cNvCxnSpPr>
            <a:cxnSpLocks/>
          </p:cNvCxnSpPr>
          <p:nvPr/>
        </p:nvCxnSpPr>
        <p:spPr>
          <a:xfrm>
            <a:off x="417690" y="3210819"/>
            <a:ext cx="0" cy="357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26DA11D-9DE9-4F56-9E04-6D72552F58AE}"/>
              </a:ext>
            </a:extLst>
          </p:cNvPr>
          <p:cNvCxnSpPr>
            <a:cxnSpLocks/>
          </p:cNvCxnSpPr>
          <p:nvPr/>
        </p:nvCxnSpPr>
        <p:spPr>
          <a:xfrm>
            <a:off x="1311199" y="3198119"/>
            <a:ext cx="0" cy="382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94847AC3-40C5-4D8E-B6DE-01496DD98E5F}"/>
              </a:ext>
            </a:extLst>
          </p:cNvPr>
          <p:cNvCxnSpPr>
            <a:cxnSpLocks/>
          </p:cNvCxnSpPr>
          <p:nvPr/>
        </p:nvCxnSpPr>
        <p:spPr>
          <a:xfrm>
            <a:off x="2135365" y="3198119"/>
            <a:ext cx="0" cy="357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D180D4A4-8F13-483A-9B6A-DD0C2B869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Revised 11/28/2023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7B6A8-DD7A-4A28-972A-2A21FCD910BE}"/>
              </a:ext>
            </a:extLst>
          </p:cNvPr>
          <p:cNvSpPr txBox="1"/>
          <p:nvPr/>
        </p:nvSpPr>
        <p:spPr>
          <a:xfrm>
            <a:off x="8444430" y="239697"/>
            <a:ext cx="29329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highlight>
                  <a:srgbClr val="00FFFF"/>
                </a:highlight>
              </a:rPr>
              <a:t>Highlighted Blue = NEW positions to be filled in 2022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05DD49-32C7-4E52-9CEE-54E2D613EDCC}"/>
              </a:ext>
            </a:extLst>
          </p:cNvPr>
          <p:cNvSpPr txBox="1"/>
          <p:nvPr/>
        </p:nvSpPr>
        <p:spPr>
          <a:xfrm>
            <a:off x="8460382" y="482522"/>
            <a:ext cx="277796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highlight>
                  <a:srgbClr val="FFFF00"/>
                </a:highlight>
              </a:rPr>
              <a:t>Highlighted Yellow = vacant positions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31F2622-3187-405D-A32F-C2329AEBE4DA}"/>
              </a:ext>
            </a:extLst>
          </p:cNvPr>
          <p:cNvSpPr txBox="1"/>
          <p:nvPr/>
        </p:nvSpPr>
        <p:spPr>
          <a:xfrm>
            <a:off x="269927" y="2668275"/>
            <a:ext cx="2100797" cy="2231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>
                <a:solidFill>
                  <a:schemeClr val="tx1"/>
                </a:solidFill>
              </a:rPr>
              <a:t>Nicole Whetstine, Assistant Director</a:t>
            </a:r>
            <a:endParaRPr lang="en-US" sz="85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07C45AF7-77D6-4AF5-890B-10797EF3CDA8}"/>
              </a:ext>
            </a:extLst>
          </p:cNvPr>
          <p:cNvCxnSpPr>
            <a:cxnSpLocks/>
            <a:stCxn id="97" idx="2"/>
          </p:cNvCxnSpPr>
          <p:nvPr/>
        </p:nvCxnSpPr>
        <p:spPr>
          <a:xfrm flipH="1">
            <a:off x="1317562" y="2891413"/>
            <a:ext cx="2764" cy="296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ABDFBCFE-4336-463C-8C1C-356910E671B0}"/>
              </a:ext>
            </a:extLst>
          </p:cNvPr>
          <p:cNvCxnSpPr>
            <a:cxnSpLocks/>
          </p:cNvCxnSpPr>
          <p:nvPr/>
        </p:nvCxnSpPr>
        <p:spPr>
          <a:xfrm>
            <a:off x="1344231" y="2503768"/>
            <a:ext cx="0" cy="158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9030DE16-87B5-4CDF-8408-98CF1B29F5A0}"/>
              </a:ext>
            </a:extLst>
          </p:cNvPr>
          <p:cNvSpPr txBox="1"/>
          <p:nvPr/>
        </p:nvSpPr>
        <p:spPr>
          <a:xfrm>
            <a:off x="8814138" y="4166000"/>
            <a:ext cx="672544" cy="6001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25" dirty="0"/>
              <a:t>Rick Guitelman</a:t>
            </a:r>
          </a:p>
          <a:p>
            <a:pPr algn="ctr"/>
            <a:r>
              <a:rPr lang="en-US" sz="825" dirty="0"/>
              <a:t>Payroll Associate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FBB9C660-62E2-48CD-AA0E-D0A5BC2AF50B}"/>
              </a:ext>
            </a:extLst>
          </p:cNvPr>
          <p:cNvCxnSpPr>
            <a:cxnSpLocks/>
          </p:cNvCxnSpPr>
          <p:nvPr/>
        </p:nvCxnSpPr>
        <p:spPr>
          <a:xfrm>
            <a:off x="3520908" y="2869527"/>
            <a:ext cx="11074" cy="652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915B5B2-F1EE-9968-92FE-DB827DE78897}"/>
              </a:ext>
            </a:extLst>
          </p:cNvPr>
          <p:cNvSpPr txBox="1"/>
          <p:nvPr/>
        </p:nvSpPr>
        <p:spPr>
          <a:xfrm>
            <a:off x="2380380" y="3600385"/>
            <a:ext cx="686374" cy="6155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50" dirty="0">
                <a:solidFill>
                  <a:schemeClr val="tx1"/>
                </a:solidFill>
                <a:highlight>
                  <a:srgbClr val="FFFF00"/>
                </a:highlight>
              </a:rPr>
              <a:t>TBH</a:t>
            </a:r>
          </a:p>
          <a:p>
            <a:pPr algn="ctr"/>
            <a:r>
              <a:rPr lang="en-US" sz="850" dirty="0">
                <a:solidFill>
                  <a:srgbClr val="FF0000"/>
                </a:solidFill>
              </a:rPr>
              <a:t>Award Establish-</a:t>
            </a:r>
            <a:r>
              <a:rPr lang="en-US" sz="850" dirty="0" err="1">
                <a:solidFill>
                  <a:srgbClr val="FF0000"/>
                </a:solidFill>
              </a:rPr>
              <a:t>ment</a:t>
            </a:r>
            <a:endParaRPr lang="en-US" sz="850" dirty="0">
              <a:solidFill>
                <a:srgbClr val="FF0000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7A830C9-90D8-4807-8C7E-606A713BA341}"/>
              </a:ext>
            </a:extLst>
          </p:cNvPr>
          <p:cNvCxnSpPr>
            <a:cxnSpLocks/>
          </p:cNvCxnSpPr>
          <p:nvPr/>
        </p:nvCxnSpPr>
        <p:spPr>
          <a:xfrm>
            <a:off x="9582170" y="3072174"/>
            <a:ext cx="0" cy="20817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56B02BB-7D53-009C-EE47-7F2484243C5B}"/>
              </a:ext>
            </a:extLst>
          </p:cNvPr>
          <p:cNvCxnSpPr>
            <a:cxnSpLocks/>
          </p:cNvCxnSpPr>
          <p:nvPr/>
        </p:nvCxnSpPr>
        <p:spPr>
          <a:xfrm flipH="1">
            <a:off x="9397334" y="3085236"/>
            <a:ext cx="2037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1DF768E-E9F9-1C47-6771-431C1D4F14A1}"/>
              </a:ext>
            </a:extLst>
          </p:cNvPr>
          <p:cNvCxnSpPr>
            <a:cxnSpLocks/>
          </p:cNvCxnSpPr>
          <p:nvPr/>
        </p:nvCxnSpPr>
        <p:spPr>
          <a:xfrm>
            <a:off x="8644210" y="3853182"/>
            <a:ext cx="7354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864CC2-E855-F443-C19C-75183DF62CCB}"/>
              </a:ext>
            </a:extLst>
          </p:cNvPr>
          <p:cNvCxnSpPr>
            <a:cxnSpLocks/>
          </p:cNvCxnSpPr>
          <p:nvPr/>
        </p:nvCxnSpPr>
        <p:spPr>
          <a:xfrm>
            <a:off x="9024780" y="3595503"/>
            <a:ext cx="0" cy="2576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405FA-155B-1A0E-088D-C66A52DC1AF8}"/>
              </a:ext>
            </a:extLst>
          </p:cNvPr>
          <p:cNvCxnSpPr>
            <a:cxnSpLocks/>
          </p:cNvCxnSpPr>
          <p:nvPr/>
        </p:nvCxnSpPr>
        <p:spPr>
          <a:xfrm flipH="1">
            <a:off x="9373039" y="3895725"/>
            <a:ext cx="6669" cy="241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9B92CCD-76D6-AA40-FF5B-E0CE2AF98C07}"/>
              </a:ext>
            </a:extLst>
          </p:cNvPr>
          <p:cNvCxnSpPr>
            <a:cxnSpLocks/>
            <a:stCxn id="118" idx="2"/>
            <a:endCxn id="119" idx="0"/>
          </p:cNvCxnSpPr>
          <p:nvPr/>
        </p:nvCxnSpPr>
        <p:spPr>
          <a:xfrm flipH="1">
            <a:off x="6267532" y="4122809"/>
            <a:ext cx="5054" cy="158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9C19D57-45F2-B8B2-1A8D-5AFFD903A64F}"/>
              </a:ext>
            </a:extLst>
          </p:cNvPr>
          <p:cNvCxnSpPr>
            <a:cxnSpLocks/>
          </p:cNvCxnSpPr>
          <p:nvPr/>
        </p:nvCxnSpPr>
        <p:spPr>
          <a:xfrm flipV="1">
            <a:off x="4126706" y="5032547"/>
            <a:ext cx="81115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FAC0805-9ADE-9A6B-58FF-0D98D625ACB0}"/>
              </a:ext>
            </a:extLst>
          </p:cNvPr>
          <p:cNvCxnSpPr>
            <a:cxnSpLocks/>
          </p:cNvCxnSpPr>
          <p:nvPr/>
        </p:nvCxnSpPr>
        <p:spPr>
          <a:xfrm>
            <a:off x="4122892" y="5033269"/>
            <a:ext cx="0" cy="291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DAA3CD8E-38F0-C3A2-691F-A462D51D1D6D}"/>
              </a:ext>
            </a:extLst>
          </p:cNvPr>
          <p:cNvCxnSpPr>
            <a:cxnSpLocks/>
          </p:cNvCxnSpPr>
          <p:nvPr/>
        </p:nvCxnSpPr>
        <p:spPr>
          <a:xfrm>
            <a:off x="10687802" y="1799788"/>
            <a:ext cx="33454" cy="33790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3F9B205-ED01-1651-3613-A1C11D3D34DF}"/>
              </a:ext>
            </a:extLst>
          </p:cNvPr>
          <p:cNvCxnSpPr>
            <a:cxnSpLocks/>
          </p:cNvCxnSpPr>
          <p:nvPr/>
        </p:nvCxnSpPr>
        <p:spPr>
          <a:xfrm>
            <a:off x="2821168" y="3212398"/>
            <a:ext cx="0" cy="357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808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42629</TotalTime>
  <Words>250</Words>
  <Application>Microsoft Office PowerPoint</Application>
  <PresentationFormat>Widescreen</PresentationFormat>
  <Paragraphs>116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Sharon Sealy</dc:creator>
  <cp:lastModifiedBy>Sharon Sealy</cp:lastModifiedBy>
  <cp:revision>380</cp:revision>
  <dcterms:created xsi:type="dcterms:W3CDTF">2020-10-23T14:37:51Z</dcterms:created>
  <dcterms:modified xsi:type="dcterms:W3CDTF">2023-11-28T17:57:49Z</dcterms:modified>
</cp:coreProperties>
</file>