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4" r:id="rId1"/>
  </p:sldMasterIdLst>
  <p:notesMasterIdLst>
    <p:notesMasterId r:id="rId13"/>
  </p:notesMasterIdLst>
  <p:handoutMasterIdLst>
    <p:handoutMasterId r:id="rId14"/>
  </p:handoutMasterIdLst>
  <p:sldIdLst>
    <p:sldId id="346" r:id="rId2"/>
    <p:sldId id="636" r:id="rId3"/>
    <p:sldId id="653" r:id="rId4"/>
    <p:sldId id="654" r:id="rId5"/>
    <p:sldId id="661" r:id="rId6"/>
    <p:sldId id="597" r:id="rId7"/>
    <p:sldId id="670" r:id="rId8"/>
    <p:sldId id="599" r:id="rId9"/>
    <p:sldId id="575" r:id="rId10"/>
    <p:sldId id="665" r:id="rId11"/>
    <p:sldId id="72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1ED"/>
    <a:srgbClr val="EE7700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9143" autoAdjust="0"/>
    <p:restoredTop sz="94660"/>
  </p:normalViewPr>
  <p:slideViewPr>
    <p:cSldViewPr>
      <p:cViewPr varScale="1">
        <p:scale>
          <a:sx n="154" d="100"/>
          <a:sy n="154" d="100"/>
        </p:scale>
        <p:origin x="1902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7AA54-9F16-4195-BB8B-B4CA9B78874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C56528-4178-48F4-9459-AC6F0AD25591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2400" dirty="0">
              <a:solidFill>
                <a:srgbClr val="C00000"/>
              </a:solidFill>
            </a:rPr>
            <a:t>Q1: </a:t>
          </a:r>
          <a:r>
            <a:rPr lang="en-US" sz="2400" dirty="0"/>
            <a:t>Is it research?</a:t>
          </a:r>
        </a:p>
        <a:p>
          <a:pPr>
            <a:buFont typeface="Wingdings" panose="05000000000000000000" pitchFamily="2" charset="2"/>
            <a:buNone/>
          </a:pPr>
          <a:endParaRPr lang="en-US" sz="2400" dirty="0"/>
        </a:p>
      </dgm:t>
    </dgm:pt>
    <dgm:pt modelId="{4D021F6C-869E-4EC3-B1B3-E0BA62E73E44}" type="parTrans" cxnId="{1151FDD2-88EB-410E-8C32-46B8F868CF20}">
      <dgm:prSet/>
      <dgm:spPr/>
      <dgm:t>
        <a:bodyPr/>
        <a:lstStyle/>
        <a:p>
          <a:endParaRPr lang="en-US"/>
        </a:p>
      </dgm:t>
    </dgm:pt>
    <dgm:pt modelId="{3410A4D4-82D9-4E16-8B6A-6E1401F9A80C}" type="sibTrans" cxnId="{1151FDD2-88EB-410E-8C32-46B8F868CF20}">
      <dgm:prSet/>
      <dgm:spPr/>
      <dgm:t>
        <a:bodyPr/>
        <a:lstStyle/>
        <a:p>
          <a:endParaRPr lang="en-US"/>
        </a:p>
      </dgm:t>
    </dgm:pt>
    <dgm:pt modelId="{7D2AE3F2-41A7-4BF9-94D8-2C552AB00C12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n-US" sz="2400" dirty="0">
              <a:solidFill>
                <a:srgbClr val="C00000"/>
              </a:solidFill>
            </a:rPr>
            <a:t>Q2:</a:t>
          </a:r>
          <a:r>
            <a:rPr lang="en-US" sz="2400" baseline="0" dirty="0">
              <a:solidFill>
                <a:srgbClr val="C00000"/>
              </a:solidFill>
            </a:rPr>
            <a:t> </a:t>
          </a:r>
          <a:r>
            <a:rPr lang="en-US" sz="2400" baseline="0" dirty="0"/>
            <a:t>Does it involve Research Participants (human subjects)?</a:t>
          </a:r>
          <a:endParaRPr lang="en-US" sz="2400" dirty="0"/>
        </a:p>
      </dgm:t>
    </dgm:pt>
    <dgm:pt modelId="{D1FEAEED-7C32-48C5-97CE-148BD18A7D4B}" type="parTrans" cxnId="{B92B2323-B64D-42A5-BA3A-EC99B2E05D48}">
      <dgm:prSet/>
      <dgm:spPr/>
      <dgm:t>
        <a:bodyPr/>
        <a:lstStyle/>
        <a:p>
          <a:endParaRPr lang="en-US"/>
        </a:p>
      </dgm:t>
    </dgm:pt>
    <dgm:pt modelId="{B095DAF3-0231-435C-8892-D7D5601DA542}" type="sibTrans" cxnId="{B92B2323-B64D-42A5-BA3A-EC99B2E05D48}">
      <dgm:prSet/>
      <dgm:spPr/>
      <dgm:t>
        <a:bodyPr/>
        <a:lstStyle/>
        <a:p>
          <a:endParaRPr lang="en-US"/>
        </a:p>
      </dgm:t>
    </dgm:pt>
    <dgm:pt modelId="{7916A866-8974-45BB-A71C-D12D9D532B7D}">
      <dgm:prSet phldrT="[Text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endParaRPr lang="en-US" sz="2400" dirty="0"/>
        </a:p>
        <a:p>
          <a:pPr>
            <a:buFont typeface="Wingdings" panose="05000000000000000000" pitchFamily="2" charset="2"/>
            <a:buNone/>
          </a:pPr>
          <a:endParaRPr lang="en-US" sz="2400" u="sng" dirty="0"/>
        </a:p>
        <a:p>
          <a:pPr>
            <a:buFont typeface="Wingdings" panose="05000000000000000000" pitchFamily="2" charset="2"/>
            <a:buNone/>
          </a:pPr>
          <a:endParaRPr lang="en-US" sz="2400" u="none" dirty="0"/>
        </a:p>
        <a:p>
          <a:pPr>
            <a:buFont typeface="Wingdings" panose="05000000000000000000" pitchFamily="2" charset="2"/>
            <a:buNone/>
          </a:pPr>
          <a:endParaRPr lang="en-US" sz="2400" dirty="0"/>
        </a:p>
        <a:p>
          <a:pPr>
            <a:buFont typeface="Wingdings" panose="05000000000000000000" pitchFamily="2" charset="2"/>
            <a:buNone/>
          </a:pPr>
          <a:endParaRPr lang="en-US" sz="2400" dirty="0"/>
        </a:p>
        <a:p>
          <a:pPr>
            <a:buFont typeface="Wingdings" panose="05000000000000000000" pitchFamily="2" charset="2"/>
            <a:buNone/>
          </a:pPr>
          <a:endParaRPr lang="en-US" sz="2400" dirty="0"/>
        </a:p>
      </dgm:t>
    </dgm:pt>
    <dgm:pt modelId="{939EA6A6-8CF2-4436-BDCB-1D0FB83E3964}" type="parTrans" cxnId="{B30B02F1-D27E-425D-BAEA-67C0EE6B3EE3}">
      <dgm:prSet/>
      <dgm:spPr/>
      <dgm:t>
        <a:bodyPr/>
        <a:lstStyle/>
        <a:p>
          <a:endParaRPr lang="en-US"/>
        </a:p>
      </dgm:t>
    </dgm:pt>
    <dgm:pt modelId="{08414652-2EEC-4470-84D2-94F0F598383C}" type="sibTrans" cxnId="{B30B02F1-D27E-425D-BAEA-67C0EE6B3EE3}">
      <dgm:prSet/>
      <dgm:spPr/>
      <dgm:t>
        <a:bodyPr/>
        <a:lstStyle/>
        <a:p>
          <a:endParaRPr lang="en-US"/>
        </a:p>
      </dgm:t>
    </dgm:pt>
    <dgm:pt modelId="{ACB4132D-C907-4E52-942A-6E61F8FE7A6A}" type="pres">
      <dgm:prSet presAssocID="{0D57AA54-9F16-4195-BB8B-B4CA9B788744}" presName="rootnode" presStyleCnt="0">
        <dgm:presLayoutVars>
          <dgm:chMax/>
          <dgm:chPref/>
          <dgm:dir/>
          <dgm:animLvl val="lvl"/>
        </dgm:presLayoutVars>
      </dgm:prSet>
      <dgm:spPr/>
    </dgm:pt>
    <dgm:pt modelId="{D974B5F8-D604-4EA3-8FA7-8871AF9DE1EA}" type="pres">
      <dgm:prSet presAssocID="{61C56528-4178-48F4-9459-AC6F0AD25591}" presName="composite" presStyleCnt="0"/>
      <dgm:spPr/>
    </dgm:pt>
    <dgm:pt modelId="{93117CD6-EB95-4D59-BC0D-4E52980F55F8}" type="pres">
      <dgm:prSet presAssocID="{61C56528-4178-48F4-9459-AC6F0AD25591}" presName="LShape" presStyleLbl="alignNode1" presStyleIdx="0" presStyleCnt="5"/>
      <dgm:spPr/>
    </dgm:pt>
    <dgm:pt modelId="{F8C527A7-12FC-4A71-A947-74EC8B38A2B9}" type="pres">
      <dgm:prSet presAssocID="{61C56528-4178-48F4-9459-AC6F0AD25591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172BBBA6-F16F-44AD-8262-B155CFC009F4}" type="pres">
      <dgm:prSet presAssocID="{61C56528-4178-48F4-9459-AC6F0AD25591}" presName="Triangle" presStyleLbl="alignNode1" presStyleIdx="1" presStyleCnt="5" custFlipVert="1" custScaleX="93710" custScaleY="10808"/>
      <dgm:spPr>
        <a:solidFill>
          <a:schemeClr val="accent2"/>
        </a:solidFill>
      </dgm:spPr>
    </dgm:pt>
    <dgm:pt modelId="{1EA93A78-AE78-4923-A62A-79F8788839EA}" type="pres">
      <dgm:prSet presAssocID="{3410A4D4-82D9-4E16-8B6A-6E1401F9A80C}" presName="sibTrans" presStyleCnt="0"/>
      <dgm:spPr/>
    </dgm:pt>
    <dgm:pt modelId="{1C514742-84CB-4D04-93F9-4DBE2C6366BF}" type="pres">
      <dgm:prSet presAssocID="{3410A4D4-82D9-4E16-8B6A-6E1401F9A80C}" presName="space" presStyleCnt="0"/>
      <dgm:spPr/>
    </dgm:pt>
    <dgm:pt modelId="{6DB35EE0-51A0-440D-A504-C595F64711AB}" type="pres">
      <dgm:prSet presAssocID="{7D2AE3F2-41A7-4BF9-94D8-2C552AB00C12}" presName="composite" presStyleCnt="0"/>
      <dgm:spPr/>
    </dgm:pt>
    <dgm:pt modelId="{F2BA7862-5E89-4551-A71A-A099809A9EA5}" type="pres">
      <dgm:prSet presAssocID="{7D2AE3F2-41A7-4BF9-94D8-2C552AB00C12}" presName="LShape" presStyleLbl="alignNode1" presStyleIdx="2" presStyleCnt="5" custScaleX="103301" custScaleY="94804"/>
      <dgm:spPr/>
    </dgm:pt>
    <dgm:pt modelId="{10FFF5CB-7F76-4885-B347-EC7DC864BE72}" type="pres">
      <dgm:prSet presAssocID="{7D2AE3F2-41A7-4BF9-94D8-2C552AB00C12}" presName="ParentText" presStyleLbl="revTx" presStyleIdx="1" presStyleCnt="3" custScaleX="108959" custScaleY="147507" custLinFactNeighborX="5162" custLinFactNeighborY="23137">
        <dgm:presLayoutVars>
          <dgm:chMax val="0"/>
          <dgm:chPref val="0"/>
          <dgm:bulletEnabled val="1"/>
        </dgm:presLayoutVars>
      </dgm:prSet>
      <dgm:spPr/>
    </dgm:pt>
    <dgm:pt modelId="{85ECCD82-1748-4338-8EA9-EB0BB390933D}" type="pres">
      <dgm:prSet presAssocID="{7D2AE3F2-41A7-4BF9-94D8-2C552AB00C12}" presName="Triangle" presStyleLbl="alignNode1" presStyleIdx="3" presStyleCnt="5" custScaleX="126893" custScaleY="21414"/>
      <dgm:spPr>
        <a:solidFill>
          <a:schemeClr val="accent2"/>
        </a:solidFill>
      </dgm:spPr>
    </dgm:pt>
    <dgm:pt modelId="{914188E0-D1A0-4977-B115-E62F9D4ADCCB}" type="pres">
      <dgm:prSet presAssocID="{B095DAF3-0231-435C-8892-D7D5601DA542}" presName="sibTrans" presStyleCnt="0"/>
      <dgm:spPr/>
    </dgm:pt>
    <dgm:pt modelId="{AFFB8976-7307-4939-B4BA-3E75112C9021}" type="pres">
      <dgm:prSet presAssocID="{B095DAF3-0231-435C-8892-D7D5601DA542}" presName="space" presStyleCnt="0"/>
      <dgm:spPr/>
    </dgm:pt>
    <dgm:pt modelId="{6EF535A6-B7E1-4750-8FAD-389E764B2574}" type="pres">
      <dgm:prSet presAssocID="{7916A866-8974-45BB-A71C-D12D9D532B7D}" presName="composite" presStyleCnt="0"/>
      <dgm:spPr/>
    </dgm:pt>
    <dgm:pt modelId="{EE24BCEA-6BFD-4FC5-A386-42BF831A8583}" type="pres">
      <dgm:prSet presAssocID="{7916A866-8974-45BB-A71C-D12D9D532B7D}" presName="LShape" presStyleLbl="alignNode1" presStyleIdx="4" presStyleCnt="5"/>
      <dgm:spPr/>
    </dgm:pt>
    <dgm:pt modelId="{2383D6E2-204A-429D-9595-2F307696C1CC}" type="pres">
      <dgm:prSet presAssocID="{7916A866-8974-45BB-A71C-D12D9D532B7D}" presName="ParentText" presStyleLbl="revTx" presStyleIdx="2" presStyleCnt="3" custScaleX="103709" custScaleY="190089" custLinFactNeighborX="11708" custLinFactNeighborY="46480">
        <dgm:presLayoutVars>
          <dgm:chMax val="0"/>
          <dgm:chPref val="0"/>
          <dgm:bulletEnabled val="1"/>
        </dgm:presLayoutVars>
      </dgm:prSet>
      <dgm:spPr/>
    </dgm:pt>
  </dgm:ptLst>
  <dgm:cxnLst>
    <dgm:cxn modelId="{7F5DF30B-C79C-4056-981A-BC2A898C2930}" type="presOf" srcId="{7916A866-8974-45BB-A71C-D12D9D532B7D}" destId="{2383D6E2-204A-429D-9595-2F307696C1CC}" srcOrd="0" destOrd="0" presId="urn:microsoft.com/office/officeart/2009/3/layout/StepUpProcess"/>
    <dgm:cxn modelId="{4CA77F17-0260-464E-86FA-8BEEA212E6D7}" type="presOf" srcId="{61C56528-4178-48F4-9459-AC6F0AD25591}" destId="{F8C527A7-12FC-4A71-A947-74EC8B38A2B9}" srcOrd="0" destOrd="0" presId="urn:microsoft.com/office/officeart/2009/3/layout/StepUpProcess"/>
    <dgm:cxn modelId="{B92B2323-B64D-42A5-BA3A-EC99B2E05D48}" srcId="{0D57AA54-9F16-4195-BB8B-B4CA9B788744}" destId="{7D2AE3F2-41A7-4BF9-94D8-2C552AB00C12}" srcOrd="1" destOrd="0" parTransId="{D1FEAEED-7C32-48C5-97CE-148BD18A7D4B}" sibTransId="{B095DAF3-0231-435C-8892-D7D5601DA542}"/>
    <dgm:cxn modelId="{07C30165-BCFD-4B10-A27C-7F178BAA2822}" type="presOf" srcId="{7D2AE3F2-41A7-4BF9-94D8-2C552AB00C12}" destId="{10FFF5CB-7F76-4885-B347-EC7DC864BE72}" srcOrd="0" destOrd="0" presId="urn:microsoft.com/office/officeart/2009/3/layout/StepUpProcess"/>
    <dgm:cxn modelId="{48D1B96D-B032-4F80-9A49-74ACEAE51D8E}" type="presOf" srcId="{0D57AA54-9F16-4195-BB8B-B4CA9B788744}" destId="{ACB4132D-C907-4E52-942A-6E61F8FE7A6A}" srcOrd="0" destOrd="0" presId="urn:microsoft.com/office/officeart/2009/3/layout/StepUpProcess"/>
    <dgm:cxn modelId="{1151FDD2-88EB-410E-8C32-46B8F868CF20}" srcId="{0D57AA54-9F16-4195-BB8B-B4CA9B788744}" destId="{61C56528-4178-48F4-9459-AC6F0AD25591}" srcOrd="0" destOrd="0" parTransId="{4D021F6C-869E-4EC3-B1B3-E0BA62E73E44}" sibTransId="{3410A4D4-82D9-4E16-8B6A-6E1401F9A80C}"/>
    <dgm:cxn modelId="{B30B02F1-D27E-425D-BAEA-67C0EE6B3EE3}" srcId="{0D57AA54-9F16-4195-BB8B-B4CA9B788744}" destId="{7916A866-8974-45BB-A71C-D12D9D532B7D}" srcOrd="2" destOrd="0" parTransId="{939EA6A6-8CF2-4436-BDCB-1D0FB83E3964}" sibTransId="{08414652-2EEC-4470-84D2-94F0F598383C}"/>
    <dgm:cxn modelId="{618A2978-281E-478E-BDEA-530B17761A8B}" type="presParOf" srcId="{ACB4132D-C907-4E52-942A-6E61F8FE7A6A}" destId="{D974B5F8-D604-4EA3-8FA7-8871AF9DE1EA}" srcOrd="0" destOrd="0" presId="urn:microsoft.com/office/officeart/2009/3/layout/StepUpProcess"/>
    <dgm:cxn modelId="{6B414D76-F2FB-4A3D-988E-C6C2B95F2595}" type="presParOf" srcId="{D974B5F8-D604-4EA3-8FA7-8871AF9DE1EA}" destId="{93117CD6-EB95-4D59-BC0D-4E52980F55F8}" srcOrd="0" destOrd="0" presId="urn:microsoft.com/office/officeart/2009/3/layout/StepUpProcess"/>
    <dgm:cxn modelId="{96690299-ADD5-4A5D-BF0A-83704C304EAC}" type="presParOf" srcId="{D974B5F8-D604-4EA3-8FA7-8871AF9DE1EA}" destId="{F8C527A7-12FC-4A71-A947-74EC8B38A2B9}" srcOrd="1" destOrd="0" presId="urn:microsoft.com/office/officeart/2009/3/layout/StepUpProcess"/>
    <dgm:cxn modelId="{ED10704F-F09D-4823-AB9F-82F4A0D6F072}" type="presParOf" srcId="{D974B5F8-D604-4EA3-8FA7-8871AF9DE1EA}" destId="{172BBBA6-F16F-44AD-8262-B155CFC009F4}" srcOrd="2" destOrd="0" presId="urn:microsoft.com/office/officeart/2009/3/layout/StepUpProcess"/>
    <dgm:cxn modelId="{AC8DD2FF-F6DA-4F61-BB44-D9DBF626DA83}" type="presParOf" srcId="{ACB4132D-C907-4E52-942A-6E61F8FE7A6A}" destId="{1EA93A78-AE78-4923-A62A-79F8788839EA}" srcOrd="1" destOrd="0" presId="urn:microsoft.com/office/officeart/2009/3/layout/StepUpProcess"/>
    <dgm:cxn modelId="{F996C891-BF4C-4DA2-BF5C-DB31B9896026}" type="presParOf" srcId="{1EA93A78-AE78-4923-A62A-79F8788839EA}" destId="{1C514742-84CB-4D04-93F9-4DBE2C6366BF}" srcOrd="0" destOrd="0" presId="urn:microsoft.com/office/officeart/2009/3/layout/StepUpProcess"/>
    <dgm:cxn modelId="{1594BC7E-E4EE-4306-8857-837A0B91BD4C}" type="presParOf" srcId="{ACB4132D-C907-4E52-942A-6E61F8FE7A6A}" destId="{6DB35EE0-51A0-440D-A504-C595F64711AB}" srcOrd="2" destOrd="0" presId="urn:microsoft.com/office/officeart/2009/3/layout/StepUpProcess"/>
    <dgm:cxn modelId="{24E46C0A-0DA2-4050-ABA9-E027996F3E20}" type="presParOf" srcId="{6DB35EE0-51A0-440D-A504-C595F64711AB}" destId="{F2BA7862-5E89-4551-A71A-A099809A9EA5}" srcOrd="0" destOrd="0" presId="urn:microsoft.com/office/officeart/2009/3/layout/StepUpProcess"/>
    <dgm:cxn modelId="{07B2F690-EE04-46EE-B6A4-ED19C09CEAA7}" type="presParOf" srcId="{6DB35EE0-51A0-440D-A504-C595F64711AB}" destId="{10FFF5CB-7F76-4885-B347-EC7DC864BE72}" srcOrd="1" destOrd="0" presId="urn:microsoft.com/office/officeart/2009/3/layout/StepUpProcess"/>
    <dgm:cxn modelId="{E64D17D6-BF14-443C-AD46-B4FBE17A7EB5}" type="presParOf" srcId="{6DB35EE0-51A0-440D-A504-C595F64711AB}" destId="{85ECCD82-1748-4338-8EA9-EB0BB390933D}" srcOrd="2" destOrd="0" presId="urn:microsoft.com/office/officeart/2009/3/layout/StepUpProcess"/>
    <dgm:cxn modelId="{C0BC552B-FC30-4527-A25C-4CE66C1B180E}" type="presParOf" srcId="{ACB4132D-C907-4E52-942A-6E61F8FE7A6A}" destId="{914188E0-D1A0-4977-B115-E62F9D4ADCCB}" srcOrd="3" destOrd="0" presId="urn:microsoft.com/office/officeart/2009/3/layout/StepUpProcess"/>
    <dgm:cxn modelId="{C27AEDC8-B8E3-444A-BC38-9101F18037E0}" type="presParOf" srcId="{914188E0-D1A0-4977-B115-E62F9D4ADCCB}" destId="{AFFB8976-7307-4939-B4BA-3E75112C9021}" srcOrd="0" destOrd="0" presId="urn:microsoft.com/office/officeart/2009/3/layout/StepUpProcess"/>
    <dgm:cxn modelId="{CE5ED308-3C32-43AD-95C0-F381CD238CA2}" type="presParOf" srcId="{ACB4132D-C907-4E52-942A-6E61F8FE7A6A}" destId="{6EF535A6-B7E1-4750-8FAD-389E764B2574}" srcOrd="4" destOrd="0" presId="urn:microsoft.com/office/officeart/2009/3/layout/StepUpProcess"/>
    <dgm:cxn modelId="{BD228563-DA70-47A4-AC97-33FA22F4D2B5}" type="presParOf" srcId="{6EF535A6-B7E1-4750-8FAD-389E764B2574}" destId="{EE24BCEA-6BFD-4FC5-A386-42BF831A8583}" srcOrd="0" destOrd="0" presId="urn:microsoft.com/office/officeart/2009/3/layout/StepUpProcess"/>
    <dgm:cxn modelId="{500BFCE2-7702-4B63-B6FE-52C4A1D80848}" type="presParOf" srcId="{6EF535A6-B7E1-4750-8FAD-389E764B2574}" destId="{2383D6E2-204A-429D-9595-2F307696C1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17CD6-EB95-4D59-BC0D-4E52980F55F8}">
      <dsp:nvSpPr>
        <dsp:cNvPr id="0" name=""/>
        <dsp:cNvSpPr/>
      </dsp:nvSpPr>
      <dsp:spPr>
        <a:xfrm rot="5400000">
          <a:off x="744019" y="2670009"/>
          <a:ext cx="1593354" cy="265130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527A7-12FC-4A71-A947-74EC8B38A2B9}">
      <dsp:nvSpPr>
        <dsp:cNvPr id="0" name=""/>
        <dsp:cNvSpPr/>
      </dsp:nvSpPr>
      <dsp:spPr>
        <a:xfrm>
          <a:off x="478049" y="3462179"/>
          <a:ext cx="2393614" cy="209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rgbClr val="C00000"/>
              </a:solidFill>
            </a:rPr>
            <a:t>Q1: </a:t>
          </a:r>
          <a:r>
            <a:rPr lang="en-US" sz="2400" kern="1200" dirty="0"/>
            <a:t>Is it research?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400" kern="1200" dirty="0"/>
        </a:p>
      </dsp:txBody>
      <dsp:txXfrm>
        <a:off x="478049" y="3462179"/>
        <a:ext cx="2393614" cy="2098143"/>
      </dsp:txXfrm>
    </dsp:sp>
    <dsp:sp modelId="{172BBBA6-F16F-44AD-8262-B155CFC009F4}">
      <dsp:nvSpPr>
        <dsp:cNvPr id="0" name=""/>
        <dsp:cNvSpPr/>
      </dsp:nvSpPr>
      <dsp:spPr>
        <a:xfrm flipV="1">
          <a:off x="2434241" y="2676224"/>
          <a:ext cx="423218" cy="48811"/>
        </a:xfrm>
        <a:prstGeom prst="triangle">
          <a:avLst>
            <a:gd name="adj" fmla="val 100000"/>
          </a:avLst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A7862-5E89-4551-A71A-A099809A9EA5}">
      <dsp:nvSpPr>
        <dsp:cNvPr id="0" name=""/>
        <dsp:cNvSpPr/>
      </dsp:nvSpPr>
      <dsp:spPr>
        <a:xfrm rot="5400000">
          <a:off x="3759426" y="1604180"/>
          <a:ext cx="1510563" cy="273882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FF5CB-7F76-4885-B347-EC7DC864BE72}">
      <dsp:nvSpPr>
        <dsp:cNvPr id="0" name=""/>
        <dsp:cNvSpPr/>
      </dsp:nvSpPr>
      <dsp:spPr>
        <a:xfrm>
          <a:off x="3468397" y="2427175"/>
          <a:ext cx="2608058" cy="3094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kern="1200" dirty="0">
              <a:solidFill>
                <a:srgbClr val="C00000"/>
              </a:solidFill>
            </a:rPr>
            <a:t>Q2:</a:t>
          </a:r>
          <a:r>
            <a:rPr lang="en-US" sz="2400" kern="1200" baseline="0" dirty="0">
              <a:solidFill>
                <a:srgbClr val="C00000"/>
              </a:solidFill>
            </a:rPr>
            <a:t> </a:t>
          </a:r>
          <a:r>
            <a:rPr lang="en-US" sz="2400" kern="1200" baseline="0" dirty="0"/>
            <a:t>Does it involve Research Participants (human subjects)?</a:t>
          </a:r>
          <a:endParaRPr lang="en-US" sz="2400" kern="1200" dirty="0"/>
        </a:p>
      </dsp:txBody>
      <dsp:txXfrm>
        <a:off x="3468397" y="2427175"/>
        <a:ext cx="2608058" cy="3094908"/>
      </dsp:txXfrm>
    </dsp:sp>
    <dsp:sp modelId="{85ECCD82-1748-4338-8EA9-EB0BB390933D}">
      <dsp:nvSpPr>
        <dsp:cNvPr id="0" name=""/>
        <dsp:cNvSpPr/>
      </dsp:nvSpPr>
      <dsp:spPr>
        <a:xfrm>
          <a:off x="5333321" y="1630205"/>
          <a:ext cx="573080" cy="96711"/>
        </a:xfrm>
        <a:prstGeom prst="triangle">
          <a:avLst>
            <a:gd name="adj" fmla="val 100000"/>
          </a:avLst>
        </a:prstGeom>
        <a:solidFill>
          <a:schemeClr val="accent2"/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24BCEA-6BFD-4FC5-A386-42BF831A8583}">
      <dsp:nvSpPr>
        <dsp:cNvPr id="0" name=""/>
        <dsp:cNvSpPr/>
      </dsp:nvSpPr>
      <dsp:spPr>
        <a:xfrm rot="5400000">
          <a:off x="6604522" y="155206"/>
          <a:ext cx="1593354" cy="265130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3D6E2-204A-429D-9595-2F307696C1CC}">
      <dsp:nvSpPr>
        <dsp:cNvPr id="0" name=""/>
        <dsp:cNvSpPr/>
      </dsp:nvSpPr>
      <dsp:spPr>
        <a:xfrm>
          <a:off x="6509206" y="977494"/>
          <a:ext cx="2482393" cy="3988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400" u="sng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400" u="none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400" kern="1200" dirty="0"/>
        </a:p>
      </dsp:txBody>
      <dsp:txXfrm>
        <a:off x="6509206" y="977494"/>
        <a:ext cx="2482393" cy="3988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575" tIns="46287" rIns="92575" bIns="462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575" tIns="46287" rIns="92575" bIns="46287" rtlCol="0"/>
          <a:lstStyle>
            <a:lvl1pPr algn="r">
              <a:defRPr sz="1300"/>
            </a:lvl1pPr>
          </a:lstStyle>
          <a:p>
            <a:fld id="{AF9F5B01-E52B-4C44-920B-454DB4B29639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575" tIns="46287" rIns="92575" bIns="462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575" tIns="46287" rIns="92575" bIns="46287" rtlCol="0" anchor="b"/>
          <a:lstStyle>
            <a:lvl1pPr algn="r">
              <a:defRPr sz="1300"/>
            </a:lvl1pPr>
          </a:lstStyle>
          <a:p>
            <a:fld id="{588B0572-E3EA-444E-BED2-0FC9ACF710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4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37840" cy="464741"/>
          </a:xfrm>
          <a:prstGeom prst="rect">
            <a:avLst/>
          </a:prstGeom>
        </p:spPr>
        <p:txBody>
          <a:bodyPr vert="horz" lIns="92575" tIns="46287" rIns="92575" bIns="462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4"/>
            <a:ext cx="3037840" cy="464741"/>
          </a:xfrm>
          <a:prstGeom prst="rect">
            <a:avLst/>
          </a:prstGeom>
        </p:spPr>
        <p:txBody>
          <a:bodyPr vert="horz" lIns="92575" tIns="46287" rIns="92575" bIns="46287" rtlCol="0"/>
          <a:lstStyle>
            <a:lvl1pPr algn="r">
              <a:defRPr sz="1300"/>
            </a:lvl1pPr>
          </a:lstStyle>
          <a:p>
            <a:fld id="{8F9EA905-5084-47BF-8B1A-2C928D9AEC58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5" tIns="46287" rIns="92575" bIns="462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34"/>
            <a:ext cx="5608320" cy="4182661"/>
          </a:xfrm>
          <a:prstGeom prst="rect">
            <a:avLst/>
          </a:prstGeom>
        </p:spPr>
        <p:txBody>
          <a:bodyPr vert="horz" lIns="92575" tIns="46287" rIns="92575" bIns="462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063"/>
            <a:ext cx="3037840" cy="464740"/>
          </a:xfrm>
          <a:prstGeom prst="rect">
            <a:avLst/>
          </a:prstGeom>
        </p:spPr>
        <p:txBody>
          <a:bodyPr vert="horz" lIns="92575" tIns="46287" rIns="92575" bIns="462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30063"/>
            <a:ext cx="3037840" cy="464740"/>
          </a:xfrm>
          <a:prstGeom prst="rect">
            <a:avLst/>
          </a:prstGeom>
        </p:spPr>
        <p:txBody>
          <a:bodyPr vert="horz" lIns="92575" tIns="46287" rIns="92575" bIns="46287" rtlCol="0" anchor="b"/>
          <a:lstStyle>
            <a:lvl1pPr algn="r">
              <a:defRPr sz="1300"/>
            </a:lvl1pPr>
          </a:lstStyle>
          <a:p>
            <a:fld id="{4B3A3CE7-36AB-40F5-B2FF-5FA346AB89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3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F31E4-7B5E-8D4A-8B73-68D073E17CF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11/21/2012</a:t>
            </a:r>
          </a:p>
        </p:txBody>
      </p:sp>
    </p:spTree>
    <p:extLst>
      <p:ext uri="{BB962C8B-B14F-4D97-AF65-F5344CB8AC3E}">
        <p14:creationId xmlns:p14="http://schemas.microsoft.com/office/powerpoint/2010/main" val="299167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EE7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2A8A-A5B4-45AD-A5F1-C71CB2503C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8E02A8A-A5B4-45AD-A5F1-C71CB2503C8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E02A8A-A5B4-45AD-A5F1-C71CB2503C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E02A8A-A5B4-45AD-A5F1-C71CB2503C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8E02A8A-A5B4-45AD-A5F1-C71CB2503C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E02A8A-A5B4-45AD-A5F1-C71CB2503C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E02A8A-A5B4-45AD-A5F1-C71CB2503C8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8E02A8A-A5B4-45AD-A5F1-C71CB2503C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Drag picture to placeholder or click icon to add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6FB4B1-A90B-4E19-8AC8-5D7F701F3E7E}" type="datetimeFigureOut">
              <a:rPr lang="en-US" smtClean="0"/>
              <a:t>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E02A8A-A5B4-45AD-A5F1-C71CB2503C8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IRB@downstate.ed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Bryce.Petty@nychhc.org" TargetMode="External"/><Relationship Id="rId3" Type="http://schemas.openxmlformats.org/officeDocument/2006/relationships/hyperlink" Target="mailto:igor.gorelik@downstate.edu" TargetMode="External"/><Relationship Id="rId7" Type="http://schemas.openxmlformats.org/officeDocument/2006/relationships/hyperlink" Target="mailto:follenm@nychhc.org" TargetMode="External"/><Relationship Id="rId2" Type="http://schemas.openxmlformats.org/officeDocument/2006/relationships/hyperlink" Target="https://www.downstate.edu/complianc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search.downstate.edu/technology/index.html" TargetMode="External"/><Relationship Id="rId5" Type="http://schemas.openxmlformats.org/officeDocument/2006/relationships/hyperlink" Target="https://research.downstate.edu/finance-and-administration/index.html" TargetMode="External"/><Relationship Id="rId4" Type="http://schemas.openxmlformats.org/officeDocument/2006/relationships/hyperlink" Target="https://research.downstate.edu/sponsored-programs/contact-us.html" TargetMode="External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hyperlink" Target="mailto:IRB@downstate.ed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12" y="4497895"/>
            <a:ext cx="9144000" cy="111746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br>
              <a:rPr lang="en-US" sz="5300" b="1" dirty="0">
                <a:solidFill>
                  <a:srgbClr val="C00000"/>
                </a:solidFill>
              </a:rPr>
            </a:br>
            <a:br>
              <a:rPr lang="en-US" sz="5300" b="1" dirty="0">
                <a:solidFill>
                  <a:srgbClr val="C00000"/>
                </a:solidFill>
              </a:rPr>
            </a:br>
            <a:endParaRPr lang="en-US" sz="5300" dirty="0">
              <a:solidFill>
                <a:srgbClr val="D904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164" y="76200"/>
            <a:ext cx="9170648" cy="44070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 </a:t>
            </a:r>
            <a:r>
              <a:rPr lang="en-US" dirty="0"/>
              <a:t>man Research Protections and Quality Assurance</a:t>
            </a:r>
          </a:p>
          <a:p>
            <a:pPr algn="ctr">
              <a:lnSpc>
                <a:spcPct val="90000"/>
              </a:lnSpc>
            </a:pPr>
            <a:r>
              <a:rPr lang="en-US" altLang="en-US" sz="5600" b="1" dirty="0">
                <a:solidFill>
                  <a:srgbClr val="C00000"/>
                </a:solidFill>
              </a:rPr>
              <a:t>New Staff: </a:t>
            </a:r>
          </a:p>
          <a:p>
            <a:pPr algn="ctr">
              <a:lnSpc>
                <a:spcPct val="90000"/>
              </a:lnSpc>
            </a:pPr>
            <a:r>
              <a:rPr lang="en-US" altLang="en-US" sz="5600" b="1" dirty="0">
                <a:solidFill>
                  <a:srgbClr val="C00000"/>
                </a:solidFill>
              </a:rPr>
              <a:t>Institutional Review Board Orientation</a:t>
            </a:r>
          </a:p>
          <a:p>
            <a:pPr algn="ctr">
              <a:lnSpc>
                <a:spcPct val="90000"/>
              </a:lnSpc>
            </a:pPr>
            <a:endParaRPr lang="en-US" altLang="en-US" sz="4400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endParaRPr lang="en-US" altLang="en-US" sz="24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altLang="en-US" sz="3500" dirty="0">
                <a:solidFill>
                  <a:schemeClr val="bg1"/>
                </a:solidFill>
              </a:rPr>
              <a:t>Kevin Nellis, MS</a:t>
            </a:r>
          </a:p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Executive Director, Human Research Protections and Quality Assurance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758" y="4497895"/>
            <a:ext cx="6813945" cy="2250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4483201"/>
            <a:ext cx="2324100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FFF2E9-913B-42A1-9D7D-565C95ED6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388" y="4545302"/>
            <a:ext cx="3276600" cy="823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759" y="4483201"/>
            <a:ext cx="6788230" cy="22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201ED"/>
                </a:solidFill>
              </a:rPr>
              <a:t>IRB Contacts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6461373"/>
              </p:ext>
            </p:extLst>
          </p:nvPr>
        </p:nvGraphicFramePr>
        <p:xfrm>
          <a:off x="0" y="1219200"/>
          <a:ext cx="9173308" cy="5353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7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9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Clinton</a:t>
                      </a:r>
                      <a:r>
                        <a:rPr lang="en-US" sz="2400" baseline="0" dirty="0">
                          <a:effectLst/>
                        </a:rPr>
                        <a:t> Brown, MD</a:t>
                      </a:r>
                      <a:r>
                        <a:rPr lang="en-US" sz="2400" dirty="0">
                          <a:effectLst/>
                        </a:rPr>
                        <a:t>, IRB 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(718) 270-1729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Stanley Friedman, MD, Vice 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(718) 270-1335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Jeannette Jakus, MD, Vice Chair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(718) 270-1229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65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Kevin L. Nellis, MS, CIP, Executive Director, Human Research Protection &amp; Quality Assurance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(718) 613-8461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9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Diann Johnson, MPH, Associate IRB Administrator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</a:rPr>
                        <a:t>(718) 270-4341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Nikol Celestine, BA, CIP, </a:t>
                      </a:r>
                      <a:r>
                        <a:rPr lang="it-IT" sz="2400" dirty="0">
                          <a:effectLst/>
                        </a:rPr>
                        <a:t>IRB Management Analyst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(718) 270-4411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Nakih Gonzales, IRB Assistant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(718) 270-4372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821775"/>
                  </a:ext>
                </a:extLst>
              </a:tr>
              <a:tr h="5159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IRB Office (BSB 3-26) </a:t>
                      </a:r>
                      <a:r>
                        <a:rPr lang="en-US" sz="2400" dirty="0">
                          <a:hlinkClick r:id="rId2"/>
                        </a:rPr>
                        <a:t>IRB@downstate.edu</a:t>
                      </a:r>
                      <a:r>
                        <a:rPr lang="en-US" sz="2400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Appointments recommended; walk-ins welcome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(718) 613-8480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53" y="8709"/>
            <a:ext cx="112554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16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1201ED"/>
                </a:solidFill>
              </a:rPr>
              <a:t>Additional Contacts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89341435"/>
              </p:ext>
            </p:extLst>
          </p:nvPr>
        </p:nvGraphicFramePr>
        <p:xfrm>
          <a:off x="-14654" y="1227909"/>
          <a:ext cx="9173308" cy="6347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8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2"/>
                        </a:rPr>
                        <a:t>Office of Compliance and Audit Services </a:t>
                      </a:r>
                      <a:r>
                        <a:rPr lang="en-US" sz="2000" dirty="0"/>
                        <a:t>(Privacy Officer, HIPAA, Compliance Training, Audits, Internal Controls, Clinical Reimbursements, Financial Conflict of Interest Committee)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(718) 270-4033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39"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3"/>
                        </a:rPr>
                        <a:t>Igor Gorelik</a:t>
                      </a:r>
                      <a:r>
                        <a:rPr lang="en-US" sz="2000" dirty="0"/>
                        <a:t>, Information Security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(718) 613-8593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(929) 359-0401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232"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4"/>
                        </a:rPr>
                        <a:t>Sponsored Programs Administration </a:t>
                      </a:r>
                      <a:r>
                        <a:rPr lang="en-US" sz="2000" dirty="0"/>
                        <a:t>(Contracts, Grant Review, Submission, and Management)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(718) 270-2680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232"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5"/>
                        </a:rPr>
                        <a:t>Finance and Administration</a:t>
                      </a:r>
                      <a:r>
                        <a:rPr lang="en-US" sz="2400" dirty="0"/>
                        <a:t> </a:t>
                      </a:r>
                      <a:r>
                        <a:rPr lang="en-US" sz="2000" dirty="0"/>
                        <a:t>(Financial Analysis, HR, Payroll, Purchasing)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(718) 270-3027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498709"/>
                  </a:ext>
                </a:extLst>
              </a:tr>
              <a:tr h="406339">
                <a:tc>
                  <a:txBody>
                    <a:bodyPr/>
                    <a:lstStyle/>
                    <a:p>
                      <a:r>
                        <a:rPr lang="en-US" sz="2400" dirty="0">
                          <a:hlinkClick r:id="rId6"/>
                        </a:rPr>
                        <a:t>Technology Commercialization</a:t>
                      </a:r>
                      <a:r>
                        <a:rPr lang="en-US" sz="2400" dirty="0"/>
                        <a:t> </a:t>
                      </a:r>
                      <a:r>
                        <a:rPr lang="en-US" sz="2000" dirty="0"/>
                        <a:t>(Commercialization and IP)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(718) 613-8514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7"/>
                        </a:rPr>
                        <a:t>Michele Follen</a:t>
                      </a:r>
                      <a:r>
                        <a:rPr lang="en-US" sz="2000" dirty="0"/>
                        <a:t>, MD, PhD, MBA, Director of Research and Chair, Facility Research Review Committee (KC)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(718) 613-8401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64050"/>
                  </a:ext>
                </a:extLst>
              </a:tr>
              <a:tr h="14399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hlinkClick r:id="rId8"/>
                        </a:rPr>
                        <a:t>Bryce Petty</a:t>
                      </a:r>
                      <a:r>
                        <a:rPr lang="en-US" sz="2000" dirty="0"/>
                        <a:t>, CCRC, Facility Research Coordinator (KC)/STAR contact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(718) 613-8185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5671821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53" y="8709"/>
            <a:ext cx="112554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9057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201ED"/>
                </a:solidFill>
              </a:rPr>
              <a:t>Institutional Review Board (IRB) &amp; Privacy Board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D8402C-6EFA-416E-A502-BCE7A9A93BE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91540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Protects the rights and welfare of Research Participants (Human Subjects).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Empowered to approve, require modifications, or disapprove Human Research. 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Ensures Human (Subjects) Research is scientifically/scholastically valid, ethical, and in compliance with all requirements.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Ensures compliance through oversight functions.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Serves as a Privacy Board to ensure HIPAA compliance.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5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2202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Q1: Is it Research? </a:t>
            </a:r>
            <a:r>
              <a:rPr lang="en-US" sz="3100" dirty="0">
                <a:solidFill>
                  <a:srgbClr val="1201ED"/>
                </a:solidFill>
              </a:rPr>
              <a:t>(Under the Common Rule)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D8402C-6EFA-416E-A502-BCE7A9A93BE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752600"/>
            <a:ext cx="8915400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A Research Activity is BOTH: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A </a:t>
            </a:r>
            <a:r>
              <a:rPr lang="en-US" sz="2800" b="1" dirty="0">
                <a:solidFill>
                  <a:srgbClr val="C00000"/>
                </a:solidFill>
              </a:rPr>
              <a:t>systematic investigation </a:t>
            </a:r>
            <a:r>
              <a:rPr lang="en-US" sz="2800" dirty="0"/>
              <a:t>(including research development, testing, and evaluation) (i.e., activity that is planned, orderly, methodical, and uses data collection to answer a question)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rgbClr val="C00000"/>
                </a:solidFill>
              </a:rPr>
              <a:t>-AND-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 Designed to develop or contribute to </a:t>
            </a:r>
            <a:r>
              <a:rPr lang="en-US" sz="2800" b="1" dirty="0">
                <a:solidFill>
                  <a:srgbClr val="C00000"/>
                </a:solidFill>
              </a:rPr>
              <a:t>generalizable knowledge </a:t>
            </a:r>
            <a:r>
              <a:rPr lang="en-US" sz="2800" dirty="0"/>
              <a:t>(i.e., knowledge gained from a study may be applied to populations outside of the specific study population). </a:t>
            </a:r>
          </a:p>
          <a:p>
            <a:pPr marL="685800" lvl="2" indent="0">
              <a:lnSpc>
                <a:spcPct val="110000"/>
              </a:lnSpc>
              <a:buNone/>
            </a:pPr>
            <a:endParaRPr lang="en-US" sz="2800" dirty="0"/>
          </a:p>
          <a:p>
            <a:pPr marL="685800" lvl="2" indent="0">
              <a:lnSpc>
                <a:spcPct val="110000"/>
              </a:lnSpc>
              <a:buNone/>
            </a:pPr>
            <a:endParaRPr lang="en-US" sz="2000" i="1" dirty="0">
              <a:solidFill>
                <a:srgbClr val="C00000"/>
              </a:solidFill>
            </a:endParaRPr>
          </a:p>
          <a:p>
            <a:pPr marL="685800" lvl="2" indent="0">
              <a:lnSpc>
                <a:spcPct val="110000"/>
              </a:lnSpc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165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28600"/>
            <a:ext cx="9220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Q2: Does it Involve Research Participants (Human Subjects)? </a:t>
            </a:r>
            <a:r>
              <a:rPr lang="en-US" sz="3100" dirty="0">
                <a:solidFill>
                  <a:srgbClr val="1201ED"/>
                </a:solidFill>
              </a:rPr>
              <a:t>(Under the Common Rule)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ACD8402C-6EFA-416E-A502-BCE7A9A93BE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752600"/>
            <a:ext cx="8915400" cy="5181600"/>
          </a:xfrm>
        </p:spPr>
        <p:txBody>
          <a:bodyPr>
            <a:normAutofit/>
          </a:bodyPr>
          <a:lstStyle/>
          <a:p>
            <a:r>
              <a:rPr lang="en-US" sz="2800" dirty="0"/>
              <a:t>In order for </a:t>
            </a:r>
            <a:r>
              <a:rPr lang="en-US" sz="2800" u="sng" dirty="0"/>
              <a:t>research</a:t>
            </a:r>
            <a:r>
              <a:rPr lang="en-US" sz="2800" dirty="0"/>
              <a:t> to be considered </a:t>
            </a:r>
            <a:r>
              <a:rPr lang="en-US" sz="2800" u="sng" dirty="0"/>
              <a:t>human research </a:t>
            </a:r>
            <a:r>
              <a:rPr lang="en-US" sz="2800" dirty="0"/>
              <a:t>(and thus requiring IRB approval before the study begins), the research must involve </a:t>
            </a:r>
            <a:r>
              <a:rPr lang="en-US" sz="2800" b="1" dirty="0">
                <a:solidFill>
                  <a:srgbClr val="C00000"/>
                </a:solidFill>
              </a:rPr>
              <a:t>living individuals </a:t>
            </a:r>
            <a:r>
              <a:rPr lang="en-US" sz="2800" dirty="0"/>
              <a:t>about whom an investigator (whether professional or student) conducting research either </a:t>
            </a:r>
          </a:p>
          <a:p>
            <a:pPr lvl="1"/>
            <a:r>
              <a:rPr lang="en-US" sz="2800" dirty="0"/>
              <a:t>obtains </a:t>
            </a:r>
            <a:r>
              <a:rPr lang="en-US" sz="2800" b="1" dirty="0">
                <a:solidFill>
                  <a:srgbClr val="C00000"/>
                </a:solidFill>
              </a:rPr>
              <a:t>information or biospecimens </a:t>
            </a:r>
            <a:r>
              <a:rPr lang="en-US" sz="2800" dirty="0"/>
              <a:t>through </a:t>
            </a:r>
            <a:r>
              <a:rPr lang="en-US" sz="2800" b="1" dirty="0">
                <a:solidFill>
                  <a:srgbClr val="C00000"/>
                </a:solidFill>
              </a:rPr>
              <a:t>intervention or interaction</a:t>
            </a:r>
            <a:r>
              <a:rPr lang="en-US" sz="2800" b="1" dirty="0"/>
              <a:t> </a:t>
            </a:r>
            <a:r>
              <a:rPr lang="en-US" sz="2800" dirty="0"/>
              <a:t>with the individual, and uses, studies, or analyzes the information or biospecimens; or</a:t>
            </a:r>
          </a:p>
          <a:p>
            <a:pPr lvl="1"/>
            <a:r>
              <a:rPr lang="en-US" sz="2800" dirty="0"/>
              <a:t>obtains, uses, studies, analyzes, or generates </a:t>
            </a:r>
            <a:r>
              <a:rPr lang="en-US" sz="2800" b="1" dirty="0">
                <a:solidFill>
                  <a:srgbClr val="C00000"/>
                </a:solidFill>
              </a:rPr>
              <a:t>identifiable private information </a:t>
            </a:r>
            <a:r>
              <a:rPr lang="en-US" sz="2800" b="1" u="sng" dirty="0">
                <a:solidFill>
                  <a:srgbClr val="C00000"/>
                </a:solidFill>
              </a:rPr>
              <a:t>or</a:t>
            </a:r>
            <a:r>
              <a:rPr lang="en-US" sz="2800" b="1" dirty="0">
                <a:solidFill>
                  <a:srgbClr val="C00000"/>
                </a:solidFill>
              </a:rPr>
              <a:t> identifiable biospecimens</a:t>
            </a:r>
            <a:r>
              <a:rPr lang="en-US" sz="2800" dirty="0"/>
              <a:t>.</a:t>
            </a:r>
          </a:p>
          <a:p>
            <a:pPr marL="685800" lvl="2" indent="0">
              <a:lnSpc>
                <a:spcPct val="110000"/>
              </a:lnSpc>
              <a:buNone/>
            </a:pPr>
            <a:endParaRPr lang="en-US" sz="2000" i="1" dirty="0">
              <a:solidFill>
                <a:srgbClr val="C00000"/>
              </a:solidFill>
            </a:endParaRPr>
          </a:p>
          <a:p>
            <a:pPr marL="685800" lvl="2" indent="0">
              <a:lnSpc>
                <a:spcPct val="110000"/>
              </a:lnSpc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5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132D3-13ED-4771-B26C-53EE0A32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201ED"/>
                </a:solidFill>
              </a:rPr>
              <a:t>Is IRB Approval Required? 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223E62C-FA07-4971-8BC6-88FF7D621EB9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8679857"/>
              </p:ext>
            </p:extLst>
          </p:nvPr>
        </p:nvGraphicFramePr>
        <p:xfrm>
          <a:off x="0" y="990600"/>
          <a:ext cx="8991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D1BC4D6-9811-482D-B945-10AEE9C3AAA8}"/>
              </a:ext>
            </a:extLst>
          </p:cNvPr>
          <p:cNvSpPr txBox="1"/>
          <p:nvPr/>
        </p:nvSpPr>
        <p:spPr>
          <a:xfrm>
            <a:off x="6400800" y="2089683"/>
            <a:ext cx="25908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If “</a:t>
            </a:r>
            <a:r>
              <a:rPr lang="en-US" sz="2400" dirty="0">
                <a:solidFill>
                  <a:schemeClr val="accent5"/>
                </a:solidFill>
              </a:rPr>
              <a:t>YES</a:t>
            </a:r>
            <a:r>
              <a:rPr lang="en-US" sz="2400" dirty="0"/>
              <a:t>” to </a:t>
            </a:r>
          </a:p>
          <a:p>
            <a:r>
              <a:rPr lang="en-US" sz="2400" dirty="0"/>
              <a:t>Q1 </a:t>
            </a:r>
            <a:r>
              <a:rPr lang="en-US" sz="2400" u="sng" dirty="0"/>
              <a:t>and</a:t>
            </a:r>
            <a:r>
              <a:rPr lang="en-US" sz="2400" dirty="0"/>
              <a:t> Q2:</a:t>
            </a:r>
          </a:p>
          <a:p>
            <a:pPr algn="ctr"/>
            <a:r>
              <a:rPr lang="en-US" sz="2400" dirty="0"/>
              <a:t>Submit an IRB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10093A-4699-4C5B-AAB8-8F08A2432766}"/>
              </a:ext>
            </a:extLst>
          </p:cNvPr>
          <p:cNvSpPr txBox="1"/>
          <p:nvPr/>
        </p:nvSpPr>
        <p:spPr>
          <a:xfrm>
            <a:off x="6400800" y="3848100"/>
            <a:ext cx="2666999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buFont typeface="Wingdings" panose="05000000000000000000" pitchFamily="2" charset="2"/>
              <a:buNone/>
            </a:pPr>
            <a:r>
              <a:rPr lang="en-US" sz="2400" dirty="0"/>
              <a:t>If “</a:t>
            </a:r>
            <a:r>
              <a:rPr lang="en-US" sz="2400" dirty="0">
                <a:solidFill>
                  <a:srgbClr val="C00000"/>
                </a:solidFill>
              </a:rPr>
              <a:t>NO</a:t>
            </a:r>
            <a:r>
              <a:rPr lang="en-US" sz="2400" dirty="0"/>
              <a:t>” to </a:t>
            </a:r>
          </a:p>
          <a:p>
            <a:pPr lvl="0">
              <a:buFont typeface="Wingdings" panose="05000000000000000000" pitchFamily="2" charset="2"/>
              <a:buNone/>
            </a:pPr>
            <a:r>
              <a:rPr lang="en-US" sz="2400" dirty="0"/>
              <a:t>Q1 </a:t>
            </a:r>
            <a:r>
              <a:rPr lang="en-US" sz="2400" u="sng" dirty="0"/>
              <a:t>or</a:t>
            </a:r>
            <a:r>
              <a:rPr lang="en-US" sz="2400" dirty="0"/>
              <a:t> Q2:</a:t>
            </a:r>
          </a:p>
          <a:p>
            <a:pPr lvl="0" algn="ctr">
              <a:buFont typeface="Wingdings" panose="05000000000000000000" pitchFamily="2" charset="2"/>
              <a:buNone/>
            </a:pPr>
            <a:r>
              <a:rPr lang="en-US" sz="2400" dirty="0"/>
              <a:t>Consult with “IRB Decision Aid”, </a:t>
            </a:r>
            <a:r>
              <a:rPr lang="en-US" sz="2400" dirty="0">
                <a:hlinkClick r:id="rId7"/>
              </a:rPr>
              <a:t>IRB@downstate.edu</a:t>
            </a:r>
            <a:r>
              <a:rPr lang="en-US" sz="2400" dirty="0"/>
              <a:t> or call X8480.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25EFD0-D1CB-478B-9167-EDBD28F6E9AE}"/>
              </a:ext>
            </a:extLst>
          </p:cNvPr>
          <p:cNvSpPr txBox="1"/>
          <p:nvPr/>
        </p:nvSpPr>
        <p:spPr>
          <a:xfrm>
            <a:off x="1619071" y="373428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YES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CF5AF0-E5E0-48B8-B9B1-BF30890360F9}"/>
              </a:ext>
            </a:extLst>
          </p:cNvPr>
          <p:cNvSpPr txBox="1"/>
          <p:nvPr/>
        </p:nvSpPr>
        <p:spPr>
          <a:xfrm>
            <a:off x="4572000" y="277323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YES</a:t>
            </a:r>
          </a:p>
        </p:txBody>
      </p:sp>
      <p:sp>
        <p:nvSpPr>
          <p:cNvPr id="12" name="Arrow: Bent 11">
            <a:extLst>
              <a:ext uri="{FF2B5EF4-FFF2-40B4-BE49-F238E27FC236}">
                <a16:creationId xmlns:a16="http://schemas.microsoft.com/office/drawing/2014/main" id="{CE729324-7F94-490E-A7FE-CFDF6DE0D525}"/>
              </a:ext>
            </a:extLst>
          </p:cNvPr>
          <p:cNvSpPr/>
          <p:nvPr/>
        </p:nvSpPr>
        <p:spPr>
          <a:xfrm>
            <a:off x="4114800" y="2463887"/>
            <a:ext cx="1905000" cy="796498"/>
          </a:xfrm>
          <a:prstGeom prst="ben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C75C188C-3F6A-4667-85A1-F5589F59E177}"/>
              </a:ext>
            </a:extLst>
          </p:cNvPr>
          <p:cNvSpPr/>
          <p:nvPr/>
        </p:nvSpPr>
        <p:spPr>
          <a:xfrm>
            <a:off x="990600" y="3429000"/>
            <a:ext cx="1981200" cy="762000"/>
          </a:xfrm>
          <a:prstGeom prst="ben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DAB6F935-6696-4D17-B761-4FA363B1EFD5}"/>
              </a:ext>
            </a:extLst>
          </p:cNvPr>
          <p:cNvSpPr/>
          <p:nvPr/>
        </p:nvSpPr>
        <p:spPr>
          <a:xfrm flipV="1">
            <a:off x="4114800" y="4797270"/>
            <a:ext cx="2133600" cy="837222"/>
          </a:xfrm>
          <a:prstGeom prst="bentArrow">
            <a:avLst>
              <a:gd name="adj1" fmla="val 25000"/>
              <a:gd name="adj2" fmla="val 24093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367C94AA-0080-4147-927E-58D9F842EDE9}"/>
              </a:ext>
            </a:extLst>
          </p:cNvPr>
          <p:cNvSpPr/>
          <p:nvPr/>
        </p:nvSpPr>
        <p:spPr>
          <a:xfrm flipV="1">
            <a:off x="1176518" y="5244316"/>
            <a:ext cx="5148082" cy="914400"/>
          </a:xfrm>
          <a:prstGeom prst="bentArrow">
            <a:avLst>
              <a:gd name="adj1" fmla="val 25000"/>
              <a:gd name="adj2" fmla="val 24093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73108-3B00-4CD3-B7FD-7EC9989096CB}"/>
              </a:ext>
            </a:extLst>
          </p:cNvPr>
          <p:cNvSpPr txBox="1"/>
          <p:nvPr/>
        </p:nvSpPr>
        <p:spPr>
          <a:xfrm>
            <a:off x="1619071" y="5043086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NO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6F94DB-4AFB-42D6-85D9-65C6D638A4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23162" y="4619588"/>
            <a:ext cx="81083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201ED"/>
                </a:solidFill>
              </a:rPr>
              <a:t>Is IRB Approval Required for </a:t>
            </a:r>
            <a:br>
              <a:rPr lang="en-US" dirty="0">
                <a:solidFill>
                  <a:srgbClr val="1201ED"/>
                </a:solidFill>
              </a:rPr>
            </a:br>
            <a:r>
              <a:rPr lang="en-US" dirty="0">
                <a:solidFill>
                  <a:srgbClr val="1201ED"/>
                </a:solidFill>
              </a:rPr>
              <a:t>Performance Improvement Activities?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C00000"/>
                </a:solidFill>
                <a:cs typeface="Arial" pitchFamily="34" charset="0"/>
              </a:rPr>
              <a:t>It depends!  </a:t>
            </a:r>
            <a:r>
              <a:rPr lang="en-US" sz="2800" dirty="0">
                <a:cs typeface="Arial" pitchFamily="34" charset="0"/>
              </a:rPr>
              <a:t>Does the activity to improve internal operations meet the definition of human research?</a:t>
            </a:r>
          </a:p>
          <a:p>
            <a:r>
              <a:rPr lang="en-US" sz="2800" dirty="0"/>
              <a:t>Is there an intent to develop or contribute to *generalizable knowledge?</a:t>
            </a:r>
          </a:p>
          <a:p>
            <a:pPr lvl="1"/>
            <a:r>
              <a:rPr lang="en-US" sz="2500" dirty="0"/>
              <a:t>YES: IRB approval is required </a:t>
            </a:r>
          </a:p>
          <a:p>
            <a:pPr lvl="1"/>
            <a:r>
              <a:rPr lang="en-US" sz="2500" dirty="0"/>
              <a:t>NO: IRB approval is NOT required 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C00000"/>
                </a:solidFill>
              </a:rPr>
              <a:t>Example:</a:t>
            </a:r>
          </a:p>
          <a:p>
            <a:r>
              <a:rPr lang="en-US" sz="2800" dirty="0"/>
              <a:t>A clinic surveys patients to improve the quality of service</a:t>
            </a:r>
          </a:p>
          <a:p>
            <a:r>
              <a:rPr lang="en-US" sz="2800" u="sng" dirty="0"/>
              <a:t>Without changing intent</a:t>
            </a:r>
            <a:r>
              <a:rPr lang="en-US" sz="2800" dirty="0"/>
              <a:t>, clinic staff could</a:t>
            </a:r>
          </a:p>
          <a:p>
            <a:pPr lvl="1"/>
            <a:r>
              <a:rPr lang="en-US" sz="2800" dirty="0"/>
              <a:t>Share the results at a conference</a:t>
            </a:r>
          </a:p>
          <a:p>
            <a:pPr lvl="1"/>
            <a:r>
              <a:rPr lang="en-US" sz="2800" dirty="0"/>
              <a:t>Publish the results</a:t>
            </a:r>
          </a:p>
          <a:p>
            <a:pPr marL="365760" lvl="1" indent="0">
              <a:buNone/>
            </a:pPr>
            <a:r>
              <a:rPr lang="en-US" sz="2800" dirty="0"/>
              <a:t>* Publication in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4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201ED"/>
                </a:solidFill>
              </a:rPr>
              <a:t>Is IRB Approval Required for </a:t>
            </a:r>
            <a:br>
              <a:rPr lang="en-US" dirty="0">
                <a:solidFill>
                  <a:srgbClr val="1201ED"/>
                </a:solidFill>
              </a:rPr>
            </a:br>
            <a:r>
              <a:rPr lang="en-US" dirty="0">
                <a:solidFill>
                  <a:srgbClr val="1201ED"/>
                </a:solidFill>
              </a:rPr>
              <a:t>Case Reports or Case Series?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8991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rgbClr val="C00000"/>
                </a:solidFill>
              </a:rPr>
              <a:t>Case Reports/Series of up to three (3) individuals </a:t>
            </a:r>
            <a:r>
              <a:rPr lang="en-US" sz="3000" u="sng" dirty="0">
                <a:solidFill>
                  <a:srgbClr val="C00000"/>
                </a:solidFill>
              </a:rPr>
              <a:t>do not </a:t>
            </a:r>
            <a:r>
              <a:rPr lang="en-US" sz="3000" dirty="0">
                <a:solidFill>
                  <a:srgbClr val="C00000"/>
                </a:solidFill>
              </a:rPr>
              <a:t>need IRB approval</a:t>
            </a:r>
          </a:p>
          <a:p>
            <a:pPr lvl="1"/>
            <a:r>
              <a:rPr lang="en-US" sz="3000" dirty="0"/>
              <a:t>Such limited activities are generally not considered to be both systematic and generalizable</a:t>
            </a:r>
          </a:p>
          <a:p>
            <a:r>
              <a:rPr lang="en-US" sz="3000" dirty="0"/>
              <a:t>Examples:  </a:t>
            </a:r>
          </a:p>
          <a:p>
            <a:pPr lvl="1"/>
            <a:r>
              <a:rPr lang="en-US" sz="3000" dirty="0"/>
              <a:t>Review records of 3 patients</a:t>
            </a:r>
          </a:p>
          <a:p>
            <a:pPr lvl="1"/>
            <a:r>
              <a:rPr lang="en-US" sz="3000" dirty="0"/>
              <a:t>Review records of one patient and ask questions of 2 family members</a:t>
            </a:r>
          </a:p>
          <a:p>
            <a:r>
              <a:rPr lang="en-US" sz="3000" dirty="0"/>
              <a:t>May request an IRB Determination letter (may be required by journal or conference)</a:t>
            </a:r>
          </a:p>
          <a:p>
            <a:r>
              <a:rPr lang="en-US" sz="3000" dirty="0"/>
              <a:t>Some journals require informed consent/HIPAA Authorization</a:t>
            </a:r>
          </a:p>
          <a:p>
            <a:endParaRPr lang="en-US" sz="2800" dirty="0"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05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618" y="1560945"/>
            <a:ext cx="9063182" cy="5334000"/>
          </a:xfrm>
        </p:spPr>
        <p:txBody>
          <a:bodyPr>
            <a:normAutofit/>
          </a:bodyPr>
          <a:lstStyle/>
          <a:p>
            <a:pPr marL="0" indent="0" hangingPunct="0">
              <a:lnSpc>
                <a:spcPct val="120000"/>
              </a:lnSpc>
              <a:buNone/>
            </a:pPr>
            <a:endParaRPr lang="en-US" sz="2800" dirty="0">
              <a:solidFill>
                <a:srgbClr val="C00000"/>
              </a:solidFill>
            </a:endParaRPr>
          </a:p>
          <a:p>
            <a:pPr hangingPunct="0">
              <a:lnSpc>
                <a:spcPct val="150000"/>
              </a:lnSpc>
            </a:pPr>
            <a:endParaRPr lang="en-US" sz="2800" dirty="0"/>
          </a:p>
          <a:p>
            <a:pPr hangingPunct="0">
              <a:lnSpc>
                <a:spcPct val="150000"/>
              </a:lnSpc>
            </a:pPr>
            <a:endParaRPr lang="en-US" sz="2800" dirty="0"/>
          </a:p>
          <a:p>
            <a:pPr hangingPunct="0"/>
            <a:endParaRPr lang="en-US" sz="3200" b="1" dirty="0"/>
          </a:p>
          <a:p>
            <a:pPr hangingPunct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BFB5E7-E741-4495-9C14-EE9B0EF22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053" y="0"/>
            <a:ext cx="5891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7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201ED"/>
                </a:solidFill>
              </a:rPr>
              <a:t>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Submit online applications to obtain initial IRB approvals and submitting required updates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Follow instructions and guidance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Call or visit the IRB Office for help</a:t>
            </a:r>
          </a:p>
          <a:p>
            <a:pPr marL="365760" lvl="1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059271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18023</TotalTime>
  <Words>795</Words>
  <Application>Microsoft Office PowerPoint</Application>
  <PresentationFormat>On-screen Show (4:3)</PresentationFormat>
  <Paragraphs>107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Wingdings</vt:lpstr>
      <vt:lpstr>Wingdings 2</vt:lpstr>
      <vt:lpstr>Median</vt:lpstr>
      <vt:lpstr>  </vt:lpstr>
      <vt:lpstr>Institutional Review Board (IRB) &amp; Privacy Board</vt:lpstr>
      <vt:lpstr>Q1: Is it Research? (Under the Common Rule)</vt:lpstr>
      <vt:lpstr>Q2: Does it Involve Research Participants (Human Subjects)? (Under the Common Rule)</vt:lpstr>
      <vt:lpstr>Is IRB Approval Required? </vt:lpstr>
      <vt:lpstr>Is IRB Approval Required for  Performance Improvement Activities?</vt:lpstr>
      <vt:lpstr>Is IRB Approval Required for  Case Reports or Case Series?</vt:lpstr>
      <vt:lpstr>PowerPoint Presentation</vt:lpstr>
      <vt:lpstr>Summary</vt:lpstr>
      <vt:lpstr>IRB Contacts</vt:lpstr>
      <vt:lpstr>Additional Contacts</vt:lpstr>
    </vt:vector>
  </TitlesOfParts>
  <Company>SUNYDMC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"Would You Approve This? Study Approvals at the Edge: IRB reviews of studies right in the middle of the gray area"</dc:title>
  <dc:creator>Kevin Nellis</dc:creator>
  <cp:lastModifiedBy>Kevin Nellis</cp:lastModifiedBy>
  <cp:revision>668</cp:revision>
  <cp:lastPrinted>2020-02-11T19:45:23Z</cp:lastPrinted>
  <dcterms:created xsi:type="dcterms:W3CDTF">2016-02-05T19:23:23Z</dcterms:created>
  <dcterms:modified xsi:type="dcterms:W3CDTF">2020-02-18T04:40:24Z</dcterms:modified>
</cp:coreProperties>
</file>