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34" r:id="rId1"/>
  </p:sldMasterIdLst>
  <p:notesMasterIdLst>
    <p:notesMasterId r:id="rId49"/>
  </p:notesMasterIdLst>
  <p:handoutMasterIdLst>
    <p:handoutMasterId r:id="rId50"/>
  </p:handoutMasterIdLst>
  <p:sldIdLst>
    <p:sldId id="346" r:id="rId2"/>
    <p:sldId id="636" r:id="rId3"/>
    <p:sldId id="676" r:id="rId4"/>
    <p:sldId id="653" r:id="rId5"/>
    <p:sldId id="654" r:id="rId6"/>
    <p:sldId id="661" r:id="rId7"/>
    <p:sldId id="729" r:id="rId8"/>
    <p:sldId id="597" r:id="rId9"/>
    <p:sldId id="670" r:id="rId10"/>
    <p:sldId id="599" r:id="rId11"/>
    <p:sldId id="682" r:id="rId12"/>
    <p:sldId id="683" r:id="rId13"/>
    <p:sldId id="702" r:id="rId14"/>
    <p:sldId id="703" r:id="rId15"/>
    <p:sldId id="672" r:id="rId16"/>
    <p:sldId id="727" r:id="rId17"/>
    <p:sldId id="707" r:id="rId18"/>
    <p:sldId id="706" r:id="rId19"/>
    <p:sldId id="708" r:id="rId20"/>
    <p:sldId id="709" r:id="rId21"/>
    <p:sldId id="710" r:id="rId22"/>
    <p:sldId id="711" r:id="rId23"/>
    <p:sldId id="713" r:id="rId24"/>
    <p:sldId id="714" r:id="rId25"/>
    <p:sldId id="715" r:id="rId26"/>
    <p:sldId id="681" r:id="rId27"/>
    <p:sldId id="601" r:id="rId28"/>
    <p:sldId id="602" r:id="rId29"/>
    <p:sldId id="603" r:id="rId30"/>
    <p:sldId id="680" r:id="rId31"/>
    <p:sldId id="671" r:id="rId32"/>
    <p:sldId id="730" r:id="rId33"/>
    <p:sldId id="716" r:id="rId34"/>
    <p:sldId id="722" r:id="rId35"/>
    <p:sldId id="723" r:id="rId36"/>
    <p:sldId id="718" r:id="rId37"/>
    <p:sldId id="719" r:id="rId38"/>
    <p:sldId id="720" r:id="rId39"/>
    <p:sldId id="731" r:id="rId40"/>
    <p:sldId id="634" r:id="rId41"/>
    <p:sldId id="726" r:id="rId42"/>
    <p:sldId id="732" r:id="rId43"/>
    <p:sldId id="635" r:id="rId44"/>
    <p:sldId id="669" r:id="rId45"/>
    <p:sldId id="575" r:id="rId46"/>
    <p:sldId id="665" r:id="rId47"/>
    <p:sldId id="72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1ED"/>
    <a:srgbClr val="EE77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143" autoAdjust="0"/>
    <p:restoredTop sz="94660"/>
  </p:normalViewPr>
  <p:slideViewPr>
    <p:cSldViewPr>
      <p:cViewPr varScale="1">
        <p:scale>
          <a:sx n="82" d="100"/>
          <a:sy n="82" d="100"/>
        </p:scale>
        <p:origin x="893" y="53"/>
      </p:cViewPr>
      <p:guideLst>
        <p:guide orient="horz" pos="2160"/>
        <p:guide pos="2880"/>
      </p:guideLst>
    </p:cSldViewPr>
  </p:slideViewPr>
  <p:notesTextViewPr>
    <p:cViewPr>
      <p:scale>
        <a:sx n="3" d="2"/>
        <a:sy n="3" d="2"/>
      </p:scale>
      <p:origin x="0" y="0"/>
    </p:cViewPr>
  </p:notesTextViewPr>
  <p:sorterViewPr>
    <p:cViewPr varScale="1">
      <p:scale>
        <a:sx n="1" d="1"/>
        <a:sy n="1" d="1"/>
      </p:scale>
      <p:origin x="0" y="-27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7AA54-9F16-4195-BB8B-B4CA9B78874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61C56528-4178-48F4-9459-AC6F0AD25591}">
      <dgm:prSet phldrT="[Text]" custT="1"/>
      <dgm:spPr/>
      <dgm:t>
        <a:bodyPr/>
        <a:lstStyle/>
        <a:p>
          <a:pPr>
            <a:buFont typeface="Wingdings" panose="05000000000000000000" pitchFamily="2" charset="2"/>
            <a:buNone/>
          </a:pPr>
          <a:r>
            <a:rPr lang="en-US" sz="2400" dirty="0">
              <a:solidFill>
                <a:srgbClr val="C00000"/>
              </a:solidFill>
            </a:rPr>
            <a:t>Q1: </a:t>
          </a:r>
          <a:r>
            <a:rPr lang="en-US" sz="2400" dirty="0"/>
            <a:t>Is it research?</a:t>
          </a:r>
        </a:p>
        <a:p>
          <a:pPr>
            <a:buFont typeface="Wingdings" panose="05000000000000000000" pitchFamily="2" charset="2"/>
            <a:buNone/>
          </a:pPr>
          <a:endParaRPr lang="en-US" sz="2400" dirty="0"/>
        </a:p>
      </dgm:t>
    </dgm:pt>
    <dgm:pt modelId="{4D021F6C-869E-4EC3-B1B3-E0BA62E73E44}" type="parTrans" cxnId="{1151FDD2-88EB-410E-8C32-46B8F868CF20}">
      <dgm:prSet/>
      <dgm:spPr/>
      <dgm:t>
        <a:bodyPr/>
        <a:lstStyle/>
        <a:p>
          <a:endParaRPr lang="en-US"/>
        </a:p>
      </dgm:t>
    </dgm:pt>
    <dgm:pt modelId="{3410A4D4-82D9-4E16-8B6A-6E1401F9A80C}" type="sibTrans" cxnId="{1151FDD2-88EB-410E-8C32-46B8F868CF20}">
      <dgm:prSet/>
      <dgm:spPr/>
      <dgm:t>
        <a:bodyPr/>
        <a:lstStyle/>
        <a:p>
          <a:endParaRPr lang="en-US"/>
        </a:p>
      </dgm:t>
    </dgm:pt>
    <dgm:pt modelId="{7D2AE3F2-41A7-4BF9-94D8-2C552AB00C12}">
      <dgm:prSet phldrT="[Text]" custT="1"/>
      <dgm:spPr/>
      <dgm:t>
        <a:bodyPr/>
        <a:lstStyle/>
        <a:p>
          <a:pPr>
            <a:buFont typeface="Wingdings" panose="05000000000000000000" pitchFamily="2" charset="2"/>
            <a:buNone/>
          </a:pPr>
          <a:r>
            <a:rPr lang="en-US" sz="2400" dirty="0">
              <a:solidFill>
                <a:srgbClr val="C00000"/>
              </a:solidFill>
            </a:rPr>
            <a:t>Q2:</a:t>
          </a:r>
          <a:r>
            <a:rPr lang="en-US" sz="2400" baseline="0" dirty="0">
              <a:solidFill>
                <a:srgbClr val="C00000"/>
              </a:solidFill>
            </a:rPr>
            <a:t> </a:t>
          </a:r>
          <a:r>
            <a:rPr lang="en-US" sz="2400" baseline="0" dirty="0"/>
            <a:t>Does it involve Research Participants (human subjects)?</a:t>
          </a:r>
          <a:endParaRPr lang="en-US" sz="2400" dirty="0"/>
        </a:p>
      </dgm:t>
    </dgm:pt>
    <dgm:pt modelId="{D1FEAEED-7C32-48C5-97CE-148BD18A7D4B}" type="parTrans" cxnId="{B92B2323-B64D-42A5-BA3A-EC99B2E05D48}">
      <dgm:prSet/>
      <dgm:spPr/>
      <dgm:t>
        <a:bodyPr/>
        <a:lstStyle/>
        <a:p>
          <a:endParaRPr lang="en-US"/>
        </a:p>
      </dgm:t>
    </dgm:pt>
    <dgm:pt modelId="{B095DAF3-0231-435C-8892-D7D5601DA542}" type="sibTrans" cxnId="{B92B2323-B64D-42A5-BA3A-EC99B2E05D48}">
      <dgm:prSet/>
      <dgm:spPr/>
      <dgm:t>
        <a:bodyPr/>
        <a:lstStyle/>
        <a:p>
          <a:endParaRPr lang="en-US"/>
        </a:p>
      </dgm:t>
    </dgm:pt>
    <dgm:pt modelId="{7916A866-8974-45BB-A71C-D12D9D532B7D}">
      <dgm:prSet phldrT="[Text]" custT="1"/>
      <dgm:spPr/>
      <dgm:t>
        <a:bodyPr/>
        <a:lstStyle/>
        <a:p>
          <a:pPr>
            <a:buFont typeface="Wingdings" panose="05000000000000000000" pitchFamily="2" charset="2"/>
            <a:buNone/>
          </a:pPr>
          <a:endParaRPr lang="en-US" sz="2400" dirty="0"/>
        </a:p>
        <a:p>
          <a:pPr>
            <a:buFont typeface="Wingdings" panose="05000000000000000000" pitchFamily="2" charset="2"/>
            <a:buNone/>
          </a:pPr>
          <a:endParaRPr lang="en-US" sz="2400" u="sng" dirty="0"/>
        </a:p>
        <a:p>
          <a:pPr>
            <a:buFont typeface="Wingdings" panose="05000000000000000000" pitchFamily="2" charset="2"/>
            <a:buNone/>
          </a:pPr>
          <a:endParaRPr lang="en-US" sz="2400" u="none" dirty="0"/>
        </a:p>
        <a:p>
          <a:pPr>
            <a:buFont typeface="Wingdings" panose="05000000000000000000" pitchFamily="2" charset="2"/>
            <a:buNone/>
          </a:pPr>
          <a:endParaRPr lang="en-US" sz="2400" dirty="0"/>
        </a:p>
        <a:p>
          <a:pPr>
            <a:buFont typeface="Wingdings" panose="05000000000000000000" pitchFamily="2" charset="2"/>
            <a:buNone/>
          </a:pPr>
          <a:endParaRPr lang="en-US" sz="2400" dirty="0"/>
        </a:p>
        <a:p>
          <a:pPr>
            <a:buFont typeface="Wingdings" panose="05000000000000000000" pitchFamily="2" charset="2"/>
            <a:buNone/>
          </a:pPr>
          <a:endParaRPr lang="en-US" sz="2400" dirty="0"/>
        </a:p>
      </dgm:t>
    </dgm:pt>
    <dgm:pt modelId="{939EA6A6-8CF2-4436-BDCB-1D0FB83E3964}" type="parTrans" cxnId="{B30B02F1-D27E-425D-BAEA-67C0EE6B3EE3}">
      <dgm:prSet/>
      <dgm:spPr/>
      <dgm:t>
        <a:bodyPr/>
        <a:lstStyle/>
        <a:p>
          <a:endParaRPr lang="en-US"/>
        </a:p>
      </dgm:t>
    </dgm:pt>
    <dgm:pt modelId="{08414652-2EEC-4470-84D2-94F0F598383C}" type="sibTrans" cxnId="{B30B02F1-D27E-425D-BAEA-67C0EE6B3EE3}">
      <dgm:prSet/>
      <dgm:spPr/>
      <dgm:t>
        <a:bodyPr/>
        <a:lstStyle/>
        <a:p>
          <a:endParaRPr lang="en-US"/>
        </a:p>
      </dgm:t>
    </dgm:pt>
    <dgm:pt modelId="{ACB4132D-C907-4E52-942A-6E61F8FE7A6A}" type="pres">
      <dgm:prSet presAssocID="{0D57AA54-9F16-4195-BB8B-B4CA9B788744}" presName="rootnode" presStyleCnt="0">
        <dgm:presLayoutVars>
          <dgm:chMax/>
          <dgm:chPref/>
          <dgm:dir/>
          <dgm:animLvl val="lvl"/>
        </dgm:presLayoutVars>
      </dgm:prSet>
      <dgm:spPr/>
    </dgm:pt>
    <dgm:pt modelId="{D974B5F8-D604-4EA3-8FA7-8871AF9DE1EA}" type="pres">
      <dgm:prSet presAssocID="{61C56528-4178-48F4-9459-AC6F0AD25591}" presName="composite" presStyleCnt="0"/>
      <dgm:spPr/>
    </dgm:pt>
    <dgm:pt modelId="{93117CD6-EB95-4D59-BC0D-4E52980F55F8}" type="pres">
      <dgm:prSet presAssocID="{61C56528-4178-48F4-9459-AC6F0AD25591}" presName="LShape" presStyleLbl="alignNode1" presStyleIdx="0" presStyleCnt="5"/>
      <dgm:spPr/>
    </dgm:pt>
    <dgm:pt modelId="{F8C527A7-12FC-4A71-A947-74EC8B38A2B9}" type="pres">
      <dgm:prSet presAssocID="{61C56528-4178-48F4-9459-AC6F0AD25591}" presName="ParentText" presStyleLbl="revTx" presStyleIdx="0" presStyleCnt="3">
        <dgm:presLayoutVars>
          <dgm:chMax val="0"/>
          <dgm:chPref val="0"/>
          <dgm:bulletEnabled val="1"/>
        </dgm:presLayoutVars>
      </dgm:prSet>
      <dgm:spPr/>
    </dgm:pt>
    <dgm:pt modelId="{172BBBA6-F16F-44AD-8262-B155CFC009F4}" type="pres">
      <dgm:prSet presAssocID="{61C56528-4178-48F4-9459-AC6F0AD25591}" presName="Triangle" presStyleLbl="alignNode1" presStyleIdx="1" presStyleCnt="5" custFlipVert="1" custScaleX="93710" custScaleY="10808"/>
      <dgm:spPr>
        <a:solidFill>
          <a:schemeClr val="accent2"/>
        </a:solidFill>
      </dgm:spPr>
    </dgm:pt>
    <dgm:pt modelId="{1EA93A78-AE78-4923-A62A-79F8788839EA}" type="pres">
      <dgm:prSet presAssocID="{3410A4D4-82D9-4E16-8B6A-6E1401F9A80C}" presName="sibTrans" presStyleCnt="0"/>
      <dgm:spPr/>
    </dgm:pt>
    <dgm:pt modelId="{1C514742-84CB-4D04-93F9-4DBE2C6366BF}" type="pres">
      <dgm:prSet presAssocID="{3410A4D4-82D9-4E16-8B6A-6E1401F9A80C}" presName="space" presStyleCnt="0"/>
      <dgm:spPr/>
    </dgm:pt>
    <dgm:pt modelId="{6DB35EE0-51A0-440D-A504-C595F64711AB}" type="pres">
      <dgm:prSet presAssocID="{7D2AE3F2-41A7-4BF9-94D8-2C552AB00C12}" presName="composite" presStyleCnt="0"/>
      <dgm:spPr/>
    </dgm:pt>
    <dgm:pt modelId="{F2BA7862-5E89-4551-A71A-A099809A9EA5}" type="pres">
      <dgm:prSet presAssocID="{7D2AE3F2-41A7-4BF9-94D8-2C552AB00C12}" presName="LShape" presStyleLbl="alignNode1" presStyleIdx="2" presStyleCnt="5" custScaleX="103301" custScaleY="94804"/>
      <dgm:spPr/>
    </dgm:pt>
    <dgm:pt modelId="{10FFF5CB-7F76-4885-B347-EC7DC864BE72}" type="pres">
      <dgm:prSet presAssocID="{7D2AE3F2-41A7-4BF9-94D8-2C552AB00C12}" presName="ParentText" presStyleLbl="revTx" presStyleIdx="1" presStyleCnt="3" custScaleX="108959" custScaleY="147507" custLinFactNeighborX="5162" custLinFactNeighborY="23137">
        <dgm:presLayoutVars>
          <dgm:chMax val="0"/>
          <dgm:chPref val="0"/>
          <dgm:bulletEnabled val="1"/>
        </dgm:presLayoutVars>
      </dgm:prSet>
      <dgm:spPr/>
    </dgm:pt>
    <dgm:pt modelId="{85ECCD82-1748-4338-8EA9-EB0BB390933D}" type="pres">
      <dgm:prSet presAssocID="{7D2AE3F2-41A7-4BF9-94D8-2C552AB00C12}" presName="Triangle" presStyleLbl="alignNode1" presStyleIdx="3" presStyleCnt="5" custScaleX="126893" custScaleY="21414"/>
      <dgm:spPr>
        <a:solidFill>
          <a:schemeClr val="accent2"/>
        </a:solidFill>
      </dgm:spPr>
    </dgm:pt>
    <dgm:pt modelId="{914188E0-D1A0-4977-B115-E62F9D4ADCCB}" type="pres">
      <dgm:prSet presAssocID="{B095DAF3-0231-435C-8892-D7D5601DA542}" presName="sibTrans" presStyleCnt="0"/>
      <dgm:spPr/>
    </dgm:pt>
    <dgm:pt modelId="{AFFB8976-7307-4939-B4BA-3E75112C9021}" type="pres">
      <dgm:prSet presAssocID="{B095DAF3-0231-435C-8892-D7D5601DA542}" presName="space" presStyleCnt="0"/>
      <dgm:spPr/>
    </dgm:pt>
    <dgm:pt modelId="{6EF535A6-B7E1-4750-8FAD-389E764B2574}" type="pres">
      <dgm:prSet presAssocID="{7916A866-8974-45BB-A71C-D12D9D532B7D}" presName="composite" presStyleCnt="0"/>
      <dgm:spPr/>
    </dgm:pt>
    <dgm:pt modelId="{EE24BCEA-6BFD-4FC5-A386-42BF831A8583}" type="pres">
      <dgm:prSet presAssocID="{7916A866-8974-45BB-A71C-D12D9D532B7D}" presName="LShape" presStyleLbl="alignNode1" presStyleIdx="4" presStyleCnt="5"/>
      <dgm:spPr/>
    </dgm:pt>
    <dgm:pt modelId="{2383D6E2-204A-429D-9595-2F307696C1CC}" type="pres">
      <dgm:prSet presAssocID="{7916A866-8974-45BB-A71C-D12D9D532B7D}" presName="ParentText" presStyleLbl="revTx" presStyleIdx="2" presStyleCnt="3" custScaleX="103709" custScaleY="190089" custLinFactNeighborX="11708" custLinFactNeighborY="46480">
        <dgm:presLayoutVars>
          <dgm:chMax val="0"/>
          <dgm:chPref val="0"/>
          <dgm:bulletEnabled val="1"/>
        </dgm:presLayoutVars>
      </dgm:prSet>
      <dgm:spPr/>
    </dgm:pt>
  </dgm:ptLst>
  <dgm:cxnLst>
    <dgm:cxn modelId="{7F5DF30B-C79C-4056-981A-BC2A898C2930}" type="presOf" srcId="{7916A866-8974-45BB-A71C-D12D9D532B7D}" destId="{2383D6E2-204A-429D-9595-2F307696C1CC}" srcOrd="0" destOrd="0" presId="urn:microsoft.com/office/officeart/2009/3/layout/StepUpProcess"/>
    <dgm:cxn modelId="{4CA77F17-0260-464E-86FA-8BEEA212E6D7}" type="presOf" srcId="{61C56528-4178-48F4-9459-AC6F0AD25591}" destId="{F8C527A7-12FC-4A71-A947-74EC8B38A2B9}" srcOrd="0" destOrd="0" presId="urn:microsoft.com/office/officeart/2009/3/layout/StepUpProcess"/>
    <dgm:cxn modelId="{B92B2323-B64D-42A5-BA3A-EC99B2E05D48}" srcId="{0D57AA54-9F16-4195-BB8B-B4CA9B788744}" destId="{7D2AE3F2-41A7-4BF9-94D8-2C552AB00C12}" srcOrd="1" destOrd="0" parTransId="{D1FEAEED-7C32-48C5-97CE-148BD18A7D4B}" sibTransId="{B095DAF3-0231-435C-8892-D7D5601DA542}"/>
    <dgm:cxn modelId="{07C30165-BCFD-4B10-A27C-7F178BAA2822}" type="presOf" srcId="{7D2AE3F2-41A7-4BF9-94D8-2C552AB00C12}" destId="{10FFF5CB-7F76-4885-B347-EC7DC864BE72}" srcOrd="0" destOrd="0" presId="urn:microsoft.com/office/officeart/2009/3/layout/StepUpProcess"/>
    <dgm:cxn modelId="{48D1B96D-B032-4F80-9A49-74ACEAE51D8E}" type="presOf" srcId="{0D57AA54-9F16-4195-BB8B-B4CA9B788744}" destId="{ACB4132D-C907-4E52-942A-6E61F8FE7A6A}" srcOrd="0" destOrd="0" presId="urn:microsoft.com/office/officeart/2009/3/layout/StepUpProcess"/>
    <dgm:cxn modelId="{1151FDD2-88EB-410E-8C32-46B8F868CF20}" srcId="{0D57AA54-9F16-4195-BB8B-B4CA9B788744}" destId="{61C56528-4178-48F4-9459-AC6F0AD25591}" srcOrd="0" destOrd="0" parTransId="{4D021F6C-869E-4EC3-B1B3-E0BA62E73E44}" sibTransId="{3410A4D4-82D9-4E16-8B6A-6E1401F9A80C}"/>
    <dgm:cxn modelId="{B30B02F1-D27E-425D-BAEA-67C0EE6B3EE3}" srcId="{0D57AA54-9F16-4195-BB8B-B4CA9B788744}" destId="{7916A866-8974-45BB-A71C-D12D9D532B7D}" srcOrd="2" destOrd="0" parTransId="{939EA6A6-8CF2-4436-BDCB-1D0FB83E3964}" sibTransId="{08414652-2EEC-4470-84D2-94F0F598383C}"/>
    <dgm:cxn modelId="{618A2978-281E-478E-BDEA-530B17761A8B}" type="presParOf" srcId="{ACB4132D-C907-4E52-942A-6E61F8FE7A6A}" destId="{D974B5F8-D604-4EA3-8FA7-8871AF9DE1EA}" srcOrd="0" destOrd="0" presId="urn:microsoft.com/office/officeart/2009/3/layout/StepUpProcess"/>
    <dgm:cxn modelId="{6B414D76-F2FB-4A3D-988E-C6C2B95F2595}" type="presParOf" srcId="{D974B5F8-D604-4EA3-8FA7-8871AF9DE1EA}" destId="{93117CD6-EB95-4D59-BC0D-4E52980F55F8}" srcOrd="0" destOrd="0" presId="urn:microsoft.com/office/officeart/2009/3/layout/StepUpProcess"/>
    <dgm:cxn modelId="{96690299-ADD5-4A5D-BF0A-83704C304EAC}" type="presParOf" srcId="{D974B5F8-D604-4EA3-8FA7-8871AF9DE1EA}" destId="{F8C527A7-12FC-4A71-A947-74EC8B38A2B9}" srcOrd="1" destOrd="0" presId="urn:microsoft.com/office/officeart/2009/3/layout/StepUpProcess"/>
    <dgm:cxn modelId="{ED10704F-F09D-4823-AB9F-82F4A0D6F072}" type="presParOf" srcId="{D974B5F8-D604-4EA3-8FA7-8871AF9DE1EA}" destId="{172BBBA6-F16F-44AD-8262-B155CFC009F4}" srcOrd="2" destOrd="0" presId="urn:microsoft.com/office/officeart/2009/3/layout/StepUpProcess"/>
    <dgm:cxn modelId="{AC8DD2FF-F6DA-4F61-BB44-D9DBF626DA83}" type="presParOf" srcId="{ACB4132D-C907-4E52-942A-6E61F8FE7A6A}" destId="{1EA93A78-AE78-4923-A62A-79F8788839EA}" srcOrd="1" destOrd="0" presId="urn:microsoft.com/office/officeart/2009/3/layout/StepUpProcess"/>
    <dgm:cxn modelId="{F996C891-BF4C-4DA2-BF5C-DB31B9896026}" type="presParOf" srcId="{1EA93A78-AE78-4923-A62A-79F8788839EA}" destId="{1C514742-84CB-4D04-93F9-4DBE2C6366BF}" srcOrd="0" destOrd="0" presId="urn:microsoft.com/office/officeart/2009/3/layout/StepUpProcess"/>
    <dgm:cxn modelId="{1594BC7E-E4EE-4306-8857-837A0B91BD4C}" type="presParOf" srcId="{ACB4132D-C907-4E52-942A-6E61F8FE7A6A}" destId="{6DB35EE0-51A0-440D-A504-C595F64711AB}" srcOrd="2" destOrd="0" presId="urn:microsoft.com/office/officeart/2009/3/layout/StepUpProcess"/>
    <dgm:cxn modelId="{24E46C0A-0DA2-4050-ABA9-E027996F3E20}" type="presParOf" srcId="{6DB35EE0-51A0-440D-A504-C595F64711AB}" destId="{F2BA7862-5E89-4551-A71A-A099809A9EA5}" srcOrd="0" destOrd="0" presId="urn:microsoft.com/office/officeart/2009/3/layout/StepUpProcess"/>
    <dgm:cxn modelId="{07B2F690-EE04-46EE-B6A4-ED19C09CEAA7}" type="presParOf" srcId="{6DB35EE0-51A0-440D-A504-C595F64711AB}" destId="{10FFF5CB-7F76-4885-B347-EC7DC864BE72}" srcOrd="1" destOrd="0" presId="urn:microsoft.com/office/officeart/2009/3/layout/StepUpProcess"/>
    <dgm:cxn modelId="{E64D17D6-BF14-443C-AD46-B4FBE17A7EB5}" type="presParOf" srcId="{6DB35EE0-51A0-440D-A504-C595F64711AB}" destId="{85ECCD82-1748-4338-8EA9-EB0BB390933D}" srcOrd="2" destOrd="0" presId="urn:microsoft.com/office/officeart/2009/3/layout/StepUpProcess"/>
    <dgm:cxn modelId="{C0BC552B-FC30-4527-A25C-4CE66C1B180E}" type="presParOf" srcId="{ACB4132D-C907-4E52-942A-6E61F8FE7A6A}" destId="{914188E0-D1A0-4977-B115-E62F9D4ADCCB}" srcOrd="3" destOrd="0" presId="urn:microsoft.com/office/officeart/2009/3/layout/StepUpProcess"/>
    <dgm:cxn modelId="{C27AEDC8-B8E3-444A-BC38-9101F18037E0}" type="presParOf" srcId="{914188E0-D1A0-4977-B115-E62F9D4ADCCB}" destId="{AFFB8976-7307-4939-B4BA-3E75112C9021}" srcOrd="0" destOrd="0" presId="urn:microsoft.com/office/officeart/2009/3/layout/StepUpProcess"/>
    <dgm:cxn modelId="{CE5ED308-3C32-43AD-95C0-F381CD238CA2}" type="presParOf" srcId="{ACB4132D-C907-4E52-942A-6E61F8FE7A6A}" destId="{6EF535A6-B7E1-4750-8FAD-389E764B2574}" srcOrd="4" destOrd="0" presId="urn:microsoft.com/office/officeart/2009/3/layout/StepUpProcess"/>
    <dgm:cxn modelId="{BD228563-DA70-47A4-AC97-33FA22F4D2B5}" type="presParOf" srcId="{6EF535A6-B7E1-4750-8FAD-389E764B2574}" destId="{EE24BCEA-6BFD-4FC5-A386-42BF831A8583}" srcOrd="0" destOrd="0" presId="urn:microsoft.com/office/officeart/2009/3/layout/StepUpProcess"/>
    <dgm:cxn modelId="{500BFCE2-7702-4B63-B6FE-52C4A1D80848}" type="presParOf" srcId="{6EF535A6-B7E1-4750-8FAD-389E764B2574}" destId="{2383D6E2-204A-429D-9595-2F307696C1C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17CD6-EB95-4D59-BC0D-4E52980F55F8}">
      <dsp:nvSpPr>
        <dsp:cNvPr id="0" name=""/>
        <dsp:cNvSpPr/>
      </dsp:nvSpPr>
      <dsp:spPr>
        <a:xfrm rot="5400000">
          <a:off x="744019" y="2670009"/>
          <a:ext cx="1593354" cy="2651306"/>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C527A7-12FC-4A71-A947-74EC8B38A2B9}">
      <dsp:nvSpPr>
        <dsp:cNvPr id="0" name=""/>
        <dsp:cNvSpPr/>
      </dsp:nvSpPr>
      <dsp:spPr>
        <a:xfrm>
          <a:off x="478049" y="3462179"/>
          <a:ext cx="2393614" cy="2098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solidFill>
                <a:srgbClr val="C00000"/>
              </a:solidFill>
            </a:rPr>
            <a:t>Q1: </a:t>
          </a:r>
          <a:r>
            <a:rPr lang="en-US" sz="2400" kern="1200" dirty="0"/>
            <a:t>Is it research?</a:t>
          </a:r>
        </a:p>
        <a:p>
          <a:pPr marL="0" lvl="0" indent="0" algn="l" defTabSz="1066800">
            <a:lnSpc>
              <a:spcPct val="90000"/>
            </a:lnSpc>
            <a:spcBef>
              <a:spcPct val="0"/>
            </a:spcBef>
            <a:spcAft>
              <a:spcPct val="35000"/>
            </a:spcAft>
            <a:buFont typeface="Wingdings" panose="05000000000000000000" pitchFamily="2" charset="2"/>
            <a:buNone/>
          </a:pPr>
          <a:endParaRPr lang="en-US" sz="2400" kern="1200" dirty="0"/>
        </a:p>
      </dsp:txBody>
      <dsp:txXfrm>
        <a:off x="478049" y="3462179"/>
        <a:ext cx="2393614" cy="2098143"/>
      </dsp:txXfrm>
    </dsp:sp>
    <dsp:sp modelId="{172BBBA6-F16F-44AD-8262-B155CFC009F4}">
      <dsp:nvSpPr>
        <dsp:cNvPr id="0" name=""/>
        <dsp:cNvSpPr/>
      </dsp:nvSpPr>
      <dsp:spPr>
        <a:xfrm flipV="1">
          <a:off x="2434241" y="2676224"/>
          <a:ext cx="423218" cy="4881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BA7862-5E89-4551-A71A-A099809A9EA5}">
      <dsp:nvSpPr>
        <dsp:cNvPr id="0" name=""/>
        <dsp:cNvSpPr/>
      </dsp:nvSpPr>
      <dsp:spPr>
        <a:xfrm rot="5400000">
          <a:off x="3759426" y="1604180"/>
          <a:ext cx="1510563" cy="2738825"/>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FFF5CB-7F76-4885-B347-EC7DC864BE72}">
      <dsp:nvSpPr>
        <dsp:cNvPr id="0" name=""/>
        <dsp:cNvSpPr/>
      </dsp:nvSpPr>
      <dsp:spPr>
        <a:xfrm>
          <a:off x="3468397" y="2427175"/>
          <a:ext cx="2608058" cy="3094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r>
            <a:rPr lang="en-US" sz="2400" kern="1200" dirty="0">
              <a:solidFill>
                <a:srgbClr val="C00000"/>
              </a:solidFill>
            </a:rPr>
            <a:t>Q2:</a:t>
          </a:r>
          <a:r>
            <a:rPr lang="en-US" sz="2400" kern="1200" baseline="0" dirty="0">
              <a:solidFill>
                <a:srgbClr val="C00000"/>
              </a:solidFill>
            </a:rPr>
            <a:t> </a:t>
          </a:r>
          <a:r>
            <a:rPr lang="en-US" sz="2400" kern="1200" baseline="0" dirty="0"/>
            <a:t>Does it involve Research Participants (human subjects)?</a:t>
          </a:r>
          <a:endParaRPr lang="en-US" sz="2400" kern="1200" dirty="0"/>
        </a:p>
      </dsp:txBody>
      <dsp:txXfrm>
        <a:off x="3468397" y="2427175"/>
        <a:ext cx="2608058" cy="3094908"/>
      </dsp:txXfrm>
    </dsp:sp>
    <dsp:sp modelId="{85ECCD82-1748-4338-8EA9-EB0BB390933D}">
      <dsp:nvSpPr>
        <dsp:cNvPr id="0" name=""/>
        <dsp:cNvSpPr/>
      </dsp:nvSpPr>
      <dsp:spPr>
        <a:xfrm>
          <a:off x="5333321" y="1630205"/>
          <a:ext cx="573080" cy="96711"/>
        </a:xfrm>
        <a:prstGeom prst="triangle">
          <a:avLst>
            <a:gd name="adj" fmla="val 100000"/>
          </a:avLst>
        </a:prstGeom>
        <a:solidFill>
          <a:schemeClr val="accent2"/>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4BCEA-6BFD-4FC5-A386-42BF831A8583}">
      <dsp:nvSpPr>
        <dsp:cNvPr id="0" name=""/>
        <dsp:cNvSpPr/>
      </dsp:nvSpPr>
      <dsp:spPr>
        <a:xfrm rot="5400000">
          <a:off x="6604522" y="155206"/>
          <a:ext cx="1593354" cy="2651306"/>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83D6E2-204A-429D-9595-2F307696C1CC}">
      <dsp:nvSpPr>
        <dsp:cNvPr id="0" name=""/>
        <dsp:cNvSpPr/>
      </dsp:nvSpPr>
      <dsp:spPr>
        <a:xfrm>
          <a:off x="6509206" y="977494"/>
          <a:ext cx="2482393" cy="39883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Wingdings" panose="05000000000000000000" pitchFamily="2" charset="2"/>
            <a:buNone/>
          </a:pPr>
          <a:endParaRPr lang="en-US" sz="2400" kern="1200" dirty="0"/>
        </a:p>
        <a:p>
          <a:pPr marL="0" lvl="0" indent="0" algn="l" defTabSz="1066800">
            <a:lnSpc>
              <a:spcPct val="90000"/>
            </a:lnSpc>
            <a:spcBef>
              <a:spcPct val="0"/>
            </a:spcBef>
            <a:spcAft>
              <a:spcPct val="35000"/>
            </a:spcAft>
            <a:buFont typeface="Wingdings" panose="05000000000000000000" pitchFamily="2" charset="2"/>
            <a:buNone/>
          </a:pPr>
          <a:endParaRPr lang="en-US" sz="2400" u="sng" kern="1200" dirty="0"/>
        </a:p>
        <a:p>
          <a:pPr marL="0" lvl="0" indent="0" algn="l" defTabSz="1066800">
            <a:lnSpc>
              <a:spcPct val="90000"/>
            </a:lnSpc>
            <a:spcBef>
              <a:spcPct val="0"/>
            </a:spcBef>
            <a:spcAft>
              <a:spcPct val="35000"/>
            </a:spcAft>
            <a:buFont typeface="Wingdings" panose="05000000000000000000" pitchFamily="2" charset="2"/>
            <a:buNone/>
          </a:pPr>
          <a:endParaRPr lang="en-US" sz="2400" u="none" kern="1200" dirty="0"/>
        </a:p>
        <a:p>
          <a:pPr marL="0" lvl="0" indent="0" algn="l" defTabSz="1066800">
            <a:lnSpc>
              <a:spcPct val="90000"/>
            </a:lnSpc>
            <a:spcBef>
              <a:spcPct val="0"/>
            </a:spcBef>
            <a:spcAft>
              <a:spcPct val="35000"/>
            </a:spcAft>
            <a:buFont typeface="Wingdings" panose="05000000000000000000" pitchFamily="2" charset="2"/>
            <a:buNone/>
          </a:pPr>
          <a:endParaRPr lang="en-US" sz="2400" kern="1200" dirty="0"/>
        </a:p>
        <a:p>
          <a:pPr marL="0" lvl="0" indent="0" algn="l" defTabSz="1066800">
            <a:lnSpc>
              <a:spcPct val="90000"/>
            </a:lnSpc>
            <a:spcBef>
              <a:spcPct val="0"/>
            </a:spcBef>
            <a:spcAft>
              <a:spcPct val="35000"/>
            </a:spcAft>
            <a:buFont typeface="Wingdings" panose="05000000000000000000" pitchFamily="2" charset="2"/>
            <a:buNone/>
          </a:pPr>
          <a:endParaRPr lang="en-US" sz="2400" kern="1200" dirty="0"/>
        </a:p>
        <a:p>
          <a:pPr marL="0" lvl="0" indent="0" algn="l" defTabSz="1066800">
            <a:lnSpc>
              <a:spcPct val="90000"/>
            </a:lnSpc>
            <a:spcBef>
              <a:spcPct val="0"/>
            </a:spcBef>
            <a:spcAft>
              <a:spcPct val="35000"/>
            </a:spcAft>
            <a:buFont typeface="Wingdings" panose="05000000000000000000" pitchFamily="2" charset="2"/>
            <a:buNone/>
          </a:pPr>
          <a:endParaRPr lang="en-US" sz="2400" kern="1200" dirty="0"/>
        </a:p>
      </dsp:txBody>
      <dsp:txXfrm>
        <a:off x="6509206" y="977494"/>
        <a:ext cx="2482393" cy="398833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575" tIns="46287" rIns="92575" bIns="46287" rtlCol="0"/>
          <a:lstStyle>
            <a:lvl1pPr algn="r">
              <a:defRPr sz="1300"/>
            </a:lvl1pPr>
          </a:lstStyle>
          <a:p>
            <a:fld id="{AF9F5B01-E52B-4C44-920B-454DB4B29639}" type="datetimeFigureOut">
              <a:rPr lang="en-US" smtClean="0"/>
              <a:t>2/19/2020</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575" tIns="46287" rIns="92575" bIns="4628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575" tIns="46287" rIns="92575" bIns="46287" rtlCol="0" anchor="b"/>
          <a:lstStyle>
            <a:lvl1pPr algn="r">
              <a:defRPr sz="1300"/>
            </a:lvl1pPr>
          </a:lstStyle>
          <a:p>
            <a:fld id="{588B0572-E3EA-444E-BED2-0FC9ACF710AA}" type="slidenum">
              <a:rPr lang="en-US" smtClean="0"/>
              <a:t>‹#›</a:t>
            </a:fld>
            <a:endParaRPr lang="en-US" dirty="0"/>
          </a:p>
        </p:txBody>
      </p:sp>
    </p:spTree>
    <p:extLst>
      <p:ext uri="{BB962C8B-B14F-4D97-AF65-F5344CB8AC3E}">
        <p14:creationId xmlns:p14="http://schemas.microsoft.com/office/powerpoint/2010/main" val="442747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7840" cy="464741"/>
          </a:xfrm>
          <a:prstGeom prst="rect">
            <a:avLst/>
          </a:prstGeom>
        </p:spPr>
        <p:txBody>
          <a:bodyPr vert="horz" lIns="92575" tIns="46287" rIns="92575" bIns="46287" rtlCol="0"/>
          <a:lstStyle>
            <a:lvl1pPr algn="l">
              <a:defRPr sz="1300"/>
            </a:lvl1pPr>
          </a:lstStyle>
          <a:p>
            <a:endParaRPr lang="en-US" dirty="0"/>
          </a:p>
        </p:txBody>
      </p:sp>
      <p:sp>
        <p:nvSpPr>
          <p:cNvPr id="3" name="Date Placeholder 2"/>
          <p:cNvSpPr>
            <a:spLocks noGrp="1"/>
          </p:cNvSpPr>
          <p:nvPr>
            <p:ph type="dt" idx="1"/>
          </p:nvPr>
        </p:nvSpPr>
        <p:spPr>
          <a:xfrm>
            <a:off x="3970938" y="4"/>
            <a:ext cx="3037840" cy="464741"/>
          </a:xfrm>
          <a:prstGeom prst="rect">
            <a:avLst/>
          </a:prstGeom>
        </p:spPr>
        <p:txBody>
          <a:bodyPr vert="horz" lIns="92575" tIns="46287" rIns="92575" bIns="46287" rtlCol="0"/>
          <a:lstStyle>
            <a:lvl1pPr algn="r">
              <a:defRPr sz="1300"/>
            </a:lvl1pPr>
          </a:lstStyle>
          <a:p>
            <a:fld id="{8F9EA905-5084-47BF-8B1A-2C928D9AEC58}" type="datetimeFigureOut">
              <a:rPr lang="en-US" smtClean="0"/>
              <a:t>2/19/2020</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575" tIns="46287" rIns="92575" bIns="46287" rtlCol="0" anchor="ctr"/>
          <a:lstStyle/>
          <a:p>
            <a:endParaRPr lang="en-US" dirty="0"/>
          </a:p>
        </p:txBody>
      </p:sp>
      <p:sp>
        <p:nvSpPr>
          <p:cNvPr id="5" name="Notes Placeholder 4"/>
          <p:cNvSpPr>
            <a:spLocks noGrp="1"/>
          </p:cNvSpPr>
          <p:nvPr>
            <p:ph type="body" sz="quarter" idx="3"/>
          </p:nvPr>
        </p:nvSpPr>
        <p:spPr>
          <a:xfrm>
            <a:off x="701040" y="4415834"/>
            <a:ext cx="5608320" cy="4182661"/>
          </a:xfrm>
          <a:prstGeom prst="rect">
            <a:avLst/>
          </a:prstGeom>
        </p:spPr>
        <p:txBody>
          <a:bodyPr vert="horz" lIns="92575" tIns="46287" rIns="92575" bIns="462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063"/>
            <a:ext cx="3037840" cy="464740"/>
          </a:xfrm>
          <a:prstGeom prst="rect">
            <a:avLst/>
          </a:prstGeom>
        </p:spPr>
        <p:txBody>
          <a:bodyPr vert="horz" lIns="92575" tIns="46287" rIns="92575" bIns="46287"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30063"/>
            <a:ext cx="3037840" cy="464740"/>
          </a:xfrm>
          <a:prstGeom prst="rect">
            <a:avLst/>
          </a:prstGeom>
        </p:spPr>
        <p:txBody>
          <a:bodyPr vert="horz" lIns="92575" tIns="46287" rIns="92575" bIns="46287" rtlCol="0" anchor="b"/>
          <a:lstStyle>
            <a:lvl1pPr algn="r">
              <a:defRPr sz="1300"/>
            </a:lvl1pPr>
          </a:lstStyle>
          <a:p>
            <a:fld id="{4B3A3CE7-36AB-40F5-B2FF-5FA346AB89FA}" type="slidenum">
              <a:rPr lang="en-US" smtClean="0"/>
              <a:t>‹#›</a:t>
            </a:fld>
            <a:endParaRPr lang="en-US" dirty="0"/>
          </a:p>
        </p:txBody>
      </p:sp>
    </p:spTree>
    <p:extLst>
      <p:ext uri="{BB962C8B-B14F-4D97-AF65-F5344CB8AC3E}">
        <p14:creationId xmlns:p14="http://schemas.microsoft.com/office/powerpoint/2010/main" val="22692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7F31E4-7B5E-8D4A-8B73-68D073E17CF1}" type="slidenum">
              <a:rPr lang="en-US" smtClean="0"/>
              <a:t>1</a:t>
            </a:fld>
            <a:endParaRPr lang="en-US" dirty="0"/>
          </a:p>
        </p:txBody>
      </p:sp>
      <p:sp>
        <p:nvSpPr>
          <p:cNvPr id="5" name="Date Placeholder 4"/>
          <p:cNvSpPr>
            <a:spLocks noGrp="1"/>
          </p:cNvSpPr>
          <p:nvPr>
            <p:ph type="dt" idx="11"/>
          </p:nvPr>
        </p:nvSpPr>
        <p:spPr/>
        <p:txBody>
          <a:bodyPr/>
          <a:lstStyle/>
          <a:p>
            <a:r>
              <a:rPr lang="en-US" dirty="0"/>
              <a:t>11/21/2012</a:t>
            </a:r>
          </a:p>
        </p:txBody>
      </p:sp>
    </p:spTree>
    <p:extLst>
      <p:ext uri="{BB962C8B-B14F-4D97-AF65-F5344CB8AC3E}">
        <p14:creationId xmlns:p14="http://schemas.microsoft.com/office/powerpoint/2010/main" val="299167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43</a:t>
            </a:fld>
            <a:endParaRPr lang="en-US" dirty="0"/>
          </a:p>
        </p:txBody>
      </p:sp>
    </p:spTree>
    <p:extLst>
      <p:ext uri="{BB962C8B-B14F-4D97-AF65-F5344CB8AC3E}">
        <p14:creationId xmlns:p14="http://schemas.microsoft.com/office/powerpoint/2010/main" val="68224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3CE7-36AB-40F5-B2FF-5FA346AB89FA}" type="slidenum">
              <a:rPr lang="en-US" smtClean="0"/>
              <a:t>44</a:t>
            </a:fld>
            <a:endParaRPr lang="en-US" dirty="0"/>
          </a:p>
        </p:txBody>
      </p:sp>
    </p:spTree>
    <p:extLst>
      <p:ext uri="{BB962C8B-B14F-4D97-AF65-F5344CB8AC3E}">
        <p14:creationId xmlns:p14="http://schemas.microsoft.com/office/powerpoint/2010/main" val="80112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E7700"/>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251665B-C24A-4702-B522-6A4334602E03}" type="datetimeFigureOut">
              <a:rPr lang="en-US" smtClean="0"/>
              <a:t>2/19/2020</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FD889E0-CAB2-4699-909D-B9A88D47ACB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D6FB4B1-A90B-4E19-8AC8-5D7F701F3E7E}"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E02A8A-A5B4-45AD-A5F1-C71CB2503C8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D6FB4B1-A90B-4E19-8AC8-5D7F701F3E7E}" type="datetimeFigureOut">
              <a:rPr lang="en-US" smtClean="0"/>
              <a:t>2/19/2020</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18E02A8A-A5B4-45AD-A5F1-C71CB2503C8C}"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7" name="Picture Placeholder 85">
            <a:extLst>
              <a:ext uri="{FF2B5EF4-FFF2-40B4-BE49-F238E27FC236}">
                <a16:creationId xmlns:a16="http://schemas.microsoft.com/office/drawing/2014/main" id="{27C8F013-58D5-4ABD-B2CB-0431FD14933E}"/>
              </a:ext>
            </a:extLst>
          </p:cNvPr>
          <p:cNvSpPr>
            <a:spLocks noGrp="1"/>
          </p:cNvSpPr>
          <p:nvPr userDrawn="1">
            <p:ph type="pic" sz="quarter" idx="29"/>
          </p:nvPr>
        </p:nvSpPr>
        <p:spPr>
          <a:xfrm>
            <a:off x="663232" y="918636"/>
            <a:ext cx="712800" cy="687600"/>
          </a:xfrm>
        </p:spPr>
        <p:txBody>
          <a:bodyPr anchor="ctr" anchorCtr="0">
            <a:normAutofit/>
          </a:bodyPr>
          <a:lstStyle>
            <a:lvl1pPr marL="0" indent="0" algn="ctr">
              <a:buNone/>
              <a:defRPr sz="900"/>
            </a:lvl1pPr>
          </a:lstStyle>
          <a:p>
            <a:r>
              <a:rPr lang="en-US" dirty="0"/>
              <a:t>Click icon to add picture</a:t>
            </a:r>
            <a:endParaRPr lang="ru-RU" dirty="0"/>
          </a:p>
        </p:txBody>
      </p:sp>
      <p:sp>
        <p:nvSpPr>
          <p:cNvPr id="2" name="Title 1">
            <a:extLst>
              <a:ext uri="{FF2B5EF4-FFF2-40B4-BE49-F238E27FC236}">
                <a16:creationId xmlns:a16="http://schemas.microsoft.com/office/drawing/2014/main" id="{B75257CB-11D8-4D35-A676-05EDEFAA2116}"/>
              </a:ext>
            </a:extLst>
          </p:cNvPr>
          <p:cNvSpPr>
            <a:spLocks noGrp="1"/>
          </p:cNvSpPr>
          <p:nvPr>
            <p:ph type="ctrTitle"/>
          </p:nvPr>
        </p:nvSpPr>
        <p:spPr>
          <a:xfrm>
            <a:off x="2048692" y="595088"/>
            <a:ext cx="6462882" cy="793932"/>
          </a:xfrm>
        </p:spPr>
        <p:txBody>
          <a:bodyPr anchor="b">
            <a:normAutofit/>
          </a:bodyPr>
          <a:lstStyle>
            <a:lvl1pPr algn="r">
              <a:defRPr sz="3300" b="1">
                <a:solidFill>
                  <a:schemeClr val="accent1"/>
                </a:solidFill>
              </a:defRPr>
            </a:lvl1pPr>
          </a:lstStyle>
          <a:p>
            <a:r>
              <a:rPr lang="en-US"/>
              <a:t>Click to edit Master title style</a:t>
            </a:r>
            <a:endParaRPr lang="ru-RU" dirty="0"/>
          </a:p>
        </p:txBody>
      </p:sp>
      <p:sp>
        <p:nvSpPr>
          <p:cNvPr id="3" name="Subtitle 2">
            <a:extLst>
              <a:ext uri="{FF2B5EF4-FFF2-40B4-BE49-F238E27FC236}">
                <a16:creationId xmlns:a16="http://schemas.microsoft.com/office/drawing/2014/main" id="{FDA622EE-EB76-4F63-BF73-21A4E7D3C73B}"/>
              </a:ext>
            </a:extLst>
          </p:cNvPr>
          <p:cNvSpPr>
            <a:spLocks noGrp="1"/>
          </p:cNvSpPr>
          <p:nvPr>
            <p:ph type="subTitle" idx="1"/>
          </p:nvPr>
        </p:nvSpPr>
        <p:spPr>
          <a:xfrm>
            <a:off x="2048692" y="1404941"/>
            <a:ext cx="6462882" cy="481916"/>
          </a:xfrm>
        </p:spPr>
        <p:txBody>
          <a:bodyPr>
            <a:noAutofit/>
          </a:bodyPr>
          <a:lstStyle>
            <a:lvl1pPr marL="0" indent="0" algn="r">
              <a:buNone/>
              <a:defRPr sz="2100" i="1">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ru-RU"/>
          </a:p>
        </p:txBody>
      </p:sp>
      <p:sp>
        <p:nvSpPr>
          <p:cNvPr id="19" name="Rectangle 18">
            <a:extLst>
              <a:ext uri="{FF2B5EF4-FFF2-40B4-BE49-F238E27FC236}">
                <a16:creationId xmlns:a16="http://schemas.microsoft.com/office/drawing/2014/main" id="{50D56C11-4279-4A7A-8ED5-B3CC4B49EBCE}"/>
              </a:ext>
            </a:extLst>
          </p:cNvPr>
          <p:cNvSpPr/>
          <p:nvPr userDrawn="1"/>
        </p:nvSpPr>
        <p:spPr>
          <a:xfrm>
            <a:off x="656035" y="2404913"/>
            <a:ext cx="8487965" cy="630936"/>
          </a:xfrm>
          <a:prstGeom prst="rect">
            <a:avLst/>
          </a:prstGeom>
          <a:solidFill>
            <a:srgbClr val="DEE6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68" name="Text Placeholder 67">
            <a:extLst>
              <a:ext uri="{FF2B5EF4-FFF2-40B4-BE49-F238E27FC236}">
                <a16:creationId xmlns:a16="http://schemas.microsoft.com/office/drawing/2014/main" id="{1448BB1C-FCE0-4368-9454-1C343179F825}"/>
              </a:ext>
            </a:extLst>
          </p:cNvPr>
          <p:cNvSpPr>
            <a:spLocks noGrp="1"/>
          </p:cNvSpPr>
          <p:nvPr userDrawn="1">
            <p:ph type="body" sz="quarter" idx="14" hasCustomPrompt="1"/>
          </p:nvPr>
        </p:nvSpPr>
        <p:spPr>
          <a:xfrm>
            <a:off x="749901"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5" name="Text Placeholder 67">
            <a:extLst>
              <a:ext uri="{FF2B5EF4-FFF2-40B4-BE49-F238E27FC236}">
                <a16:creationId xmlns:a16="http://schemas.microsoft.com/office/drawing/2014/main" id="{0F809E17-A64D-4926-86F9-F23BA9D43374}"/>
              </a:ext>
            </a:extLst>
          </p:cNvPr>
          <p:cNvSpPr>
            <a:spLocks noGrp="1"/>
          </p:cNvSpPr>
          <p:nvPr userDrawn="1">
            <p:ph type="body" sz="quarter" idx="19" hasCustomPrompt="1"/>
          </p:nvPr>
        </p:nvSpPr>
        <p:spPr>
          <a:xfrm>
            <a:off x="751503" y="3176106"/>
            <a:ext cx="1272778" cy="368946"/>
          </a:xfrm>
        </p:spPr>
        <p:txBody>
          <a:bodyPr>
            <a:noAutofit/>
          </a:bodyPr>
          <a:lstStyle>
            <a:lvl1pPr marL="0" indent="0">
              <a:buNone/>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Step 1</a:t>
            </a:r>
            <a:endParaRPr lang="ru-RU" dirty="0"/>
          </a:p>
        </p:txBody>
      </p:sp>
      <p:sp>
        <p:nvSpPr>
          <p:cNvPr id="80" name="Text Placeholder 67">
            <a:extLst>
              <a:ext uri="{FF2B5EF4-FFF2-40B4-BE49-F238E27FC236}">
                <a16:creationId xmlns:a16="http://schemas.microsoft.com/office/drawing/2014/main" id="{CEAEBD1B-4DD3-4194-BDB3-E70AEE2E0CDB}"/>
              </a:ext>
            </a:extLst>
          </p:cNvPr>
          <p:cNvSpPr>
            <a:spLocks noGrp="1"/>
          </p:cNvSpPr>
          <p:nvPr userDrawn="1">
            <p:ph type="body" sz="quarter" idx="24"/>
          </p:nvPr>
        </p:nvSpPr>
        <p:spPr>
          <a:xfrm>
            <a:off x="749901" y="3580664"/>
            <a:ext cx="1272778" cy="1414919"/>
          </a:xfrm>
        </p:spPr>
        <p:txBody>
          <a:bodyPr>
            <a:noAutofit/>
          </a:bodyPr>
          <a:lstStyle>
            <a:lvl1pPr marL="0" indent="0">
              <a:buNone/>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a:t>Edit Master text styles</a:t>
            </a:r>
          </a:p>
        </p:txBody>
      </p:sp>
      <p:sp>
        <p:nvSpPr>
          <p:cNvPr id="69" name="Text Placeholder 67">
            <a:extLst>
              <a:ext uri="{FF2B5EF4-FFF2-40B4-BE49-F238E27FC236}">
                <a16:creationId xmlns:a16="http://schemas.microsoft.com/office/drawing/2014/main" id="{D78D23EB-5D9F-4540-94A3-08DBF7B8B91F}"/>
              </a:ext>
            </a:extLst>
          </p:cNvPr>
          <p:cNvSpPr>
            <a:spLocks noGrp="1"/>
          </p:cNvSpPr>
          <p:nvPr userDrawn="1">
            <p:ph type="body" sz="quarter" idx="15" hasCustomPrompt="1"/>
          </p:nvPr>
        </p:nvSpPr>
        <p:spPr>
          <a:xfrm>
            <a:off x="2307697"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6" name="Text Placeholder 67">
            <a:extLst>
              <a:ext uri="{FF2B5EF4-FFF2-40B4-BE49-F238E27FC236}">
                <a16:creationId xmlns:a16="http://schemas.microsoft.com/office/drawing/2014/main" id="{52C8DAAC-AC34-4ADE-B88F-1C9288A5AEAB}"/>
              </a:ext>
            </a:extLst>
          </p:cNvPr>
          <p:cNvSpPr>
            <a:spLocks noGrp="1"/>
          </p:cNvSpPr>
          <p:nvPr userDrawn="1">
            <p:ph type="body" sz="quarter" idx="20" hasCustomPrompt="1"/>
          </p:nvPr>
        </p:nvSpPr>
        <p:spPr>
          <a:xfrm>
            <a:off x="2309298" y="3176106"/>
            <a:ext cx="1272778" cy="368946"/>
          </a:xfrm>
        </p:spPr>
        <p:txBody>
          <a:bodyPr>
            <a:noAutofit/>
          </a:bodyPr>
          <a:lstStyle>
            <a:lvl1pPr marL="0" indent="0">
              <a:buNone/>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Step 2</a:t>
            </a:r>
            <a:endParaRPr lang="ru-RU" dirty="0"/>
          </a:p>
        </p:txBody>
      </p:sp>
      <p:sp>
        <p:nvSpPr>
          <p:cNvPr id="81" name="Text Placeholder 67">
            <a:extLst>
              <a:ext uri="{FF2B5EF4-FFF2-40B4-BE49-F238E27FC236}">
                <a16:creationId xmlns:a16="http://schemas.microsoft.com/office/drawing/2014/main" id="{11C83BFB-0EB8-4D80-943B-BA7A252D4DFE}"/>
              </a:ext>
            </a:extLst>
          </p:cNvPr>
          <p:cNvSpPr>
            <a:spLocks noGrp="1"/>
          </p:cNvSpPr>
          <p:nvPr userDrawn="1">
            <p:ph type="body" sz="quarter" idx="25"/>
          </p:nvPr>
        </p:nvSpPr>
        <p:spPr>
          <a:xfrm>
            <a:off x="2307697" y="3580664"/>
            <a:ext cx="1272778" cy="1414919"/>
          </a:xfrm>
        </p:spPr>
        <p:txBody>
          <a:bodyPr>
            <a:noAutofit/>
          </a:bodyPr>
          <a:lstStyle>
            <a:lvl1pPr marL="0" indent="0">
              <a:buNone/>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a:t>Edit Master text styles</a:t>
            </a:r>
          </a:p>
        </p:txBody>
      </p:sp>
      <p:sp>
        <p:nvSpPr>
          <p:cNvPr id="70" name="Text Placeholder 67">
            <a:extLst>
              <a:ext uri="{FF2B5EF4-FFF2-40B4-BE49-F238E27FC236}">
                <a16:creationId xmlns:a16="http://schemas.microsoft.com/office/drawing/2014/main" id="{4ED1DE17-B2BC-417B-BFB0-D3CDF7209734}"/>
              </a:ext>
            </a:extLst>
          </p:cNvPr>
          <p:cNvSpPr>
            <a:spLocks noGrp="1"/>
          </p:cNvSpPr>
          <p:nvPr userDrawn="1">
            <p:ph type="body" sz="quarter" idx="16" hasCustomPrompt="1"/>
          </p:nvPr>
        </p:nvSpPr>
        <p:spPr>
          <a:xfrm>
            <a:off x="3865493"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7" name="Text Placeholder 67">
            <a:extLst>
              <a:ext uri="{FF2B5EF4-FFF2-40B4-BE49-F238E27FC236}">
                <a16:creationId xmlns:a16="http://schemas.microsoft.com/office/drawing/2014/main" id="{2406C601-7B6F-4E9D-A973-B2CC92C0DDA5}"/>
              </a:ext>
            </a:extLst>
          </p:cNvPr>
          <p:cNvSpPr>
            <a:spLocks noGrp="1"/>
          </p:cNvSpPr>
          <p:nvPr userDrawn="1">
            <p:ph type="body" sz="quarter" idx="21" hasCustomPrompt="1"/>
          </p:nvPr>
        </p:nvSpPr>
        <p:spPr>
          <a:xfrm>
            <a:off x="3867094" y="3176106"/>
            <a:ext cx="1272778" cy="368946"/>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3</a:t>
            </a:r>
            <a:endParaRPr lang="ru-RU" dirty="0"/>
          </a:p>
        </p:txBody>
      </p:sp>
      <p:sp>
        <p:nvSpPr>
          <p:cNvPr id="82" name="Text Placeholder 67">
            <a:extLst>
              <a:ext uri="{FF2B5EF4-FFF2-40B4-BE49-F238E27FC236}">
                <a16:creationId xmlns:a16="http://schemas.microsoft.com/office/drawing/2014/main" id="{1863E5AC-A2CE-4EFB-9433-5F599B2B061F}"/>
              </a:ext>
            </a:extLst>
          </p:cNvPr>
          <p:cNvSpPr>
            <a:spLocks noGrp="1"/>
          </p:cNvSpPr>
          <p:nvPr userDrawn="1">
            <p:ph type="body" sz="quarter" idx="26"/>
          </p:nvPr>
        </p:nvSpPr>
        <p:spPr>
          <a:xfrm>
            <a:off x="3865493" y="3580664"/>
            <a:ext cx="1272778" cy="141491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Edit Master text styles</a:t>
            </a:r>
          </a:p>
        </p:txBody>
      </p:sp>
      <p:sp>
        <p:nvSpPr>
          <p:cNvPr id="71" name="Text Placeholder 67">
            <a:extLst>
              <a:ext uri="{FF2B5EF4-FFF2-40B4-BE49-F238E27FC236}">
                <a16:creationId xmlns:a16="http://schemas.microsoft.com/office/drawing/2014/main" id="{166A426C-5268-45E2-8D57-A0DC553E0187}"/>
              </a:ext>
            </a:extLst>
          </p:cNvPr>
          <p:cNvSpPr>
            <a:spLocks noGrp="1"/>
          </p:cNvSpPr>
          <p:nvPr userDrawn="1">
            <p:ph type="body" sz="quarter" idx="17" hasCustomPrompt="1"/>
          </p:nvPr>
        </p:nvSpPr>
        <p:spPr>
          <a:xfrm>
            <a:off x="5423289"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8" name="Text Placeholder 67">
            <a:extLst>
              <a:ext uri="{FF2B5EF4-FFF2-40B4-BE49-F238E27FC236}">
                <a16:creationId xmlns:a16="http://schemas.microsoft.com/office/drawing/2014/main" id="{84AA07B3-267A-4EF3-884B-C7811E2A82E2}"/>
              </a:ext>
            </a:extLst>
          </p:cNvPr>
          <p:cNvSpPr>
            <a:spLocks noGrp="1"/>
          </p:cNvSpPr>
          <p:nvPr userDrawn="1">
            <p:ph type="body" sz="quarter" idx="22" hasCustomPrompt="1"/>
          </p:nvPr>
        </p:nvSpPr>
        <p:spPr>
          <a:xfrm>
            <a:off x="5424890" y="3176106"/>
            <a:ext cx="1272778" cy="368946"/>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4</a:t>
            </a:r>
            <a:endParaRPr lang="ru-RU" dirty="0"/>
          </a:p>
        </p:txBody>
      </p:sp>
      <p:sp>
        <p:nvSpPr>
          <p:cNvPr id="83" name="Text Placeholder 67">
            <a:extLst>
              <a:ext uri="{FF2B5EF4-FFF2-40B4-BE49-F238E27FC236}">
                <a16:creationId xmlns:a16="http://schemas.microsoft.com/office/drawing/2014/main" id="{8200DF41-88E6-45EF-AE9D-B56233AD17E6}"/>
              </a:ext>
            </a:extLst>
          </p:cNvPr>
          <p:cNvSpPr>
            <a:spLocks noGrp="1"/>
          </p:cNvSpPr>
          <p:nvPr userDrawn="1">
            <p:ph type="body" sz="quarter" idx="27"/>
          </p:nvPr>
        </p:nvSpPr>
        <p:spPr>
          <a:xfrm>
            <a:off x="5423289" y="3580664"/>
            <a:ext cx="1272778" cy="141491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Edit Master text styles</a:t>
            </a:r>
          </a:p>
        </p:txBody>
      </p:sp>
      <p:sp>
        <p:nvSpPr>
          <p:cNvPr id="72" name="Text Placeholder 67">
            <a:extLst>
              <a:ext uri="{FF2B5EF4-FFF2-40B4-BE49-F238E27FC236}">
                <a16:creationId xmlns:a16="http://schemas.microsoft.com/office/drawing/2014/main" id="{27F6FCF2-4954-4E07-BD4A-54040E169886}"/>
              </a:ext>
            </a:extLst>
          </p:cNvPr>
          <p:cNvSpPr>
            <a:spLocks noGrp="1"/>
          </p:cNvSpPr>
          <p:nvPr userDrawn="1">
            <p:ph type="body" sz="quarter" idx="18" hasCustomPrompt="1"/>
          </p:nvPr>
        </p:nvSpPr>
        <p:spPr>
          <a:xfrm>
            <a:off x="6981084" y="2489256"/>
            <a:ext cx="1272778" cy="450850"/>
          </a:xfrm>
        </p:spPr>
        <p:txBody>
          <a:bodyPr>
            <a:noAutofit/>
          </a:bodyPr>
          <a:lstStyle>
            <a:lvl1pPr marL="0" indent="0">
              <a:buNone/>
              <a:defRPr sz="2100" b="1">
                <a:solidFill>
                  <a:schemeClr val="accent1"/>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lvl="0"/>
            <a:r>
              <a:rPr lang="en-US" dirty="0"/>
              <a:t>20XX</a:t>
            </a:r>
            <a:endParaRPr lang="ru-RU" dirty="0"/>
          </a:p>
        </p:txBody>
      </p:sp>
      <p:sp>
        <p:nvSpPr>
          <p:cNvPr id="79" name="Text Placeholder 67">
            <a:extLst>
              <a:ext uri="{FF2B5EF4-FFF2-40B4-BE49-F238E27FC236}">
                <a16:creationId xmlns:a16="http://schemas.microsoft.com/office/drawing/2014/main" id="{9752F311-54E4-4A2F-A676-CE541AC3AF22}"/>
              </a:ext>
            </a:extLst>
          </p:cNvPr>
          <p:cNvSpPr>
            <a:spLocks noGrp="1"/>
          </p:cNvSpPr>
          <p:nvPr userDrawn="1">
            <p:ph type="body" sz="quarter" idx="23" hasCustomPrompt="1"/>
          </p:nvPr>
        </p:nvSpPr>
        <p:spPr>
          <a:xfrm>
            <a:off x="6982686" y="3176106"/>
            <a:ext cx="1272778" cy="368946"/>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350" b="1">
                <a:solidFill>
                  <a:schemeClr val="accent3"/>
                </a:solidFill>
                <a:latin typeface="+mj-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Step 5</a:t>
            </a:r>
            <a:endParaRPr lang="ru-RU" dirty="0"/>
          </a:p>
        </p:txBody>
      </p:sp>
      <p:sp>
        <p:nvSpPr>
          <p:cNvPr id="84" name="Text Placeholder 67">
            <a:extLst>
              <a:ext uri="{FF2B5EF4-FFF2-40B4-BE49-F238E27FC236}">
                <a16:creationId xmlns:a16="http://schemas.microsoft.com/office/drawing/2014/main" id="{293395E1-4412-462F-9A23-3BEF7CCC2498}"/>
              </a:ext>
            </a:extLst>
          </p:cNvPr>
          <p:cNvSpPr>
            <a:spLocks noGrp="1"/>
          </p:cNvSpPr>
          <p:nvPr userDrawn="1">
            <p:ph type="body" sz="quarter" idx="28"/>
          </p:nvPr>
        </p:nvSpPr>
        <p:spPr>
          <a:xfrm>
            <a:off x="6981084" y="3580664"/>
            <a:ext cx="1272778" cy="1414919"/>
          </a:xfrm>
        </p:spPr>
        <p:txBody>
          <a:bodyPr>
            <a:no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125" b="0" i="1">
                <a:solidFill>
                  <a:schemeClr val="accent3"/>
                </a:solidFill>
                <a:latin typeface="+mn-lt"/>
              </a:defRPr>
            </a:lvl1pPr>
            <a:lvl2pPr>
              <a:defRPr sz="2100" b="1">
                <a:solidFill>
                  <a:srgbClr val="B4001B"/>
                </a:solidFill>
                <a:latin typeface="+mj-lt"/>
              </a:defRPr>
            </a:lvl2pPr>
            <a:lvl3pPr>
              <a:defRPr sz="2100" b="1">
                <a:solidFill>
                  <a:srgbClr val="B4001B"/>
                </a:solidFill>
                <a:latin typeface="+mj-lt"/>
              </a:defRPr>
            </a:lvl3pPr>
            <a:lvl4pPr>
              <a:defRPr sz="2100" b="1">
                <a:solidFill>
                  <a:srgbClr val="B4001B"/>
                </a:solidFill>
                <a:latin typeface="+mj-lt"/>
              </a:defRPr>
            </a:lvl4pPr>
            <a:lvl5pPr>
              <a:defRPr sz="2100" b="1">
                <a:solidFill>
                  <a:srgbClr val="B4001B"/>
                </a:solidFill>
                <a:latin typeface="+mj-lt"/>
              </a:defRPr>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Edit Master text styles</a:t>
            </a:r>
          </a:p>
        </p:txBody>
      </p:sp>
      <p:cxnSp>
        <p:nvCxnSpPr>
          <p:cNvPr id="43" name="Straight Connector 42">
            <a:extLst>
              <a:ext uri="{FF2B5EF4-FFF2-40B4-BE49-F238E27FC236}">
                <a16:creationId xmlns:a16="http://schemas.microsoft.com/office/drawing/2014/main" id="{DA423E63-093D-4A99-8C31-28E180F8111E}"/>
              </a:ext>
            </a:extLst>
          </p:cNvPr>
          <p:cNvCxnSpPr>
            <a:cxnSpLocks/>
          </p:cNvCxnSpPr>
          <p:nvPr userDrawn="1"/>
        </p:nvCxnSpPr>
        <p:spPr>
          <a:xfrm>
            <a:off x="689498" y="2404913"/>
            <a:ext cx="8478000" cy="0"/>
          </a:xfrm>
          <a:prstGeom prst="line">
            <a:avLst/>
          </a:prstGeom>
          <a:ln w="19050">
            <a:solidFill>
              <a:srgbClr val="9399A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1F79A9D-F468-4B5C-9092-EE37C9E345F1}"/>
              </a:ext>
            </a:extLst>
          </p:cNvPr>
          <p:cNvSpPr>
            <a:spLocks noGrp="1"/>
          </p:cNvSpPr>
          <p:nvPr>
            <p:ph type="dt" sz="half" idx="10"/>
          </p:nvPr>
        </p:nvSpPr>
        <p:spPr/>
        <p:txBody>
          <a:bodyPr/>
          <a:lstStyle>
            <a:lvl1pPr>
              <a:defRPr>
                <a:solidFill>
                  <a:schemeClr val="accent3"/>
                </a:solidFill>
              </a:defRPr>
            </a:lvl1pPr>
          </a:lstStyle>
          <a:p>
            <a:fld id="{513CFEE6-155F-4C22-BFC9-BDED101F64A3}" type="datetimeFigureOut">
              <a:rPr lang="ru-RU" smtClean="0"/>
              <a:pPr/>
              <a:t>19.02.2020</a:t>
            </a:fld>
            <a:endParaRPr lang="ru-RU"/>
          </a:p>
        </p:txBody>
      </p:sp>
      <p:sp>
        <p:nvSpPr>
          <p:cNvPr id="5" name="Footer Placeholder 4">
            <a:extLst>
              <a:ext uri="{FF2B5EF4-FFF2-40B4-BE49-F238E27FC236}">
                <a16:creationId xmlns:a16="http://schemas.microsoft.com/office/drawing/2014/main" id="{48650B2E-E157-4C0C-94EB-9A67DEC033FC}"/>
              </a:ext>
            </a:extLst>
          </p:cNvPr>
          <p:cNvSpPr>
            <a:spLocks noGrp="1"/>
          </p:cNvSpPr>
          <p:nvPr>
            <p:ph type="ftr" sz="quarter" idx="11"/>
          </p:nvPr>
        </p:nvSpPr>
        <p:spPr/>
        <p:txBody>
          <a:bodyPr/>
          <a:lstStyle>
            <a:lvl1pPr>
              <a:defRPr>
                <a:solidFill>
                  <a:schemeClr val="accent1"/>
                </a:solidFill>
              </a:defRPr>
            </a:lvl1pPr>
          </a:lstStyle>
          <a:p>
            <a:endParaRPr lang="ru-RU" dirty="0"/>
          </a:p>
        </p:txBody>
      </p:sp>
      <p:sp>
        <p:nvSpPr>
          <p:cNvPr id="6" name="Slide Number Placeholder 5">
            <a:extLst>
              <a:ext uri="{FF2B5EF4-FFF2-40B4-BE49-F238E27FC236}">
                <a16:creationId xmlns:a16="http://schemas.microsoft.com/office/drawing/2014/main" id="{7D0D0389-9377-4F66-90DE-3BF0280F595D}"/>
              </a:ext>
            </a:extLst>
          </p:cNvPr>
          <p:cNvSpPr>
            <a:spLocks noGrp="1"/>
          </p:cNvSpPr>
          <p:nvPr>
            <p:ph type="sldNum" sz="quarter" idx="12"/>
          </p:nvPr>
        </p:nvSpPr>
        <p:spPr/>
        <p:txBody>
          <a:bodyPr/>
          <a:lstStyle/>
          <a:p>
            <a:fld id="{4F4E0FEE-E42D-435A-A441-DBC63D7AFC28}" type="slidenum">
              <a:rPr lang="ru-RU" smtClean="0"/>
              <a:t>‹#›</a:t>
            </a:fld>
            <a:endParaRPr lang="ru-RU" dirty="0"/>
          </a:p>
        </p:txBody>
      </p:sp>
      <p:grpSp>
        <p:nvGrpSpPr>
          <p:cNvPr id="38" name="Group 37">
            <a:extLst>
              <a:ext uri="{FF2B5EF4-FFF2-40B4-BE49-F238E27FC236}">
                <a16:creationId xmlns:a16="http://schemas.microsoft.com/office/drawing/2014/main" id="{045D4B62-FDA7-488E-8EA0-68805217F9F0}"/>
              </a:ext>
            </a:extLst>
          </p:cNvPr>
          <p:cNvGrpSpPr/>
          <p:nvPr userDrawn="1"/>
        </p:nvGrpSpPr>
        <p:grpSpPr>
          <a:xfrm>
            <a:off x="6846017" y="2331517"/>
            <a:ext cx="102870" cy="2999323"/>
            <a:chOff x="882917" y="2474883"/>
            <a:chExt cx="137160" cy="2999323"/>
          </a:xfrm>
        </p:grpSpPr>
        <p:cxnSp>
          <p:nvCxnSpPr>
            <p:cNvPr id="39" name="Straight Connector 38">
              <a:extLst>
                <a:ext uri="{FF2B5EF4-FFF2-40B4-BE49-F238E27FC236}">
                  <a16:creationId xmlns:a16="http://schemas.microsoft.com/office/drawing/2014/main" id="{EE9FF919-D5B6-40BE-8340-99395C67A80B}"/>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4744F83E-0A7E-487F-94AD-18862D8C1DA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41" name="Oval 40">
              <a:extLst>
                <a:ext uri="{FF2B5EF4-FFF2-40B4-BE49-F238E27FC236}">
                  <a16:creationId xmlns:a16="http://schemas.microsoft.com/office/drawing/2014/main" id="{2604EFAD-8591-44A8-B023-93F6CBAA8FBB}"/>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cxnSp>
        <p:nvCxnSpPr>
          <p:cNvPr id="44" name="Straight Connector 43">
            <a:extLst>
              <a:ext uri="{FF2B5EF4-FFF2-40B4-BE49-F238E27FC236}">
                <a16:creationId xmlns:a16="http://schemas.microsoft.com/office/drawing/2014/main" id="{FCC36F7E-FD23-48F3-A09A-9CC43031B561}"/>
              </a:ext>
            </a:extLst>
          </p:cNvPr>
          <p:cNvCxnSpPr>
            <a:cxnSpLocks/>
          </p:cNvCxnSpPr>
          <p:nvPr userDrawn="1"/>
        </p:nvCxnSpPr>
        <p:spPr>
          <a:xfrm>
            <a:off x="713623" y="3032671"/>
            <a:ext cx="8430377" cy="0"/>
          </a:xfrm>
          <a:prstGeom prst="line">
            <a:avLst/>
          </a:prstGeom>
          <a:ln w="7239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6A1B849D-4DD4-48E2-919C-6D027EBF0C55}"/>
              </a:ext>
            </a:extLst>
          </p:cNvPr>
          <p:cNvGrpSpPr/>
          <p:nvPr userDrawn="1"/>
        </p:nvGrpSpPr>
        <p:grpSpPr>
          <a:xfrm>
            <a:off x="610492" y="2331517"/>
            <a:ext cx="102872" cy="2999323"/>
            <a:chOff x="882915" y="2453736"/>
            <a:chExt cx="137162" cy="2999323"/>
          </a:xfrm>
        </p:grpSpPr>
        <p:cxnSp>
          <p:nvCxnSpPr>
            <p:cNvPr id="21" name="Straight Connector 20">
              <a:extLst>
                <a:ext uri="{FF2B5EF4-FFF2-40B4-BE49-F238E27FC236}">
                  <a16:creationId xmlns:a16="http://schemas.microsoft.com/office/drawing/2014/main" id="{2735FDD3-D29F-4144-B941-C78FD2EDEC8F}"/>
                </a:ext>
              </a:extLst>
            </p:cNvPr>
            <p:cNvCxnSpPr/>
            <p:nvPr userDrawn="1"/>
          </p:nvCxnSpPr>
          <p:spPr>
            <a:xfrm>
              <a:off x="951497" y="2522316"/>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CCA69E7-7E62-48D3-BECA-3195D6013009}"/>
                </a:ext>
              </a:extLst>
            </p:cNvPr>
            <p:cNvSpPr/>
            <p:nvPr userDrawn="1"/>
          </p:nvSpPr>
          <p:spPr>
            <a:xfrm>
              <a:off x="882915" y="245373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24" name="Oval 23">
              <a:extLst>
                <a:ext uri="{FF2B5EF4-FFF2-40B4-BE49-F238E27FC236}">
                  <a16:creationId xmlns:a16="http://schemas.microsoft.com/office/drawing/2014/main" id="{7372AC68-B45F-427C-BCD5-D1C11A81DEFD}"/>
                </a:ext>
              </a:extLst>
            </p:cNvPr>
            <p:cNvSpPr/>
            <p:nvPr userDrawn="1"/>
          </p:nvSpPr>
          <p:spPr>
            <a:xfrm>
              <a:off x="882917" y="5315899"/>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49" name="Group 48">
            <a:extLst>
              <a:ext uri="{FF2B5EF4-FFF2-40B4-BE49-F238E27FC236}">
                <a16:creationId xmlns:a16="http://schemas.microsoft.com/office/drawing/2014/main" id="{063908B3-7B94-471C-A3B6-4DD1BAD057EC}"/>
              </a:ext>
            </a:extLst>
          </p:cNvPr>
          <p:cNvGrpSpPr/>
          <p:nvPr userDrawn="1"/>
        </p:nvGrpSpPr>
        <p:grpSpPr>
          <a:xfrm>
            <a:off x="563189" y="2898634"/>
            <a:ext cx="198882" cy="265176"/>
            <a:chOff x="818907" y="3062958"/>
            <a:chExt cx="265176" cy="265176"/>
          </a:xfrm>
        </p:grpSpPr>
        <p:sp>
          <p:nvSpPr>
            <p:cNvPr id="47" name="Oval 46">
              <a:extLst>
                <a:ext uri="{FF2B5EF4-FFF2-40B4-BE49-F238E27FC236}">
                  <a16:creationId xmlns:a16="http://schemas.microsoft.com/office/drawing/2014/main" id="{4EBB9D0A-1778-4373-AD41-62E890959DCF}"/>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48" name="Oval 47">
              <a:extLst>
                <a:ext uri="{FF2B5EF4-FFF2-40B4-BE49-F238E27FC236}">
                  <a16:creationId xmlns:a16="http://schemas.microsoft.com/office/drawing/2014/main" id="{5C3271EA-E74D-4A74-B991-5C50166C37A5}"/>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26" name="Group 25">
            <a:extLst>
              <a:ext uri="{FF2B5EF4-FFF2-40B4-BE49-F238E27FC236}">
                <a16:creationId xmlns:a16="http://schemas.microsoft.com/office/drawing/2014/main" id="{F9A6FF48-4AA4-4CD2-B31D-B7049F9C4092}"/>
              </a:ext>
            </a:extLst>
          </p:cNvPr>
          <p:cNvGrpSpPr/>
          <p:nvPr userDrawn="1"/>
        </p:nvGrpSpPr>
        <p:grpSpPr>
          <a:xfrm>
            <a:off x="2181375" y="2331517"/>
            <a:ext cx="102870" cy="2999323"/>
            <a:chOff x="882917" y="2474883"/>
            <a:chExt cx="137160" cy="2999323"/>
          </a:xfrm>
        </p:grpSpPr>
        <p:cxnSp>
          <p:nvCxnSpPr>
            <p:cNvPr id="27" name="Straight Connector 26">
              <a:extLst>
                <a:ext uri="{FF2B5EF4-FFF2-40B4-BE49-F238E27FC236}">
                  <a16:creationId xmlns:a16="http://schemas.microsoft.com/office/drawing/2014/main" id="{9E7874F7-CC98-4D64-8517-87F53501C42F}"/>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86453AEA-ACAA-4861-B099-D90257B9BAF8}"/>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29" name="Oval 28">
              <a:extLst>
                <a:ext uri="{FF2B5EF4-FFF2-40B4-BE49-F238E27FC236}">
                  <a16:creationId xmlns:a16="http://schemas.microsoft.com/office/drawing/2014/main" id="{CA8484F9-DBBB-48DB-8CBC-A0E91BBD8207}"/>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50" name="Group 49">
            <a:extLst>
              <a:ext uri="{FF2B5EF4-FFF2-40B4-BE49-F238E27FC236}">
                <a16:creationId xmlns:a16="http://schemas.microsoft.com/office/drawing/2014/main" id="{787AB91B-1402-478A-9277-84A12987C1FE}"/>
              </a:ext>
            </a:extLst>
          </p:cNvPr>
          <p:cNvGrpSpPr/>
          <p:nvPr userDrawn="1"/>
        </p:nvGrpSpPr>
        <p:grpSpPr>
          <a:xfrm>
            <a:off x="2135435" y="2898634"/>
            <a:ext cx="198882" cy="265176"/>
            <a:chOff x="818907" y="3062958"/>
            <a:chExt cx="265176" cy="265176"/>
          </a:xfrm>
        </p:grpSpPr>
        <p:sp>
          <p:nvSpPr>
            <p:cNvPr id="51" name="Oval 50">
              <a:extLst>
                <a:ext uri="{FF2B5EF4-FFF2-40B4-BE49-F238E27FC236}">
                  <a16:creationId xmlns:a16="http://schemas.microsoft.com/office/drawing/2014/main" id="{BEFCF036-CEA4-48A8-A00F-9F64AE548E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52" name="Oval 51">
              <a:extLst>
                <a:ext uri="{FF2B5EF4-FFF2-40B4-BE49-F238E27FC236}">
                  <a16:creationId xmlns:a16="http://schemas.microsoft.com/office/drawing/2014/main" id="{5EE24256-9159-4D60-B60A-3498FC98CD0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53" name="Group 52">
            <a:extLst>
              <a:ext uri="{FF2B5EF4-FFF2-40B4-BE49-F238E27FC236}">
                <a16:creationId xmlns:a16="http://schemas.microsoft.com/office/drawing/2014/main" id="{FA8C6DB1-44F7-483A-950F-B873D1D5B8D3}"/>
              </a:ext>
            </a:extLst>
          </p:cNvPr>
          <p:cNvGrpSpPr/>
          <p:nvPr userDrawn="1"/>
        </p:nvGrpSpPr>
        <p:grpSpPr>
          <a:xfrm>
            <a:off x="6798713" y="2898634"/>
            <a:ext cx="198882" cy="265176"/>
            <a:chOff x="818907" y="3062958"/>
            <a:chExt cx="265176" cy="265176"/>
          </a:xfrm>
        </p:grpSpPr>
        <p:sp>
          <p:nvSpPr>
            <p:cNvPr id="54" name="Oval 53">
              <a:extLst>
                <a:ext uri="{FF2B5EF4-FFF2-40B4-BE49-F238E27FC236}">
                  <a16:creationId xmlns:a16="http://schemas.microsoft.com/office/drawing/2014/main" id="{E71AB570-1EDA-457E-B564-1F63367035D0}"/>
                </a:ext>
              </a:extLst>
            </p:cNvPr>
            <p:cNvSpPr/>
            <p:nvPr userDrawn="1"/>
          </p:nvSpPr>
          <p:spPr>
            <a:xfrm>
              <a:off x="818907" y="3062958"/>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55" name="Oval 54">
              <a:extLst>
                <a:ext uri="{FF2B5EF4-FFF2-40B4-BE49-F238E27FC236}">
                  <a16:creationId xmlns:a16="http://schemas.microsoft.com/office/drawing/2014/main" id="{01CF7F51-5306-450B-9581-297B7DA95359}"/>
                </a:ext>
              </a:extLst>
            </p:cNvPr>
            <p:cNvSpPr/>
            <p:nvPr userDrawn="1"/>
          </p:nvSpPr>
          <p:spPr>
            <a:xfrm>
              <a:off x="882915" y="3126966"/>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30" name="Group 29">
            <a:extLst>
              <a:ext uri="{FF2B5EF4-FFF2-40B4-BE49-F238E27FC236}">
                <a16:creationId xmlns:a16="http://schemas.microsoft.com/office/drawing/2014/main" id="{D88F938B-6889-476B-9F04-50877A3FFB94}"/>
              </a:ext>
            </a:extLst>
          </p:cNvPr>
          <p:cNvGrpSpPr/>
          <p:nvPr userDrawn="1"/>
        </p:nvGrpSpPr>
        <p:grpSpPr>
          <a:xfrm>
            <a:off x="3752258" y="2331517"/>
            <a:ext cx="102870" cy="2999323"/>
            <a:chOff x="882917" y="2474883"/>
            <a:chExt cx="137160" cy="2999323"/>
          </a:xfrm>
        </p:grpSpPr>
        <p:cxnSp>
          <p:nvCxnSpPr>
            <p:cNvPr id="31" name="Straight Connector 30">
              <a:extLst>
                <a:ext uri="{FF2B5EF4-FFF2-40B4-BE49-F238E27FC236}">
                  <a16:creationId xmlns:a16="http://schemas.microsoft.com/office/drawing/2014/main" id="{979342DA-D3C1-4717-B6CC-2654C333D29D}"/>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8CB6D1AF-ADDB-42D5-BEB9-99A7EE070255}"/>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33" name="Oval 32">
              <a:extLst>
                <a:ext uri="{FF2B5EF4-FFF2-40B4-BE49-F238E27FC236}">
                  <a16:creationId xmlns:a16="http://schemas.microsoft.com/office/drawing/2014/main" id="{C986ED45-F31E-4EB9-BB0F-3079602EB4A2}"/>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sp>
        <p:nvSpPr>
          <p:cNvPr id="57" name="Oval 56">
            <a:extLst>
              <a:ext uri="{FF2B5EF4-FFF2-40B4-BE49-F238E27FC236}">
                <a16:creationId xmlns:a16="http://schemas.microsoft.com/office/drawing/2014/main" id="{923CFC93-94E9-4366-8810-F0ACAFD54CFD}"/>
              </a:ext>
            </a:extLst>
          </p:cNvPr>
          <p:cNvSpPr/>
          <p:nvPr userDrawn="1"/>
        </p:nvSpPr>
        <p:spPr>
          <a:xfrm>
            <a:off x="3703820" y="2898634"/>
            <a:ext cx="198882"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sp>
        <p:nvSpPr>
          <p:cNvPr id="58" name="Oval 57">
            <a:extLst>
              <a:ext uri="{FF2B5EF4-FFF2-40B4-BE49-F238E27FC236}">
                <a16:creationId xmlns:a16="http://schemas.microsoft.com/office/drawing/2014/main" id="{0D6790E5-47B0-4794-ADB1-4FC8402D665C}"/>
              </a:ext>
            </a:extLst>
          </p:cNvPr>
          <p:cNvSpPr/>
          <p:nvPr userDrawn="1"/>
        </p:nvSpPr>
        <p:spPr>
          <a:xfrm>
            <a:off x="3751826" y="2962642"/>
            <a:ext cx="10287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ru-RU" sz="1350"/>
          </a:p>
        </p:txBody>
      </p:sp>
      <p:grpSp>
        <p:nvGrpSpPr>
          <p:cNvPr id="34" name="Group 33">
            <a:extLst>
              <a:ext uri="{FF2B5EF4-FFF2-40B4-BE49-F238E27FC236}">
                <a16:creationId xmlns:a16="http://schemas.microsoft.com/office/drawing/2014/main" id="{596C3237-54C9-480C-AABB-5A95AB84DF38}"/>
              </a:ext>
            </a:extLst>
          </p:cNvPr>
          <p:cNvGrpSpPr/>
          <p:nvPr userDrawn="1"/>
        </p:nvGrpSpPr>
        <p:grpSpPr>
          <a:xfrm>
            <a:off x="5323140" y="2331517"/>
            <a:ext cx="102870" cy="2999323"/>
            <a:chOff x="882917" y="2474883"/>
            <a:chExt cx="137160" cy="2999323"/>
          </a:xfrm>
        </p:grpSpPr>
        <p:cxnSp>
          <p:nvCxnSpPr>
            <p:cNvPr id="35" name="Straight Connector 34">
              <a:extLst>
                <a:ext uri="{FF2B5EF4-FFF2-40B4-BE49-F238E27FC236}">
                  <a16:creationId xmlns:a16="http://schemas.microsoft.com/office/drawing/2014/main" id="{2B1C5BC3-88E2-4319-B05B-55A77D959B8C}"/>
                </a:ext>
              </a:extLst>
            </p:cNvPr>
            <p:cNvCxnSpPr/>
            <p:nvPr userDrawn="1"/>
          </p:nvCxnSpPr>
          <p:spPr>
            <a:xfrm>
              <a:off x="951497" y="2543463"/>
              <a:ext cx="0" cy="289864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5AD3DDE-89C5-4CB3-A7C4-52A77D798D0A}"/>
                </a:ext>
              </a:extLst>
            </p:cNvPr>
            <p:cNvSpPr/>
            <p:nvPr userDrawn="1"/>
          </p:nvSpPr>
          <p:spPr>
            <a:xfrm>
              <a:off x="882917" y="2474883"/>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37" name="Oval 36">
              <a:extLst>
                <a:ext uri="{FF2B5EF4-FFF2-40B4-BE49-F238E27FC236}">
                  <a16:creationId xmlns:a16="http://schemas.microsoft.com/office/drawing/2014/main" id="{E492ADD7-891E-47B3-B12A-0B729BD59B7C}"/>
                </a:ext>
              </a:extLst>
            </p:cNvPr>
            <p:cNvSpPr/>
            <p:nvPr userDrawn="1"/>
          </p:nvSpPr>
          <p:spPr>
            <a:xfrm>
              <a:off x="882917" y="5337046"/>
              <a:ext cx="137160" cy="1371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grpSp>
        <p:nvGrpSpPr>
          <p:cNvPr id="59" name="Group 58">
            <a:extLst>
              <a:ext uri="{FF2B5EF4-FFF2-40B4-BE49-F238E27FC236}">
                <a16:creationId xmlns:a16="http://schemas.microsoft.com/office/drawing/2014/main" id="{46626098-B638-41DE-A19F-347385124AF0}"/>
              </a:ext>
            </a:extLst>
          </p:cNvPr>
          <p:cNvGrpSpPr/>
          <p:nvPr userDrawn="1"/>
        </p:nvGrpSpPr>
        <p:grpSpPr>
          <a:xfrm>
            <a:off x="5277443" y="2898634"/>
            <a:ext cx="198882" cy="265176"/>
            <a:chOff x="821985" y="3062284"/>
            <a:chExt cx="265176" cy="265176"/>
          </a:xfrm>
        </p:grpSpPr>
        <p:sp>
          <p:nvSpPr>
            <p:cNvPr id="60" name="Oval 59">
              <a:extLst>
                <a:ext uri="{FF2B5EF4-FFF2-40B4-BE49-F238E27FC236}">
                  <a16:creationId xmlns:a16="http://schemas.microsoft.com/office/drawing/2014/main" id="{BFDD77FF-4A87-4A8F-9110-8D6977A8ED44}"/>
                </a:ext>
              </a:extLst>
            </p:cNvPr>
            <p:cNvSpPr/>
            <p:nvPr userDrawn="1"/>
          </p:nvSpPr>
          <p:spPr>
            <a:xfrm>
              <a:off x="821985" y="3062284"/>
              <a:ext cx="265176" cy="2651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sp>
          <p:nvSpPr>
            <p:cNvPr id="61" name="Oval 60">
              <a:extLst>
                <a:ext uri="{FF2B5EF4-FFF2-40B4-BE49-F238E27FC236}">
                  <a16:creationId xmlns:a16="http://schemas.microsoft.com/office/drawing/2014/main" id="{D6ECC322-F330-4C26-AC6A-506672D90A6F}"/>
                </a:ext>
              </a:extLst>
            </p:cNvPr>
            <p:cNvSpPr/>
            <p:nvPr userDrawn="1"/>
          </p:nvSpPr>
          <p:spPr>
            <a:xfrm>
              <a:off x="885993" y="3126292"/>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350"/>
            </a:p>
          </p:txBody>
        </p:sp>
      </p:grpSp>
    </p:spTree>
    <p:extLst>
      <p:ext uri="{BB962C8B-B14F-4D97-AF65-F5344CB8AC3E}">
        <p14:creationId xmlns:p14="http://schemas.microsoft.com/office/powerpoint/2010/main" val="3675935257"/>
      </p:ext>
    </p:extLst>
  </p:cSld>
  <p:clrMapOvr>
    <a:masterClrMapping/>
  </p:clrMapOvr>
  <p:extLst>
    <p:ext uri="{DCECCB84-F9BA-43D5-87BE-67443E8EF086}">
      <p15:sldGuideLst xmlns:p15="http://schemas.microsoft.com/office/powerpoint/2012/main">
        <p15:guide id="1" orient="horz" pos="572">
          <p15:clr>
            <a:srgbClr val="FBAE40"/>
          </p15:clr>
        </p15:guide>
        <p15:guide id="2" pos="551">
          <p15:clr>
            <a:srgbClr val="FBAE40"/>
          </p15:clr>
        </p15:guide>
        <p15:guide id="3" pos="7080">
          <p15:clr>
            <a:srgbClr val="FBAE40"/>
          </p15:clr>
        </p15:guide>
        <p15:guide id="4" orient="horz" pos="37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D6FB4B1-A90B-4E19-8AC8-5D7F701F3E7E}" type="datetimeFigureOut">
              <a:rPr lang="en-US" smtClean="0"/>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251665B-C24A-4702-B522-6A4334602E03}" type="datetimeFigureOut">
              <a:rPr lang="en-US" smtClean="0"/>
              <a:t>2/19/2020</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FD889E0-CAB2-4699-909D-B9A88D47ACBE}"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7D6FB4B1-A90B-4E19-8AC8-5D7F701F3E7E}" type="datetimeFigureOut">
              <a:rPr lang="en-US" smtClean="0"/>
              <a:t>2/19/2020</a:t>
            </a:fld>
            <a:endParaRPr lang="en-US" dirty="0"/>
          </a:p>
        </p:txBody>
      </p:sp>
      <p:sp>
        <p:nvSpPr>
          <p:cNvPr id="10" name="Slide Number Placeholder 9"/>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D6FB4B1-A90B-4E19-8AC8-5D7F701F3E7E}" type="datetimeFigureOut">
              <a:rPr lang="en-US" smtClean="0"/>
              <a:t>2/19/2020</a:t>
            </a:fld>
            <a:endParaRPr lang="en-US" dirty="0"/>
          </a:p>
        </p:txBody>
      </p:sp>
      <p:sp>
        <p:nvSpPr>
          <p:cNvPr id="12" name="Slide Number Placeholder 11"/>
          <p:cNvSpPr>
            <a:spLocks noGrp="1"/>
          </p:cNvSpPr>
          <p:nvPr>
            <p:ph type="sldNum" sz="quarter" idx="16"/>
          </p:nvPr>
        </p:nvSpPr>
        <p:spPr/>
        <p:txBody>
          <a:bodyPr rtlCol="0"/>
          <a:lstStyle/>
          <a:p>
            <a:fld id="{18E02A8A-A5B4-45AD-A5F1-C71CB2503C8C}"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D6FB4B1-A90B-4E19-8AC8-5D7F701F3E7E}" type="datetimeFigureOut">
              <a:rPr lang="en-US" smtClean="0"/>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8E02A8A-A5B4-45AD-A5F1-C71CB2503C8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6FB4B1-A90B-4E19-8AC8-5D7F701F3E7E}" type="datetimeFigureOut">
              <a:rPr lang="en-US" smtClean="0"/>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18E02A8A-A5B4-45AD-A5F1-C71CB2503C8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7D6FB4B1-A90B-4E19-8AC8-5D7F701F3E7E}" type="datetimeFigureOut">
              <a:rPr lang="en-US" smtClean="0"/>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FB56013-B943-42BA-886F-6F9D4EB85E9D}"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7D6FB4B1-A90B-4E19-8AC8-5D7F701F3E7E}" type="datetimeFigureOut">
              <a:rPr lang="en-US" smtClean="0"/>
              <a:t>2/19/2020</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8E02A8A-A5B4-45AD-A5F1-C71CB2503C8C}"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Drag picture to placeholder or click icon to add</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D6FB4B1-A90B-4E19-8AC8-5D7F701F3E7E}" type="datetimeFigureOut">
              <a:rPr lang="en-US" smtClean="0"/>
              <a:t>2/19/2020</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18E02A8A-A5B4-45AD-A5F1-C71CB2503C8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4" r:id="rId10"/>
    <p:sldLayoutId id="2147484445" r:id="rId11"/>
    <p:sldLayoutId id="2147484446"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search.downstate.edu/irb/policies.html" TargetMode="External"/><Relationship Id="rId2" Type="http://schemas.openxmlformats.org/officeDocument/2006/relationships/hyperlink" Target="https://research.downstate.edu/irb/electronic-submission.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research.downstate.edu/irb/training.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research.downstate.edu/irb/%7b%7bf:34105873%7d%7d" TargetMode="External"/><Relationship Id="rId2" Type="http://schemas.openxmlformats.org/officeDocument/2006/relationships/hyperlink" Target="https://research.downstate.edu/_pdf/irb/SUNYDownstateIRBRelianceAgreement08.16.2019.docx" TargetMode="External"/><Relationship Id="rId1" Type="http://schemas.openxmlformats.org/officeDocument/2006/relationships/slideLayout" Target="../slideLayouts/slideLayout2.xml"/><Relationship Id="rId5" Type="http://schemas.openxmlformats.org/officeDocument/2006/relationships/hyperlink" Target="https://research.downstate.edu/irb/policies.html" TargetMode="External"/><Relationship Id="rId4" Type="http://schemas.openxmlformats.org/officeDocument/2006/relationships/hyperlink" Target="https://research.downstate.edu/irb/documents/SUNYDownstateIIA08.23.2019.doc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research.downstate.edu/_pdf/irb/DRAFTIRBGuidance-LegallyEffectiveInformedConsentandHIPAAResearchAuthorization12.28.2018_000.doc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research.downstate.edu/_pdf/irb/DRAFTIRBGuidance-LegallyEffectiveInformedConsentandHIPAAResearchAuthorization12.28.2018_000.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research.downstate.edu/_pdf/irb/hipaa-preparatory-tore-search-certifcation-form.pdf" TargetMode="External"/><Relationship Id="rId2" Type="http://schemas.openxmlformats.org/officeDocument/2006/relationships/hyperlink" Target="https://www.fda.gov/media/71816/downloa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hhs.gov/ohrp/regulations-and-policy/guidance/categories-of-research-expedited-review-procedure-1998/index.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IRB@downstate.ed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Bryce.Petty@nychhc.org" TargetMode="External"/><Relationship Id="rId3" Type="http://schemas.openxmlformats.org/officeDocument/2006/relationships/hyperlink" Target="mailto:igor.gorelik@downstate.edu" TargetMode="External"/><Relationship Id="rId7" Type="http://schemas.openxmlformats.org/officeDocument/2006/relationships/hyperlink" Target="mailto:follenm@nychhc.org" TargetMode="External"/><Relationship Id="rId2" Type="http://schemas.openxmlformats.org/officeDocument/2006/relationships/hyperlink" Target="https://www.downstate.edu/compliance/index.html" TargetMode="External"/><Relationship Id="rId1" Type="http://schemas.openxmlformats.org/officeDocument/2006/relationships/slideLayout" Target="../slideLayouts/slideLayout2.xml"/><Relationship Id="rId6" Type="http://schemas.openxmlformats.org/officeDocument/2006/relationships/hyperlink" Target="https://research.downstate.edu/technology/index.html" TargetMode="External"/><Relationship Id="rId5" Type="http://schemas.openxmlformats.org/officeDocument/2006/relationships/hyperlink" Target="https://research.downstate.edu/finance-and-administration/index.html" TargetMode="External"/><Relationship Id="rId4" Type="http://schemas.openxmlformats.org/officeDocument/2006/relationships/hyperlink" Target="https://research.downstate.edu/sponsored-programs/contact-us.html" TargetMode="Externa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hyperlink" Target="mailto:IRB@downstate.edu"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012" y="4497895"/>
            <a:ext cx="9144000" cy="1117462"/>
          </a:xfrm>
          <a:solidFill>
            <a:schemeClr val="tx1"/>
          </a:solidFill>
        </p:spPr>
        <p:txBody>
          <a:bodyPr>
            <a:normAutofit fontScale="90000"/>
          </a:bodyPr>
          <a:lstStyle/>
          <a:p>
            <a:br>
              <a:rPr lang="en-US" sz="5300" b="1" dirty="0">
                <a:solidFill>
                  <a:srgbClr val="C00000"/>
                </a:solidFill>
              </a:rPr>
            </a:br>
            <a:br>
              <a:rPr lang="en-US" sz="5300" b="1" dirty="0">
                <a:solidFill>
                  <a:srgbClr val="C00000"/>
                </a:solidFill>
              </a:rPr>
            </a:br>
            <a:endParaRPr lang="en-US" sz="5300" dirty="0">
              <a:solidFill>
                <a:srgbClr val="D90450"/>
              </a:solidFill>
            </a:endParaRPr>
          </a:p>
        </p:txBody>
      </p:sp>
      <p:sp>
        <p:nvSpPr>
          <p:cNvPr id="3" name="Subtitle 2"/>
          <p:cNvSpPr>
            <a:spLocks noGrp="1"/>
          </p:cNvSpPr>
          <p:nvPr>
            <p:ph type="subTitle" idx="1"/>
          </p:nvPr>
        </p:nvSpPr>
        <p:spPr>
          <a:xfrm>
            <a:off x="-16164" y="76200"/>
            <a:ext cx="9170648" cy="4407001"/>
          </a:xfrm>
        </p:spPr>
        <p:txBody>
          <a:bodyPr>
            <a:normAutofit fontScale="92500" lnSpcReduction="10000"/>
          </a:bodyPr>
          <a:lstStyle/>
          <a:p>
            <a:r>
              <a:rPr lang="en-US" b="1" dirty="0"/>
              <a:t> </a:t>
            </a:r>
            <a:r>
              <a:rPr lang="en-US" dirty="0"/>
              <a:t>man Research Protections and Quality Assurance</a:t>
            </a:r>
          </a:p>
          <a:p>
            <a:pPr algn="ctr">
              <a:lnSpc>
                <a:spcPct val="90000"/>
              </a:lnSpc>
            </a:pPr>
            <a:r>
              <a:rPr lang="en-US" altLang="en-US" sz="5600" b="1" dirty="0">
                <a:solidFill>
                  <a:srgbClr val="C00000"/>
                </a:solidFill>
              </a:rPr>
              <a:t>Institutional Review Board Orientation </a:t>
            </a:r>
          </a:p>
          <a:p>
            <a:pPr algn="ctr">
              <a:lnSpc>
                <a:spcPct val="90000"/>
              </a:lnSpc>
            </a:pPr>
            <a:r>
              <a:rPr lang="en-US" altLang="en-US" sz="5600" b="1" dirty="0">
                <a:solidFill>
                  <a:srgbClr val="C00000"/>
                </a:solidFill>
              </a:rPr>
              <a:t>&amp; IRB Submission Process</a:t>
            </a:r>
          </a:p>
          <a:p>
            <a:pPr algn="ctr">
              <a:lnSpc>
                <a:spcPct val="90000"/>
              </a:lnSpc>
            </a:pPr>
            <a:endParaRPr lang="en-US" altLang="en-US" sz="4400" dirty="0">
              <a:solidFill>
                <a:srgbClr val="C00000"/>
              </a:solidFill>
            </a:endParaRPr>
          </a:p>
          <a:p>
            <a:pPr algn="ctr">
              <a:lnSpc>
                <a:spcPct val="90000"/>
              </a:lnSpc>
            </a:pPr>
            <a:endParaRPr lang="en-US" altLang="en-US" sz="2400" dirty="0">
              <a:solidFill>
                <a:schemeClr val="bg1"/>
              </a:solidFill>
            </a:endParaRPr>
          </a:p>
          <a:p>
            <a:pPr algn="ctr">
              <a:lnSpc>
                <a:spcPct val="90000"/>
              </a:lnSpc>
            </a:pPr>
            <a:r>
              <a:rPr lang="en-US" altLang="en-US" sz="3500" dirty="0">
                <a:solidFill>
                  <a:schemeClr val="bg1"/>
                </a:solidFill>
              </a:rPr>
              <a:t>Kevin Nellis, MS</a:t>
            </a:r>
          </a:p>
          <a:p>
            <a:pPr algn="ctr">
              <a:lnSpc>
                <a:spcPct val="90000"/>
              </a:lnSpc>
            </a:pPr>
            <a:r>
              <a:rPr lang="en-US" altLang="en-US" dirty="0">
                <a:solidFill>
                  <a:schemeClr val="bg1"/>
                </a:solidFill>
              </a:rPr>
              <a:t>Executive Director, Human Research Protections and Quality Assurance</a:t>
            </a:r>
          </a:p>
        </p:txBody>
      </p:sp>
      <p:pic>
        <p:nvPicPr>
          <p:cNvPr id="4" name="Picture 3"/>
          <p:cNvPicPr>
            <a:picLocks noChangeAspect="1"/>
          </p:cNvPicPr>
          <p:nvPr/>
        </p:nvPicPr>
        <p:blipFill>
          <a:blip r:embed="rId3"/>
          <a:stretch>
            <a:fillRect/>
          </a:stretch>
        </p:blipFill>
        <p:spPr>
          <a:xfrm>
            <a:off x="2319758" y="4497895"/>
            <a:ext cx="6813945" cy="2250926"/>
          </a:xfrm>
          <a:prstGeom prst="rect">
            <a:avLst/>
          </a:prstGeom>
        </p:spPr>
      </p:pic>
      <p:pic>
        <p:nvPicPr>
          <p:cNvPr id="6" name="Picture 5"/>
          <p:cNvPicPr>
            <a:picLocks noChangeAspect="1"/>
          </p:cNvPicPr>
          <p:nvPr/>
        </p:nvPicPr>
        <p:blipFill>
          <a:blip r:embed="rId4"/>
          <a:stretch>
            <a:fillRect/>
          </a:stretch>
        </p:blipFill>
        <p:spPr>
          <a:xfrm>
            <a:off x="-76200" y="4483201"/>
            <a:ext cx="2324100" cy="1752600"/>
          </a:xfrm>
          <a:prstGeom prst="rect">
            <a:avLst/>
          </a:prstGeom>
        </p:spPr>
      </p:pic>
      <p:pic>
        <p:nvPicPr>
          <p:cNvPr id="5" name="Picture 4">
            <a:extLst>
              <a:ext uri="{FF2B5EF4-FFF2-40B4-BE49-F238E27FC236}">
                <a16:creationId xmlns:a16="http://schemas.microsoft.com/office/drawing/2014/main" id="{F5FFF2E9-913B-42A1-9D7D-565C95ED6600}"/>
              </a:ext>
            </a:extLst>
          </p:cNvPr>
          <p:cNvPicPr>
            <a:picLocks noChangeAspect="1"/>
          </p:cNvPicPr>
          <p:nvPr/>
        </p:nvPicPr>
        <p:blipFill>
          <a:blip r:embed="rId5"/>
          <a:stretch>
            <a:fillRect/>
          </a:stretch>
        </p:blipFill>
        <p:spPr>
          <a:xfrm>
            <a:off x="5831388" y="4545302"/>
            <a:ext cx="3276600" cy="823258"/>
          </a:xfrm>
          <a:prstGeom prst="rect">
            <a:avLst/>
          </a:prstGeom>
        </p:spPr>
      </p:pic>
      <p:pic>
        <p:nvPicPr>
          <p:cNvPr id="7" name="Picture 6"/>
          <p:cNvPicPr>
            <a:picLocks noChangeAspect="1"/>
          </p:cNvPicPr>
          <p:nvPr/>
        </p:nvPicPr>
        <p:blipFill>
          <a:blip r:embed="rId6"/>
          <a:stretch>
            <a:fillRect/>
          </a:stretch>
        </p:blipFill>
        <p:spPr>
          <a:xfrm>
            <a:off x="2319759" y="4483201"/>
            <a:ext cx="6788230" cy="2265620"/>
          </a:xfrm>
          <a:prstGeom prst="rect">
            <a:avLst/>
          </a:prstGeom>
        </p:spPr>
      </p:pic>
    </p:spTree>
    <p:extLst>
      <p:ext uri="{BB962C8B-B14F-4D97-AF65-F5344CB8AC3E}">
        <p14:creationId xmlns:p14="http://schemas.microsoft.com/office/powerpoint/2010/main" val="378203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4618" y="1560945"/>
            <a:ext cx="9063182" cy="5334000"/>
          </a:xfrm>
        </p:spPr>
        <p:txBody>
          <a:bodyPr>
            <a:normAutofit/>
          </a:bodyPr>
          <a:lstStyle/>
          <a:p>
            <a:pPr marL="0" indent="0" hangingPunct="0">
              <a:lnSpc>
                <a:spcPct val="120000"/>
              </a:lnSpc>
              <a:buNone/>
            </a:pPr>
            <a:endParaRPr lang="en-US" sz="2800" dirty="0">
              <a:solidFill>
                <a:srgbClr val="C00000"/>
              </a:solidFill>
            </a:endParaRPr>
          </a:p>
          <a:p>
            <a:pPr hangingPunct="0">
              <a:lnSpc>
                <a:spcPct val="150000"/>
              </a:lnSpc>
            </a:pPr>
            <a:endParaRPr lang="en-US" sz="2800" dirty="0"/>
          </a:p>
          <a:p>
            <a:pPr hangingPunct="0">
              <a:lnSpc>
                <a:spcPct val="150000"/>
              </a:lnSpc>
            </a:pPr>
            <a:endParaRPr lang="en-US" sz="2800" dirty="0"/>
          </a:p>
          <a:p>
            <a:pPr hangingPunct="0"/>
            <a:endParaRPr lang="en-US" sz="3200" b="1" dirty="0"/>
          </a:p>
          <a:p>
            <a:pPr hangingPunct="0"/>
            <a:endParaRPr lang="en-US" dirty="0"/>
          </a:p>
        </p:txBody>
      </p:sp>
      <p:pic>
        <p:nvPicPr>
          <p:cNvPr id="3" name="Picture 2">
            <a:extLst>
              <a:ext uri="{FF2B5EF4-FFF2-40B4-BE49-F238E27FC236}">
                <a16:creationId xmlns:a16="http://schemas.microsoft.com/office/drawing/2014/main" id="{EC4F820D-11D3-4831-9785-E5721FE62B18}"/>
              </a:ext>
            </a:extLst>
          </p:cNvPr>
          <p:cNvPicPr>
            <a:picLocks noChangeAspect="1"/>
          </p:cNvPicPr>
          <p:nvPr/>
        </p:nvPicPr>
        <p:blipFill>
          <a:blip r:embed="rId2"/>
          <a:stretch>
            <a:fillRect/>
          </a:stretch>
        </p:blipFill>
        <p:spPr>
          <a:xfrm>
            <a:off x="1578952" y="0"/>
            <a:ext cx="5986096" cy="6858000"/>
          </a:xfrm>
          <a:prstGeom prst="rect">
            <a:avLst/>
          </a:prstGeom>
        </p:spPr>
      </p:pic>
    </p:spTree>
    <p:extLst>
      <p:ext uri="{BB962C8B-B14F-4D97-AF65-F5344CB8AC3E}">
        <p14:creationId xmlns:p14="http://schemas.microsoft.com/office/powerpoint/2010/main" val="2523976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C00000"/>
                </a:solidFill>
              </a:rPr>
              <a:t>STEP 1: </a:t>
            </a:r>
            <a:r>
              <a:rPr lang="en-US" dirty="0">
                <a:solidFill>
                  <a:srgbClr val="1201ED"/>
                </a:solidFill>
              </a:rPr>
              <a:t>Review the Downstate IRB website, policies, and guidance. </a:t>
            </a:r>
          </a:p>
        </p:txBody>
      </p:sp>
      <p:sp>
        <p:nvSpPr>
          <p:cNvPr id="2" name="Content Placeholder 1"/>
          <p:cNvSpPr>
            <a:spLocks noGrp="1"/>
          </p:cNvSpPr>
          <p:nvPr>
            <p:ph sz="quarter" idx="1"/>
          </p:nvPr>
        </p:nvSpPr>
        <p:spPr>
          <a:xfrm>
            <a:off x="4618" y="1560945"/>
            <a:ext cx="8956548" cy="5334000"/>
          </a:xfrm>
        </p:spPr>
        <p:txBody>
          <a:bodyPr>
            <a:normAutofit lnSpcReduction="10000"/>
          </a:bodyPr>
          <a:lstStyle/>
          <a:p>
            <a:pPr hangingPunct="0">
              <a:lnSpc>
                <a:spcPct val="150000"/>
              </a:lnSpc>
            </a:pPr>
            <a:r>
              <a:rPr lang="en-US" sz="2800" dirty="0"/>
              <a:t>Review the Downstate IRB website for instructions and details on how to submit an IRB application. </a:t>
            </a:r>
          </a:p>
          <a:p>
            <a:pPr lvl="1" hangingPunct="0">
              <a:lnSpc>
                <a:spcPct val="150000"/>
              </a:lnSpc>
            </a:pPr>
            <a:r>
              <a:rPr lang="en-US" sz="2800" dirty="0">
                <a:hlinkClick r:id="rId2"/>
              </a:rPr>
              <a:t>https://research.downstate.edu/irb/electronic-submission.html</a:t>
            </a:r>
            <a:r>
              <a:rPr lang="en-US" sz="2800" dirty="0"/>
              <a:t> </a:t>
            </a:r>
          </a:p>
          <a:p>
            <a:pPr hangingPunct="0">
              <a:lnSpc>
                <a:spcPct val="150000"/>
              </a:lnSpc>
            </a:pPr>
            <a:r>
              <a:rPr lang="en-US" sz="2800" dirty="0"/>
              <a:t>Refer to the Policy and Guidance webpage to understand Downstate Policy IRB-01 and other applicable policies and IRB guidance. </a:t>
            </a:r>
          </a:p>
          <a:p>
            <a:pPr lvl="1" hangingPunct="0">
              <a:lnSpc>
                <a:spcPct val="150000"/>
              </a:lnSpc>
            </a:pPr>
            <a:r>
              <a:rPr lang="en-US" sz="2800" dirty="0">
                <a:hlinkClick r:id="rId3"/>
              </a:rPr>
              <a:t>https://research.downstate.edu/irb/policies.html</a:t>
            </a:r>
            <a:r>
              <a:rPr lang="en-US" sz="2800" dirty="0"/>
              <a:t> </a:t>
            </a:r>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799199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C00000"/>
                </a:solidFill>
              </a:rPr>
              <a:t>STEP 2: </a:t>
            </a:r>
            <a:r>
              <a:rPr lang="en-US" dirty="0">
                <a:solidFill>
                  <a:srgbClr val="1201ED"/>
                </a:solidFill>
              </a:rPr>
              <a:t>Plan the project. </a:t>
            </a:r>
          </a:p>
        </p:txBody>
      </p:sp>
      <p:sp>
        <p:nvSpPr>
          <p:cNvPr id="2" name="Content Placeholder 1"/>
          <p:cNvSpPr>
            <a:spLocks noGrp="1"/>
          </p:cNvSpPr>
          <p:nvPr>
            <p:ph sz="quarter" idx="1"/>
          </p:nvPr>
        </p:nvSpPr>
        <p:spPr>
          <a:xfrm>
            <a:off x="4618" y="1560945"/>
            <a:ext cx="8956548" cy="5334000"/>
          </a:xfrm>
        </p:spPr>
        <p:txBody>
          <a:bodyPr>
            <a:normAutofit/>
          </a:bodyPr>
          <a:lstStyle/>
          <a:p>
            <a:pPr hangingPunct="0"/>
            <a:r>
              <a:rPr lang="en-US" sz="2800" dirty="0"/>
              <a:t>Start early!</a:t>
            </a:r>
          </a:p>
          <a:p>
            <a:pPr hangingPunct="0"/>
            <a:r>
              <a:rPr lang="en-US" sz="2800" dirty="0"/>
              <a:t>Conduct a literature search and keep a bibliography of references to include with the protocol. </a:t>
            </a:r>
          </a:p>
          <a:p>
            <a:pPr hangingPunct="0"/>
            <a:r>
              <a:rPr lang="en-US" sz="2800" dirty="0"/>
              <a:t>Consult with a mentor and other experts in the field, as needed.</a:t>
            </a:r>
          </a:p>
          <a:p>
            <a:pPr hangingPunct="0"/>
            <a:r>
              <a:rPr lang="en-US" sz="2800" dirty="0"/>
              <a:t>Consult with a biostatistician, as needed.</a:t>
            </a:r>
          </a:p>
          <a:p>
            <a:pPr hangingPunct="0"/>
            <a:r>
              <a:rPr lang="en-US" sz="2800" dirty="0"/>
              <a:t>More tips available on IRB website.</a:t>
            </a:r>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87129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3: </a:t>
            </a:r>
            <a:r>
              <a:rPr lang="en-US" dirty="0">
                <a:solidFill>
                  <a:srgbClr val="1201ED"/>
                </a:solidFill>
              </a:rPr>
              <a:t>Identify a Principal Investigator with “PI Status”. </a:t>
            </a:r>
          </a:p>
        </p:txBody>
      </p:sp>
      <p:sp>
        <p:nvSpPr>
          <p:cNvPr id="2" name="Content Placeholder 1"/>
          <p:cNvSpPr>
            <a:spLocks noGrp="1"/>
          </p:cNvSpPr>
          <p:nvPr>
            <p:ph sz="quarter" idx="1"/>
          </p:nvPr>
        </p:nvSpPr>
        <p:spPr>
          <a:xfrm>
            <a:off x="4618" y="1560945"/>
            <a:ext cx="8956548" cy="5334000"/>
          </a:xfrm>
        </p:spPr>
        <p:txBody>
          <a:bodyPr>
            <a:normAutofit fontScale="92500" lnSpcReduction="20000"/>
          </a:bodyPr>
          <a:lstStyle/>
          <a:p>
            <a:r>
              <a:rPr lang="en-US" sz="3000" dirty="0"/>
              <a:t>Seasoned investigator with a field-specific terminal degree who is a Faculty Member at Downstate </a:t>
            </a:r>
          </a:p>
          <a:p>
            <a:r>
              <a:rPr lang="en-US" sz="3000" dirty="0"/>
              <a:t>Clinician with clinical privileges at NYC H + H, Kings County</a:t>
            </a:r>
          </a:p>
          <a:p>
            <a:r>
              <a:rPr lang="en-US" sz="3000" dirty="0"/>
              <a:t>Faculty member under recruitment to Downstate with written approval by a Dean</a:t>
            </a:r>
          </a:p>
          <a:p>
            <a:r>
              <a:rPr lang="en-US" sz="3000" dirty="0"/>
              <a:t>Individual approved to be a PI by written memo or e-mail from the Downstate Institutional Official </a:t>
            </a:r>
          </a:p>
          <a:p>
            <a:r>
              <a:rPr lang="en-US" sz="3000" dirty="0"/>
              <a:t>Individual who qualifies to be a PI at an external site, when the research makes Downstate engaged.  Downstate becomes engaged when: </a:t>
            </a:r>
          </a:p>
          <a:p>
            <a:pPr lvl="1"/>
            <a:r>
              <a:rPr lang="en-US" sz="3000" dirty="0"/>
              <a:t>Federal funding or support is provided to Downstate</a:t>
            </a:r>
          </a:p>
          <a:p>
            <a:pPr lvl="1"/>
            <a:r>
              <a:rPr lang="en-US" sz="3000" dirty="0"/>
              <a:t>Co-investigators or key personnel on the study are members of the Downstate workforce</a:t>
            </a:r>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3288969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4: </a:t>
            </a:r>
            <a:r>
              <a:rPr lang="en-US" dirty="0">
                <a:solidFill>
                  <a:srgbClr val="1201ED"/>
                </a:solidFill>
              </a:rPr>
              <a:t>Determine whether investigators are members of the Downstate workforce</a:t>
            </a:r>
          </a:p>
        </p:txBody>
      </p:sp>
      <p:sp>
        <p:nvSpPr>
          <p:cNvPr id="2" name="Content Placeholder 1"/>
          <p:cNvSpPr>
            <a:spLocks noGrp="1"/>
          </p:cNvSpPr>
          <p:nvPr>
            <p:ph sz="quarter" idx="1"/>
          </p:nvPr>
        </p:nvSpPr>
        <p:spPr>
          <a:xfrm>
            <a:off x="4618" y="1560945"/>
            <a:ext cx="8956548" cy="5334000"/>
          </a:xfrm>
        </p:spPr>
        <p:txBody>
          <a:bodyPr>
            <a:normAutofit/>
          </a:bodyPr>
          <a:lstStyle/>
          <a:p>
            <a:r>
              <a:rPr lang="en-US" sz="2800" dirty="0"/>
              <a:t>Understanding whether an Investigator (or Key Personnel) is a member of the "Downstate workforce" will help determine: </a:t>
            </a:r>
          </a:p>
          <a:p>
            <a:pPr lvl="1"/>
            <a:r>
              <a:rPr lang="en-US" sz="2800" dirty="0">
                <a:hlinkClick r:id="rId2"/>
              </a:rPr>
              <a:t>IRB Training Requirements of Investigators and Key Personnel &amp; Conflict of Interest (COI) Requirements for “Investigators for the Purposes of COI</a:t>
            </a:r>
            <a:r>
              <a:rPr lang="en-US" sz="2800" dirty="0"/>
              <a:t>, </a:t>
            </a:r>
          </a:p>
          <a:p>
            <a:pPr lvl="1"/>
            <a:r>
              <a:rPr lang="en-US" sz="2800" dirty="0"/>
              <a:t>Whether IRB Reliance Agreement(s) or Individual Investigator Agreement(s) are required, and </a:t>
            </a:r>
          </a:p>
          <a:p>
            <a:pPr lvl="1"/>
            <a:r>
              <a:rPr lang="en-US" sz="2800" dirty="0"/>
              <a:t>Which IRB to use.</a:t>
            </a:r>
          </a:p>
          <a:p>
            <a:pPr marL="0" indent="0" hangingPunct="0">
              <a:lnSpc>
                <a:spcPct val="150000"/>
              </a:lnSpc>
              <a:buNone/>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1025619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The Downstate IRB has Oversight of the Downstate Workforce: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15</a:t>
            </a:fld>
            <a:endParaRPr lang="en-US" dirty="0"/>
          </a:p>
        </p:txBody>
      </p:sp>
      <p:sp>
        <p:nvSpPr>
          <p:cNvPr id="3" name="Content Placeholder 2"/>
          <p:cNvSpPr>
            <a:spLocks noGrp="1"/>
          </p:cNvSpPr>
          <p:nvPr>
            <p:ph sz="quarter" idx="1"/>
          </p:nvPr>
        </p:nvSpPr>
        <p:spPr>
          <a:xfrm>
            <a:off x="152400" y="1524000"/>
            <a:ext cx="8915400" cy="5257800"/>
          </a:xfrm>
        </p:spPr>
        <p:txBody>
          <a:bodyPr>
            <a:normAutofit fontScale="62500" lnSpcReduction="20000"/>
          </a:bodyPr>
          <a:lstStyle/>
          <a:p>
            <a:r>
              <a:rPr lang="en-US" sz="3600" dirty="0"/>
              <a:t>Faculty members, employees, and staff who are paid by Downstate,</a:t>
            </a:r>
          </a:p>
          <a:p>
            <a:r>
              <a:rPr lang="en-US" sz="3600" dirty="0"/>
              <a:t>Employees, staff, or contractors paid by the Research Foundation for SUNY, working on behalf of Downstate, </a:t>
            </a:r>
          </a:p>
          <a:p>
            <a:r>
              <a:rPr lang="en-US" sz="3600" dirty="0"/>
              <a:t>Individuals with a Downstate Voluntary Faculty appointment </a:t>
            </a:r>
            <a:r>
              <a:rPr lang="en-US" sz="3600" u="sng" dirty="0"/>
              <a:t>with</a:t>
            </a:r>
            <a:r>
              <a:rPr lang="en-US" sz="3600" dirty="0"/>
              <a:t> medical privileges (credentialed by University Hospital SUNY Downstate), </a:t>
            </a:r>
          </a:p>
          <a:p>
            <a:r>
              <a:rPr lang="en-US" sz="3600" dirty="0"/>
              <a:t>Retired Downstate faculty member with emeritus status (approved by IO &amp; Dean/Department Chair), </a:t>
            </a:r>
          </a:p>
          <a:p>
            <a:r>
              <a:rPr lang="en-US" sz="3600" dirty="0"/>
              <a:t>Residents, Fellows, or Medical Students who are sponsored by Downstate</a:t>
            </a:r>
          </a:p>
          <a:p>
            <a:r>
              <a:rPr lang="en-US" sz="3600" dirty="0"/>
              <a:t>Students in a Downstate academic program,</a:t>
            </a:r>
          </a:p>
          <a:p>
            <a:r>
              <a:rPr lang="en-US" sz="3600" dirty="0"/>
              <a:t>Temporary Employees or SUNY contractors working on behalf of Downstate, or</a:t>
            </a:r>
          </a:p>
          <a:p>
            <a:r>
              <a:rPr lang="en-US" sz="3600" dirty="0"/>
              <a:t>Downstate Volunteers (officially approved by the Downstate Volunteer Office).</a:t>
            </a:r>
          </a:p>
          <a:p>
            <a:endParaRPr lang="en-US" dirty="0"/>
          </a:p>
        </p:txBody>
      </p:sp>
    </p:spTree>
    <p:extLst>
      <p:ext uri="{BB962C8B-B14F-4D97-AF65-F5344CB8AC3E}">
        <p14:creationId xmlns:p14="http://schemas.microsoft.com/office/powerpoint/2010/main" val="4168511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91600" cy="990600"/>
          </a:xfrm>
        </p:spPr>
        <p:txBody>
          <a:bodyPr>
            <a:normAutofit fontScale="90000"/>
          </a:bodyPr>
          <a:lstStyle/>
          <a:p>
            <a:r>
              <a:rPr lang="en-US" dirty="0">
                <a:solidFill>
                  <a:srgbClr val="1201ED"/>
                </a:solidFill>
              </a:rPr>
              <a:t>Individuals who are </a:t>
            </a:r>
            <a:r>
              <a:rPr lang="en-US" u="sng" dirty="0">
                <a:solidFill>
                  <a:srgbClr val="C00000"/>
                </a:solidFill>
              </a:rPr>
              <a:t>not</a:t>
            </a:r>
            <a:r>
              <a:rPr lang="en-US" dirty="0">
                <a:solidFill>
                  <a:srgbClr val="1201ED"/>
                </a:solidFill>
              </a:rPr>
              <a:t> members of the Downstate Workforce </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16</a:t>
            </a:fld>
            <a:endParaRPr lang="en-US" dirty="0"/>
          </a:p>
        </p:txBody>
      </p:sp>
      <p:sp>
        <p:nvSpPr>
          <p:cNvPr id="3" name="Content Placeholder 2"/>
          <p:cNvSpPr>
            <a:spLocks noGrp="1"/>
          </p:cNvSpPr>
          <p:nvPr>
            <p:ph sz="quarter" idx="1"/>
          </p:nvPr>
        </p:nvSpPr>
        <p:spPr>
          <a:xfrm>
            <a:off x="152400" y="1524000"/>
            <a:ext cx="8915400" cy="5257800"/>
          </a:xfrm>
        </p:spPr>
        <p:txBody>
          <a:bodyPr>
            <a:normAutofit lnSpcReduction="10000"/>
          </a:bodyPr>
          <a:lstStyle/>
          <a:p>
            <a:r>
              <a:rPr lang="en-US" dirty="0"/>
              <a:t>External consultants (e.g., those paid by sponsors or other entities outside of Downstate),</a:t>
            </a:r>
          </a:p>
          <a:p>
            <a:r>
              <a:rPr lang="en-US" dirty="0"/>
              <a:t>Individuals with Voluntary Faculty appointments at Downstate </a:t>
            </a:r>
            <a:r>
              <a:rPr lang="en-US" u="sng" dirty="0"/>
              <a:t>without</a:t>
            </a:r>
            <a:r>
              <a:rPr lang="en-US" dirty="0"/>
              <a:t> medical privileges, and </a:t>
            </a:r>
          </a:p>
          <a:p>
            <a:r>
              <a:rPr lang="en-US" dirty="0"/>
              <a:t>Employees or agents of institutions that are not listed as components of the Downstate’s FWA including: </a:t>
            </a:r>
          </a:p>
          <a:p>
            <a:pPr lvl="1"/>
            <a:r>
              <a:rPr lang="en-US" dirty="0"/>
              <a:t>University Physicians of Brooklyn (UPB),</a:t>
            </a:r>
          </a:p>
          <a:p>
            <a:pPr lvl="1"/>
            <a:r>
              <a:rPr lang="en-US" dirty="0"/>
              <a:t>NYC Health + Hospital, Kings County Hospital,</a:t>
            </a:r>
          </a:p>
          <a:p>
            <a:pPr lvl="1"/>
            <a:r>
              <a:rPr lang="en-US" dirty="0"/>
              <a:t>Companies within the Downstate Biotech Park,</a:t>
            </a:r>
          </a:p>
          <a:p>
            <a:pPr lvl="1"/>
            <a:r>
              <a:rPr lang="en-US" dirty="0"/>
              <a:t>Other institutions, or</a:t>
            </a:r>
          </a:p>
          <a:p>
            <a:pPr lvl="1"/>
            <a:r>
              <a:rPr lang="en-US" dirty="0"/>
              <a:t>Private practices.</a:t>
            </a:r>
          </a:p>
          <a:p>
            <a:endParaRPr lang="en-US" dirty="0"/>
          </a:p>
        </p:txBody>
      </p:sp>
    </p:spTree>
    <p:extLst>
      <p:ext uri="{BB962C8B-B14F-4D97-AF65-F5344CB8AC3E}">
        <p14:creationId xmlns:p14="http://schemas.microsoft.com/office/powerpoint/2010/main" val="97263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a:bodyPr>
          <a:lstStyle/>
          <a:p>
            <a:r>
              <a:rPr lang="en-US" dirty="0">
                <a:solidFill>
                  <a:srgbClr val="C00000"/>
                </a:solidFill>
              </a:rPr>
              <a:t>STEP 5: </a:t>
            </a:r>
            <a:r>
              <a:rPr lang="en-US" dirty="0">
                <a:solidFill>
                  <a:srgbClr val="1201ED"/>
                </a:solidFill>
              </a:rPr>
              <a:t>Determine which IRB to use …</a:t>
            </a:r>
          </a:p>
        </p:txBody>
      </p:sp>
      <p:sp>
        <p:nvSpPr>
          <p:cNvPr id="2" name="Content Placeholder 1"/>
          <p:cNvSpPr>
            <a:spLocks noGrp="1"/>
          </p:cNvSpPr>
          <p:nvPr>
            <p:ph sz="quarter" idx="1"/>
          </p:nvPr>
        </p:nvSpPr>
        <p:spPr>
          <a:xfrm>
            <a:off x="4618" y="1560945"/>
            <a:ext cx="8956548" cy="5334000"/>
          </a:xfrm>
        </p:spPr>
        <p:txBody>
          <a:bodyPr>
            <a:normAutofit/>
          </a:bodyPr>
          <a:lstStyle/>
          <a:p>
            <a:r>
              <a:rPr lang="en-US" sz="2800" dirty="0">
                <a:solidFill>
                  <a:srgbClr val="C00000"/>
                </a:solidFill>
              </a:rPr>
              <a:t>Downstate IRB </a:t>
            </a:r>
          </a:p>
          <a:p>
            <a:r>
              <a:rPr lang="en-US" sz="2800" dirty="0">
                <a:solidFill>
                  <a:srgbClr val="C00000"/>
                </a:solidFill>
              </a:rPr>
              <a:t>External IRBs:</a:t>
            </a:r>
            <a:r>
              <a:rPr lang="en-US" sz="2800" dirty="0"/>
              <a:t> </a:t>
            </a:r>
          </a:p>
          <a:p>
            <a:pPr lvl="1"/>
            <a:r>
              <a:rPr lang="en-US" sz="2800" dirty="0">
                <a:solidFill>
                  <a:srgbClr val="C00000"/>
                </a:solidFill>
              </a:rPr>
              <a:t>Single IRB</a:t>
            </a:r>
            <a:r>
              <a:rPr lang="en-US" sz="2800" dirty="0"/>
              <a:t> </a:t>
            </a:r>
            <a:r>
              <a:rPr lang="en-US" sz="2800" dirty="0">
                <a:solidFill>
                  <a:srgbClr val="C00000"/>
                </a:solidFill>
              </a:rPr>
              <a:t>(sIRB): </a:t>
            </a:r>
            <a:r>
              <a:rPr lang="en-US" sz="2800" dirty="0"/>
              <a:t>Federally Funded multi-site research</a:t>
            </a:r>
          </a:p>
          <a:p>
            <a:pPr lvl="1"/>
            <a:r>
              <a:rPr lang="en-US" sz="2800" dirty="0">
                <a:solidFill>
                  <a:srgbClr val="C00000"/>
                </a:solidFill>
              </a:rPr>
              <a:t>Commercial IRB: </a:t>
            </a:r>
            <a:r>
              <a:rPr lang="en-US" sz="2800" dirty="0"/>
              <a:t>Sponsored research</a:t>
            </a:r>
          </a:p>
          <a:p>
            <a:pPr lvl="1"/>
            <a:r>
              <a:rPr lang="en-US" sz="2800" dirty="0">
                <a:solidFill>
                  <a:srgbClr val="C00000"/>
                </a:solidFill>
              </a:rPr>
              <a:t>NCI Central IRB: </a:t>
            </a:r>
            <a:r>
              <a:rPr lang="en-US" sz="2800" dirty="0"/>
              <a:t>Oncology group trials</a:t>
            </a:r>
          </a:p>
          <a:p>
            <a:pPr lvl="1"/>
            <a:r>
              <a:rPr lang="en-US" sz="2800" dirty="0">
                <a:solidFill>
                  <a:srgbClr val="C00000"/>
                </a:solidFill>
              </a:rPr>
              <a:t>Main site IRB: </a:t>
            </a:r>
            <a:r>
              <a:rPr lang="en-US" sz="2800" dirty="0"/>
              <a:t>Institutional IRB</a:t>
            </a:r>
          </a:p>
          <a:p>
            <a:pPr lvl="1"/>
            <a:r>
              <a:rPr lang="en-US" sz="2800" dirty="0">
                <a:solidFill>
                  <a:srgbClr val="C00000"/>
                </a:solidFill>
              </a:rPr>
              <a:t>Tribal IRB: </a:t>
            </a:r>
            <a:r>
              <a:rPr lang="en-US" sz="2800" dirty="0"/>
              <a:t>When required by (tribal) law, typically for research with a focus on American Indians, Alaskan Natives tribes, or indigenous people.</a:t>
            </a:r>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4109272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5: </a:t>
            </a:r>
            <a:r>
              <a:rPr lang="en-US" dirty="0">
                <a:solidFill>
                  <a:srgbClr val="1201ED"/>
                </a:solidFill>
              </a:rPr>
              <a:t>…and establish required agreements, as applicable to the research</a:t>
            </a:r>
          </a:p>
        </p:txBody>
      </p:sp>
      <p:sp>
        <p:nvSpPr>
          <p:cNvPr id="2" name="Content Placeholder 1"/>
          <p:cNvSpPr>
            <a:spLocks noGrp="1"/>
          </p:cNvSpPr>
          <p:nvPr>
            <p:ph sz="quarter" idx="1"/>
          </p:nvPr>
        </p:nvSpPr>
        <p:spPr>
          <a:xfrm>
            <a:off x="4618" y="1560945"/>
            <a:ext cx="8956548" cy="5334000"/>
          </a:xfrm>
        </p:spPr>
        <p:txBody>
          <a:bodyPr>
            <a:normAutofit fontScale="70000" lnSpcReduction="20000"/>
          </a:bodyPr>
          <a:lstStyle/>
          <a:p>
            <a:pPr>
              <a:lnSpc>
                <a:spcPct val="120000"/>
              </a:lnSpc>
            </a:pPr>
            <a:r>
              <a:rPr lang="en-US" sz="3300" dirty="0"/>
              <a:t>External IRB Reliance Agreement (IRA) -request their form</a:t>
            </a:r>
          </a:p>
          <a:p>
            <a:pPr>
              <a:lnSpc>
                <a:spcPct val="120000"/>
              </a:lnSpc>
            </a:pPr>
            <a:r>
              <a:rPr lang="en-US" sz="3300" dirty="0">
                <a:hlinkClick r:id="rId2"/>
              </a:rPr>
              <a:t>SUNY Downstate IRA</a:t>
            </a:r>
            <a:r>
              <a:rPr lang="en-US" sz="3300" dirty="0"/>
              <a:t> if external site relies on Downstate IRB</a:t>
            </a:r>
          </a:p>
          <a:p>
            <a:pPr lvl="1">
              <a:lnSpc>
                <a:spcPct val="120000"/>
              </a:lnSpc>
            </a:pPr>
            <a:r>
              <a:rPr lang="en-US" sz="3300" dirty="0"/>
              <a:t>This is already in place for UHP, NYC H+H, NYC and some Downstate Incubator Tenants </a:t>
            </a:r>
          </a:p>
          <a:p>
            <a:pPr>
              <a:lnSpc>
                <a:spcPct val="120000"/>
              </a:lnSpc>
            </a:pPr>
            <a:r>
              <a:rPr lang="en-US" sz="3600" dirty="0">
                <a:hlinkClick r:id="rId3"/>
              </a:rPr>
              <a:t>Individual Investigator Agreement (IIA)</a:t>
            </a:r>
            <a:r>
              <a:rPr lang="en-US" sz="3600" dirty="0">
                <a:hlinkClick r:id="rId4"/>
              </a:rPr>
              <a:t> </a:t>
            </a:r>
            <a:r>
              <a:rPr lang="en-US" sz="3600" dirty="0"/>
              <a:t>for each external investigator who is not covered by:</a:t>
            </a:r>
          </a:p>
          <a:p>
            <a:pPr lvl="1">
              <a:lnSpc>
                <a:spcPct val="120000"/>
              </a:lnSpc>
            </a:pPr>
            <a:r>
              <a:rPr lang="en-US" sz="3300" dirty="0"/>
              <a:t>SUNY Downstate IRA</a:t>
            </a:r>
          </a:p>
          <a:p>
            <a:pPr lvl="1">
              <a:lnSpc>
                <a:spcPct val="120000"/>
              </a:lnSpc>
            </a:pPr>
            <a:r>
              <a:rPr lang="en-US" sz="3300" dirty="0"/>
              <a:t>PHS COI management process or training program</a:t>
            </a:r>
          </a:p>
          <a:p>
            <a:pPr>
              <a:lnSpc>
                <a:spcPct val="120000"/>
              </a:lnSpc>
            </a:pPr>
            <a:r>
              <a:rPr lang="en-US" sz="3300" dirty="0">
                <a:hlinkClick r:id="rId5"/>
              </a:rPr>
              <a:t>Data Use Agreement (DUA)</a:t>
            </a:r>
            <a:r>
              <a:rPr lang="en-US" sz="3300" dirty="0"/>
              <a:t> for limited data sets, when applicable</a:t>
            </a:r>
          </a:p>
          <a:p>
            <a:pPr>
              <a:lnSpc>
                <a:spcPct val="120000"/>
              </a:lnSpc>
            </a:pPr>
            <a:r>
              <a:rPr lang="en-US" sz="3300" dirty="0">
                <a:hlinkClick r:id="rId5"/>
              </a:rPr>
              <a:t>Business Use Agreement (BAA)</a:t>
            </a:r>
            <a:r>
              <a:rPr lang="en-US" sz="3300" dirty="0"/>
              <a:t> for activities with business associates</a:t>
            </a:r>
          </a:p>
          <a:p>
            <a:pPr>
              <a:lnSpc>
                <a:spcPct val="120000"/>
              </a:lnSpc>
            </a:pPr>
            <a:r>
              <a:rPr lang="en-US" sz="3300" dirty="0"/>
              <a:t>Confidentiality Agreements</a:t>
            </a:r>
          </a:p>
          <a:p>
            <a:pPr>
              <a:lnSpc>
                <a:spcPct val="120000"/>
              </a:lnSpc>
            </a:pPr>
            <a:r>
              <a:rPr lang="en-US" sz="3300" dirty="0"/>
              <a:t>Clinical Trial Agreement or Facilities Use Agreement</a:t>
            </a:r>
          </a:p>
          <a:p>
            <a:endParaRPr lang="en-US" dirty="0"/>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1177973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a:bodyPr>
          <a:lstStyle/>
          <a:p>
            <a:r>
              <a:rPr lang="en-US" dirty="0">
                <a:solidFill>
                  <a:srgbClr val="C00000"/>
                </a:solidFill>
              </a:rPr>
              <a:t>STEP 6: </a:t>
            </a:r>
            <a:r>
              <a:rPr lang="en-US" dirty="0">
                <a:solidFill>
                  <a:srgbClr val="1201ED"/>
                </a:solidFill>
              </a:rPr>
              <a:t>Complete training … </a:t>
            </a:r>
          </a:p>
        </p:txBody>
      </p:sp>
      <p:sp>
        <p:nvSpPr>
          <p:cNvPr id="2" name="Content Placeholder 1"/>
          <p:cNvSpPr>
            <a:spLocks noGrp="1"/>
          </p:cNvSpPr>
          <p:nvPr>
            <p:ph sz="quarter" idx="1"/>
          </p:nvPr>
        </p:nvSpPr>
        <p:spPr>
          <a:xfrm>
            <a:off x="4618" y="1560945"/>
            <a:ext cx="8956548" cy="5334000"/>
          </a:xfrm>
        </p:spPr>
        <p:txBody>
          <a:bodyPr>
            <a:normAutofit/>
          </a:bodyPr>
          <a:lstStyle/>
          <a:p>
            <a:r>
              <a:rPr lang="en-US" dirty="0"/>
              <a:t>Summary of training requirements:</a:t>
            </a:r>
          </a:p>
          <a:p>
            <a:pPr lvl="1"/>
            <a:r>
              <a:rPr lang="en-US" dirty="0"/>
              <a:t>CITI training (Group 1 or Group 2)</a:t>
            </a:r>
          </a:p>
          <a:p>
            <a:pPr lvl="1"/>
            <a:r>
              <a:rPr lang="en-US" dirty="0"/>
              <a:t>HIPAA compliance training</a:t>
            </a:r>
          </a:p>
          <a:p>
            <a:pPr lvl="1"/>
            <a:r>
              <a:rPr lang="en-US" dirty="0"/>
              <a:t>If applicable:</a:t>
            </a:r>
          </a:p>
          <a:p>
            <a:pPr lvl="2"/>
            <a:r>
              <a:rPr lang="en-US" dirty="0"/>
              <a:t>COI &amp; research misconduct training (if PI or other investigator for COI purposes)</a:t>
            </a:r>
          </a:p>
          <a:p>
            <a:pPr lvl="2"/>
            <a:r>
              <a:rPr lang="en-US" dirty="0"/>
              <a:t>Dangerous Goods Shipping certification (if involved with shipping specimens, infectious substances, biological or hazardous substances</a:t>
            </a:r>
          </a:p>
          <a:p>
            <a:pPr lvl="2"/>
            <a:r>
              <a:rPr lang="en-US" dirty="0"/>
              <a:t>GCP training (if conducting NIH clinical trial or when required by sponsor)</a:t>
            </a:r>
          </a:p>
          <a:p>
            <a:pPr lvl="2"/>
            <a:r>
              <a:rPr lang="en-US" dirty="0"/>
              <a:t>Department of Defense training is required (if receiving DoD funding)</a:t>
            </a:r>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142894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solidFill>
                  <a:srgbClr val="1201ED"/>
                </a:solidFill>
              </a:rPr>
              <a:t>Institutional Review Board (IRB) &amp; Privacy Board</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2</a:t>
            </a:fld>
            <a:endParaRPr lang="en-US" dirty="0"/>
          </a:p>
        </p:txBody>
      </p:sp>
      <p:sp>
        <p:nvSpPr>
          <p:cNvPr id="3" name="Content Placeholder 2"/>
          <p:cNvSpPr>
            <a:spLocks noGrp="1"/>
          </p:cNvSpPr>
          <p:nvPr>
            <p:ph sz="quarter" idx="1"/>
          </p:nvPr>
        </p:nvSpPr>
        <p:spPr>
          <a:xfrm>
            <a:off x="152400" y="1524000"/>
            <a:ext cx="8915400" cy="5181600"/>
          </a:xfrm>
        </p:spPr>
        <p:txBody>
          <a:bodyPr>
            <a:normAutofit fontScale="92500" lnSpcReduction="10000"/>
          </a:bodyPr>
          <a:lstStyle/>
          <a:p>
            <a:pPr>
              <a:lnSpc>
                <a:spcPct val="150000"/>
              </a:lnSpc>
            </a:pPr>
            <a:r>
              <a:rPr lang="en-US" sz="2800" dirty="0"/>
              <a:t>Protects the rights and welfare of Research Participants (Human Subjects).</a:t>
            </a:r>
          </a:p>
          <a:p>
            <a:pPr>
              <a:lnSpc>
                <a:spcPct val="150000"/>
              </a:lnSpc>
            </a:pPr>
            <a:r>
              <a:rPr lang="en-US" sz="2800" dirty="0"/>
              <a:t>Empowered to approve, require modifications, or disapprove Human Research.  </a:t>
            </a:r>
          </a:p>
          <a:p>
            <a:pPr>
              <a:lnSpc>
                <a:spcPct val="150000"/>
              </a:lnSpc>
            </a:pPr>
            <a:r>
              <a:rPr lang="en-US" sz="2800" dirty="0"/>
              <a:t>Ensures Human (Subjects) Research is scientifically/scholastically valid, ethical, and in compliance with all requirements.</a:t>
            </a:r>
          </a:p>
          <a:p>
            <a:pPr>
              <a:lnSpc>
                <a:spcPct val="150000"/>
              </a:lnSpc>
            </a:pPr>
            <a:r>
              <a:rPr lang="en-US" sz="2800" dirty="0"/>
              <a:t>Ensures compliance through oversight functions.</a:t>
            </a:r>
          </a:p>
          <a:p>
            <a:pPr>
              <a:lnSpc>
                <a:spcPct val="150000"/>
              </a:lnSpc>
            </a:pPr>
            <a:r>
              <a:rPr lang="en-US" sz="2800" dirty="0"/>
              <a:t>Serves as a Privacy Board to ensure HIPAA compliance.</a:t>
            </a:r>
          </a:p>
          <a:p>
            <a:endParaRPr lang="en-US" dirty="0"/>
          </a:p>
        </p:txBody>
      </p:sp>
    </p:spTree>
    <p:extLst>
      <p:ext uri="{BB962C8B-B14F-4D97-AF65-F5344CB8AC3E}">
        <p14:creationId xmlns:p14="http://schemas.microsoft.com/office/powerpoint/2010/main" val="86965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6: </a:t>
            </a:r>
            <a:r>
              <a:rPr lang="en-US" dirty="0">
                <a:solidFill>
                  <a:srgbClr val="1201ED"/>
                </a:solidFill>
              </a:rPr>
              <a:t>… and submit conflict of interest disclosures. </a:t>
            </a:r>
          </a:p>
        </p:txBody>
      </p:sp>
      <p:sp>
        <p:nvSpPr>
          <p:cNvPr id="2" name="Content Placeholder 1"/>
          <p:cNvSpPr>
            <a:spLocks noGrp="1"/>
          </p:cNvSpPr>
          <p:nvPr>
            <p:ph sz="quarter" idx="1"/>
          </p:nvPr>
        </p:nvSpPr>
        <p:spPr>
          <a:xfrm>
            <a:off x="4618" y="1560945"/>
            <a:ext cx="9063182" cy="5334000"/>
          </a:xfrm>
        </p:spPr>
        <p:txBody>
          <a:bodyPr>
            <a:normAutofit/>
          </a:bodyPr>
          <a:lstStyle/>
          <a:p>
            <a:r>
              <a:rPr lang="en-US" dirty="0"/>
              <a:t>Investigators who are determined by the PI to be if investigator for COI purposes, must submit Annual COI disclosures and Transactional Questionnaires for each study.  </a:t>
            </a:r>
          </a:p>
          <a:p>
            <a:r>
              <a:rPr lang="en-US" dirty="0"/>
              <a:t>Update their Annual COI disclosure within 30 days of any new significant financial interest (SFI).  </a:t>
            </a:r>
          </a:p>
          <a:p>
            <a:r>
              <a:rPr lang="en-US" dirty="0"/>
              <a:t>Management Plans must be established for any SFI.  </a:t>
            </a:r>
          </a:p>
          <a:p>
            <a:r>
              <a:rPr lang="en-US" dirty="0"/>
              <a:t>Investigators who are not members of the Downstate workforce must follow their COI disclosure process at their institution and submit their COI adjudication (determination) with the IRB submission or establish IIA.</a:t>
            </a:r>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3190184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a:bodyPr>
          <a:lstStyle/>
          <a:p>
            <a:r>
              <a:rPr lang="en-US" dirty="0">
                <a:solidFill>
                  <a:srgbClr val="C00000"/>
                </a:solidFill>
              </a:rPr>
              <a:t>STEP 7: </a:t>
            </a:r>
            <a:r>
              <a:rPr lang="en-US" dirty="0">
                <a:solidFill>
                  <a:srgbClr val="1201ED"/>
                </a:solidFill>
              </a:rPr>
              <a:t>Develop the research protocol. </a:t>
            </a:r>
          </a:p>
        </p:txBody>
      </p:sp>
      <p:sp>
        <p:nvSpPr>
          <p:cNvPr id="2" name="Content Placeholder 1"/>
          <p:cNvSpPr>
            <a:spLocks noGrp="1"/>
          </p:cNvSpPr>
          <p:nvPr>
            <p:ph sz="quarter" idx="1"/>
          </p:nvPr>
        </p:nvSpPr>
        <p:spPr>
          <a:xfrm>
            <a:off x="4618" y="1560945"/>
            <a:ext cx="8956548" cy="5334000"/>
          </a:xfrm>
        </p:spPr>
        <p:txBody>
          <a:bodyPr>
            <a:normAutofit/>
          </a:bodyPr>
          <a:lstStyle/>
          <a:p>
            <a:r>
              <a:rPr lang="en-US" dirty="0"/>
              <a:t>Options:</a:t>
            </a:r>
          </a:p>
          <a:p>
            <a:pPr lvl="1"/>
            <a:r>
              <a:rPr lang="en-US" dirty="0"/>
              <a:t>Use the protocol provided by the sponsor.</a:t>
            </a:r>
          </a:p>
          <a:p>
            <a:pPr lvl="1"/>
            <a:r>
              <a:rPr lang="en-US" dirty="0"/>
              <a:t>Use template available on Downstate IRB website.</a:t>
            </a:r>
          </a:p>
          <a:p>
            <a:pPr lvl="1"/>
            <a:r>
              <a:rPr lang="en-US" dirty="0"/>
              <a:t>Develop your own. </a:t>
            </a:r>
          </a:p>
          <a:p>
            <a:endParaRPr lang="en-US" dirty="0"/>
          </a:p>
          <a:p>
            <a:r>
              <a:rPr lang="en-US" dirty="0"/>
              <a:t>Caution:</a:t>
            </a:r>
          </a:p>
          <a:p>
            <a:pPr lvl="1"/>
            <a:r>
              <a:rPr lang="en-US" dirty="0"/>
              <a:t>Must meet Downstate Data Security requirements.</a:t>
            </a:r>
          </a:p>
          <a:p>
            <a:pPr lvl="1"/>
            <a:r>
              <a:rPr lang="en-US" dirty="0"/>
              <a:t>Must be consistent with the funding documents.</a:t>
            </a:r>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1360575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8: </a:t>
            </a:r>
            <a:r>
              <a:rPr lang="en-US" dirty="0">
                <a:solidFill>
                  <a:srgbClr val="1201ED"/>
                </a:solidFill>
              </a:rPr>
              <a:t>Develop consent materials or applicable waivers. </a:t>
            </a:r>
          </a:p>
        </p:txBody>
      </p:sp>
      <p:sp>
        <p:nvSpPr>
          <p:cNvPr id="2" name="Content Placeholder 1"/>
          <p:cNvSpPr>
            <a:spLocks noGrp="1"/>
          </p:cNvSpPr>
          <p:nvPr>
            <p:ph sz="quarter" idx="1"/>
          </p:nvPr>
        </p:nvSpPr>
        <p:spPr>
          <a:xfrm>
            <a:off x="4618" y="1560945"/>
            <a:ext cx="8956548" cy="5334000"/>
          </a:xfrm>
        </p:spPr>
        <p:txBody>
          <a:bodyPr>
            <a:normAutofit/>
          </a:bodyPr>
          <a:lstStyle/>
          <a:p>
            <a:r>
              <a:rPr lang="en-US" sz="2800" dirty="0"/>
              <a:t>Review guidance for </a:t>
            </a:r>
            <a:r>
              <a:rPr lang="en-US" sz="2800" dirty="0">
                <a:hlinkClick r:id="rId2"/>
              </a:rPr>
              <a:t>Obtaining Legally Effective Informed Consent and HIPAA Research Authorization</a:t>
            </a:r>
            <a:r>
              <a:rPr lang="en-US" sz="2800" dirty="0"/>
              <a:t>.</a:t>
            </a:r>
          </a:p>
          <a:p>
            <a:r>
              <a:rPr lang="en-US" sz="2800" dirty="0"/>
              <a:t>Develop the informed consent templates and related materials or request a waiver, when applicable.</a:t>
            </a:r>
          </a:p>
          <a:p>
            <a:r>
              <a:rPr lang="en-US" sz="2800" dirty="0"/>
              <a:t>HIPAA authorizations (or waivers ) apply to exempt research involving PHI. </a:t>
            </a:r>
          </a:p>
          <a:p>
            <a:r>
              <a:rPr lang="en-US" sz="2800" dirty="0">
                <a:solidFill>
                  <a:srgbClr val="C00000"/>
                </a:solidFill>
              </a:rPr>
              <a:t>Include SUNY RF Payment Consent, if:</a:t>
            </a:r>
          </a:p>
          <a:p>
            <a:pPr lvl="1"/>
            <a:r>
              <a:rPr lang="en-US" sz="2800" dirty="0"/>
              <a:t>Compensation is </a:t>
            </a:r>
            <a:r>
              <a:rPr lang="en-US" sz="2800" u="sng" dirty="0"/>
              <a:t>&gt;</a:t>
            </a:r>
            <a:r>
              <a:rPr lang="en-US" sz="2800" dirty="0"/>
              <a:t>$600 / calendar year</a:t>
            </a:r>
          </a:p>
          <a:p>
            <a:pPr lvl="1"/>
            <a:r>
              <a:rPr lang="en-US" sz="2800" dirty="0"/>
              <a:t>Compensation is over $100 per study visit (unless waived for indirect payments, such as cash, gift/pre-paid cards)</a:t>
            </a:r>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399821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9: </a:t>
            </a:r>
            <a:r>
              <a:rPr lang="en-US" dirty="0">
                <a:solidFill>
                  <a:srgbClr val="1201ED"/>
                </a:solidFill>
              </a:rPr>
              <a:t>Develop Short Forms, if applicable. </a:t>
            </a:r>
          </a:p>
        </p:txBody>
      </p:sp>
      <p:sp>
        <p:nvSpPr>
          <p:cNvPr id="2" name="Content Placeholder 1"/>
          <p:cNvSpPr>
            <a:spLocks noGrp="1"/>
          </p:cNvSpPr>
          <p:nvPr>
            <p:ph sz="quarter" idx="1"/>
          </p:nvPr>
        </p:nvSpPr>
        <p:spPr>
          <a:xfrm>
            <a:off x="4618" y="1560945"/>
            <a:ext cx="8956548" cy="5334000"/>
          </a:xfrm>
        </p:spPr>
        <p:txBody>
          <a:bodyPr>
            <a:normAutofit fontScale="77500" lnSpcReduction="20000"/>
          </a:bodyPr>
          <a:lstStyle/>
          <a:p>
            <a:r>
              <a:rPr lang="en-US" dirty="0"/>
              <a:t>Review guidance for </a:t>
            </a:r>
            <a:r>
              <a:rPr lang="en-US" dirty="0">
                <a:hlinkClick r:id="rId2"/>
              </a:rPr>
              <a:t>Obtaining Legally Effective Informed Consent and HIPAA Research Authorization</a:t>
            </a:r>
            <a:r>
              <a:rPr lang="en-US" dirty="0"/>
              <a:t> to determine if Short Forms should be used for the study.</a:t>
            </a:r>
          </a:p>
          <a:p>
            <a:r>
              <a:rPr lang="en-US" dirty="0"/>
              <a:t>Short Forms and certificates of translations are available on IRB website</a:t>
            </a:r>
          </a:p>
          <a:p>
            <a:r>
              <a:rPr lang="en-US" dirty="0"/>
              <a:t>Written translation of the long form is expected when the research anticipates the enrollment of five or more research participants with limited English proficiency of the same language (e.g., 6 Spanish speaking participants), for: research:</a:t>
            </a:r>
          </a:p>
          <a:p>
            <a:pPr lvl="1"/>
            <a:r>
              <a:rPr lang="en-US" dirty="0"/>
              <a:t>Phase 0, 1,1/2, 2, 2a, 2b, or 2/3 Clinical trials which are determined to be greater than minimal risk without any anticipated therapeutic benefit for the research participants</a:t>
            </a:r>
          </a:p>
          <a:p>
            <a:pPr lvl="1"/>
            <a:r>
              <a:rPr lang="en-US" dirty="0"/>
              <a:t>Studies which are determined to be a minor increase over minimal risk, when there is no direct benefit to the research participant;</a:t>
            </a:r>
          </a:p>
          <a:p>
            <a:pPr lvl="1"/>
            <a:r>
              <a:rPr lang="en-US" dirty="0"/>
              <a:t>Complex clinical trials; or</a:t>
            </a:r>
          </a:p>
          <a:p>
            <a:pPr lvl="1"/>
            <a:r>
              <a:rPr lang="en-US" dirty="0"/>
              <a:t>When required by the sponsor.</a:t>
            </a:r>
          </a:p>
          <a:p>
            <a:r>
              <a:rPr lang="en-US" dirty="0"/>
              <a:t>Interpreter and Witness signs long &amp; short forms</a:t>
            </a:r>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580495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10: </a:t>
            </a:r>
            <a:r>
              <a:rPr lang="en-US" dirty="0">
                <a:solidFill>
                  <a:srgbClr val="1201ED"/>
                </a:solidFill>
              </a:rPr>
              <a:t>Determine if any additional materials are required. </a:t>
            </a:r>
          </a:p>
        </p:txBody>
      </p:sp>
      <p:sp>
        <p:nvSpPr>
          <p:cNvPr id="2" name="Content Placeholder 1"/>
          <p:cNvSpPr>
            <a:spLocks noGrp="1"/>
          </p:cNvSpPr>
          <p:nvPr>
            <p:ph sz="quarter" idx="1"/>
          </p:nvPr>
        </p:nvSpPr>
        <p:spPr>
          <a:xfrm>
            <a:off x="4618" y="1560945"/>
            <a:ext cx="9063182" cy="5220855"/>
          </a:xfrm>
        </p:spPr>
        <p:txBody>
          <a:bodyPr>
            <a:normAutofit fontScale="55000" lnSpcReduction="20000"/>
          </a:bodyPr>
          <a:lstStyle/>
          <a:p>
            <a:r>
              <a:rPr lang="en-US" sz="5100" dirty="0"/>
              <a:t>Recruitment Materials, Questionnaires, Surveys, Data Collection Tools</a:t>
            </a:r>
          </a:p>
          <a:p>
            <a:r>
              <a:rPr lang="en-US" sz="5100" dirty="0"/>
              <a:t>IND study: Investigator Brochure, </a:t>
            </a:r>
            <a:r>
              <a:rPr lang="en-US" sz="5100" dirty="0">
                <a:hlinkClick r:id="rId2"/>
              </a:rPr>
              <a:t>FDA Form 1572</a:t>
            </a:r>
            <a:r>
              <a:rPr lang="en-US" sz="5100" dirty="0"/>
              <a:t>, IND letter </a:t>
            </a:r>
          </a:p>
          <a:p>
            <a:r>
              <a:rPr lang="en-US" sz="5100" dirty="0"/>
              <a:t>IDE study: Package Insert, IDE Letter, SR/NSR determination</a:t>
            </a:r>
          </a:p>
          <a:p>
            <a:r>
              <a:rPr lang="en-US" sz="5100" dirty="0"/>
              <a:t>For trials following GCP, or when requested: CV/</a:t>
            </a:r>
            <a:r>
              <a:rPr lang="en-US" sz="5100" dirty="0" err="1"/>
              <a:t>Biosketch</a:t>
            </a:r>
            <a:endParaRPr lang="en-US" sz="5100" dirty="0"/>
          </a:p>
          <a:p>
            <a:r>
              <a:rPr lang="en-US" sz="5100" dirty="0"/>
              <a:t>When requested, credentials of study staff performing clinical interventions</a:t>
            </a:r>
          </a:p>
          <a:p>
            <a:r>
              <a:rPr lang="en-US" sz="5100" dirty="0"/>
              <a:t>When requested: Contract with Sponsor</a:t>
            </a:r>
          </a:p>
          <a:p>
            <a:pPr lvl="1"/>
            <a:r>
              <a:rPr lang="en-US" sz="5100" dirty="0"/>
              <a:t>IRB may need to confirm consistency of informed consent language regarding compensation for injuries, additional costs, GDPR disclosures, data security requirements, or other information.</a:t>
            </a:r>
          </a:p>
          <a:p>
            <a:r>
              <a:rPr lang="en-US" sz="5100" dirty="0">
                <a:hlinkClick r:id="rId3"/>
              </a:rPr>
              <a:t>HIPAA Preparatory to Research Certification Form</a:t>
            </a:r>
            <a:r>
              <a:rPr lang="en-US" sz="5100" dirty="0"/>
              <a:t>.</a:t>
            </a:r>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126319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11: </a:t>
            </a:r>
            <a:r>
              <a:rPr lang="en-US" dirty="0">
                <a:solidFill>
                  <a:srgbClr val="1201ED"/>
                </a:solidFill>
              </a:rPr>
              <a:t>Determine which IRB Application Form to use for initial review. </a:t>
            </a:r>
          </a:p>
        </p:txBody>
      </p:sp>
      <p:sp>
        <p:nvSpPr>
          <p:cNvPr id="2" name="Content Placeholder 1"/>
          <p:cNvSpPr>
            <a:spLocks noGrp="1"/>
          </p:cNvSpPr>
          <p:nvPr>
            <p:ph sz="quarter" idx="1"/>
          </p:nvPr>
        </p:nvSpPr>
        <p:spPr>
          <a:xfrm>
            <a:off x="4618" y="1560945"/>
            <a:ext cx="9063182" cy="5220855"/>
          </a:xfrm>
        </p:spPr>
        <p:txBody>
          <a:bodyPr>
            <a:normAutofit/>
          </a:bodyPr>
          <a:lstStyle/>
          <a:p>
            <a:pPr>
              <a:lnSpc>
                <a:spcPct val="150000"/>
              </a:lnSpc>
            </a:pPr>
            <a:r>
              <a:rPr lang="en-US" sz="2800" dirty="0"/>
              <a:t>IRB Application Forms are posted in IRB Website</a:t>
            </a:r>
          </a:p>
          <a:p>
            <a:pPr>
              <a:lnSpc>
                <a:spcPct val="150000"/>
              </a:lnSpc>
            </a:pPr>
            <a:r>
              <a:rPr lang="en-US" sz="2800" dirty="0"/>
              <a:t>Website includes guidance on which form to use</a:t>
            </a:r>
          </a:p>
          <a:p>
            <a:pPr>
              <a:lnSpc>
                <a:spcPct val="150000"/>
              </a:lnSpc>
            </a:pPr>
            <a:r>
              <a:rPr lang="en-US" sz="2800" dirty="0"/>
              <a:t>IRB is in the process of converting to PDF fillable forms</a:t>
            </a:r>
          </a:p>
          <a:p>
            <a:pPr lvl="1">
              <a:lnSpc>
                <a:spcPct val="150000"/>
              </a:lnSpc>
            </a:pPr>
            <a:r>
              <a:rPr lang="en-US" sz="2800" dirty="0"/>
              <a:t>Download Adobe Reader DC, if needed</a:t>
            </a:r>
          </a:p>
          <a:p>
            <a:pPr lvl="1">
              <a:lnSpc>
                <a:spcPct val="150000"/>
              </a:lnSpc>
            </a:pPr>
            <a:r>
              <a:rPr lang="en-US" sz="2800" dirty="0"/>
              <a:t>Update your software, if needed</a:t>
            </a:r>
          </a:p>
          <a:p>
            <a:pPr lvl="1"/>
            <a:endParaRPr lang="en-US" sz="25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14397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Types of IRB Applications</a:t>
            </a:r>
          </a:p>
        </p:txBody>
      </p:sp>
      <p:sp>
        <p:nvSpPr>
          <p:cNvPr id="2" name="Content Placeholder 1"/>
          <p:cNvSpPr>
            <a:spLocks noGrp="1"/>
          </p:cNvSpPr>
          <p:nvPr>
            <p:ph sz="quarter" idx="1"/>
          </p:nvPr>
        </p:nvSpPr>
        <p:spPr>
          <a:xfrm>
            <a:off x="4618" y="1560945"/>
            <a:ext cx="8956548" cy="5334000"/>
          </a:xfrm>
        </p:spPr>
        <p:txBody>
          <a:bodyPr>
            <a:normAutofit fontScale="92500" lnSpcReduction="10000"/>
          </a:bodyPr>
          <a:lstStyle/>
          <a:p>
            <a:pPr hangingPunct="0">
              <a:lnSpc>
                <a:spcPct val="120000"/>
              </a:lnSpc>
            </a:pPr>
            <a:r>
              <a:rPr lang="en-US" sz="2800" dirty="0">
                <a:solidFill>
                  <a:srgbClr val="C00000"/>
                </a:solidFill>
              </a:rPr>
              <a:t>Most Common:</a:t>
            </a:r>
          </a:p>
          <a:p>
            <a:pPr lvl="1" hangingPunct="0">
              <a:lnSpc>
                <a:spcPct val="120000"/>
              </a:lnSpc>
            </a:pPr>
            <a:r>
              <a:rPr lang="en-US" sz="2800" dirty="0">
                <a:solidFill>
                  <a:srgbClr val="C00000"/>
                </a:solidFill>
              </a:rPr>
              <a:t>Exempt </a:t>
            </a:r>
          </a:p>
          <a:p>
            <a:pPr lvl="1" hangingPunct="0">
              <a:lnSpc>
                <a:spcPct val="120000"/>
              </a:lnSpc>
            </a:pPr>
            <a:r>
              <a:rPr lang="en-US" sz="2800" dirty="0">
                <a:solidFill>
                  <a:srgbClr val="C00000"/>
                </a:solidFill>
              </a:rPr>
              <a:t>Expedited or Full Board </a:t>
            </a:r>
            <a:endParaRPr lang="en-US" sz="2800" dirty="0"/>
          </a:p>
          <a:p>
            <a:pPr lvl="1" hangingPunct="0">
              <a:lnSpc>
                <a:spcPct val="120000"/>
              </a:lnSpc>
            </a:pPr>
            <a:r>
              <a:rPr lang="en-US" sz="2800" dirty="0">
                <a:solidFill>
                  <a:srgbClr val="C00000"/>
                </a:solidFill>
              </a:rPr>
              <a:t>External IRB Oversight </a:t>
            </a:r>
          </a:p>
          <a:p>
            <a:pPr lvl="1" hangingPunct="0">
              <a:lnSpc>
                <a:spcPct val="120000"/>
              </a:lnSpc>
            </a:pPr>
            <a:r>
              <a:rPr lang="en-US" sz="2800" dirty="0">
                <a:solidFill>
                  <a:srgbClr val="C00000"/>
                </a:solidFill>
              </a:rPr>
              <a:t>IRB Decision Aid</a:t>
            </a:r>
            <a:endParaRPr lang="en-US" sz="2800" dirty="0"/>
          </a:p>
          <a:p>
            <a:pPr hangingPunct="0">
              <a:lnSpc>
                <a:spcPct val="120000"/>
              </a:lnSpc>
            </a:pPr>
            <a:r>
              <a:rPr lang="en-US" sz="2800" dirty="0"/>
              <a:t>Other Types:</a:t>
            </a:r>
          </a:p>
          <a:p>
            <a:pPr lvl="1" hangingPunct="0">
              <a:lnSpc>
                <a:spcPct val="120000"/>
              </a:lnSpc>
            </a:pPr>
            <a:r>
              <a:rPr lang="en-US" sz="2800" dirty="0"/>
              <a:t>Clinical Use of a Humanitarian Use Device (HUD)</a:t>
            </a:r>
          </a:p>
          <a:p>
            <a:pPr lvl="1" hangingPunct="0">
              <a:lnSpc>
                <a:spcPct val="120000"/>
              </a:lnSpc>
            </a:pPr>
            <a:r>
              <a:rPr lang="en-US" sz="2800" dirty="0"/>
              <a:t>Expanded Access (Investigational Drug/Biologic for Treatment Use)</a:t>
            </a:r>
          </a:p>
          <a:p>
            <a:pPr lvl="1" hangingPunct="0">
              <a:lnSpc>
                <a:spcPct val="120000"/>
              </a:lnSpc>
            </a:pPr>
            <a:r>
              <a:rPr lang="en-US" sz="2800" dirty="0"/>
              <a:t>Honest Broker Agreement (used with other applications)</a:t>
            </a:r>
          </a:p>
          <a:p>
            <a:pPr hangingPunct="0">
              <a:lnSpc>
                <a:spcPct val="150000"/>
              </a:lnSpc>
            </a:pPr>
            <a:endParaRPr lang="en-US" sz="2800" dirty="0"/>
          </a:p>
          <a:p>
            <a:pPr hangingPunct="0">
              <a:lnSpc>
                <a:spcPct val="150000"/>
              </a:lnSpc>
            </a:pPr>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345896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C00000"/>
                </a:solidFill>
              </a:rPr>
              <a:t>Exemption</a:t>
            </a:r>
            <a:r>
              <a:rPr lang="en-US" dirty="0">
                <a:solidFill>
                  <a:srgbClr val="1201ED"/>
                </a:solidFill>
              </a:rPr>
              <a:t> Categories </a:t>
            </a:r>
            <a:br>
              <a:rPr lang="en-US" dirty="0">
                <a:solidFill>
                  <a:srgbClr val="1201ED"/>
                </a:solidFill>
              </a:rPr>
            </a:br>
            <a:r>
              <a:rPr lang="en-US" sz="3100" dirty="0">
                <a:solidFill>
                  <a:srgbClr val="1201ED"/>
                </a:solidFill>
              </a:rPr>
              <a:t>(Revision effective January 2019)</a:t>
            </a:r>
          </a:p>
        </p:txBody>
      </p:sp>
      <p:sp>
        <p:nvSpPr>
          <p:cNvPr id="4" name="Content Placeholder 3"/>
          <p:cNvSpPr>
            <a:spLocks noGrp="1"/>
          </p:cNvSpPr>
          <p:nvPr>
            <p:ph sz="quarter" idx="1"/>
          </p:nvPr>
        </p:nvSpPr>
        <p:spPr>
          <a:xfrm>
            <a:off x="76200" y="1589566"/>
            <a:ext cx="4419600" cy="5116033"/>
          </a:xfrm>
        </p:spPr>
        <p:txBody>
          <a:bodyPr>
            <a:normAutofit lnSpcReduction="10000"/>
          </a:bodyPr>
          <a:lstStyle/>
          <a:p>
            <a:pPr marL="0" indent="0">
              <a:buNone/>
            </a:pPr>
            <a:r>
              <a:rPr lang="en-US" sz="2800" dirty="0"/>
              <a:t>1) </a:t>
            </a:r>
            <a:r>
              <a:rPr lang="en-US" sz="2800" dirty="0">
                <a:solidFill>
                  <a:srgbClr val="C00000"/>
                </a:solidFill>
              </a:rPr>
              <a:t>Normal educational practices in established educational settings</a:t>
            </a:r>
          </a:p>
          <a:p>
            <a:pPr marL="0" indent="0">
              <a:buNone/>
            </a:pPr>
            <a:endParaRPr lang="en-US" sz="2800" dirty="0"/>
          </a:p>
          <a:p>
            <a:pPr marL="0" indent="0">
              <a:buNone/>
            </a:pPr>
            <a:r>
              <a:rPr lang="en-US" sz="2800" dirty="0"/>
              <a:t>2) </a:t>
            </a:r>
            <a:r>
              <a:rPr lang="en-US" sz="2800" dirty="0">
                <a:solidFill>
                  <a:srgbClr val="C00000"/>
                </a:solidFill>
              </a:rPr>
              <a:t>Educational tests, surveys, interviews, or observation of public behavior </a:t>
            </a:r>
          </a:p>
          <a:p>
            <a:pPr marL="0" indent="0">
              <a:buNone/>
            </a:pPr>
            <a:endParaRPr lang="en-US" sz="2800" dirty="0"/>
          </a:p>
          <a:p>
            <a:pPr marL="0" indent="0">
              <a:buNone/>
            </a:pPr>
            <a:r>
              <a:rPr lang="en-US" sz="2800" dirty="0">
                <a:solidFill>
                  <a:srgbClr val="C00000"/>
                </a:solidFill>
              </a:rPr>
              <a:t>3) </a:t>
            </a:r>
            <a:r>
              <a:rPr lang="en-US" sz="2800" dirty="0"/>
              <a:t>Benign behavioral interventions with adults with prospective agreement</a:t>
            </a:r>
          </a:p>
        </p:txBody>
      </p:sp>
      <p:sp>
        <p:nvSpPr>
          <p:cNvPr id="5" name="Content Placeholder 4"/>
          <p:cNvSpPr>
            <a:spLocks noGrp="1"/>
          </p:cNvSpPr>
          <p:nvPr>
            <p:ph sz="quarter" idx="2"/>
          </p:nvPr>
        </p:nvSpPr>
        <p:spPr>
          <a:xfrm>
            <a:off x="4844900" y="1589566"/>
            <a:ext cx="4222899" cy="5192233"/>
          </a:xfrm>
        </p:spPr>
        <p:txBody>
          <a:bodyPr>
            <a:normAutofit lnSpcReduction="10000"/>
          </a:bodyPr>
          <a:lstStyle/>
          <a:p>
            <a:pPr marL="0" indent="0">
              <a:buNone/>
            </a:pPr>
            <a:r>
              <a:rPr lang="en-US" sz="2800" dirty="0"/>
              <a:t>4) </a:t>
            </a:r>
            <a:r>
              <a:rPr lang="en-US" sz="2800" dirty="0">
                <a:solidFill>
                  <a:srgbClr val="C00000"/>
                </a:solidFill>
              </a:rPr>
              <a:t>Secondary research for which consent is not required (includes retrospective chart reviews with HIPAA waiver)</a:t>
            </a:r>
          </a:p>
          <a:p>
            <a:pPr marL="0" indent="0">
              <a:buNone/>
            </a:pPr>
            <a:endParaRPr lang="en-US" sz="2800" dirty="0"/>
          </a:p>
          <a:p>
            <a:pPr marL="0" indent="0">
              <a:buNone/>
            </a:pPr>
            <a:r>
              <a:rPr lang="en-US" sz="2800" dirty="0">
                <a:solidFill>
                  <a:srgbClr val="C00000"/>
                </a:solidFill>
              </a:rPr>
              <a:t>5) </a:t>
            </a:r>
            <a:r>
              <a:rPr lang="en-US" sz="2800" dirty="0"/>
              <a:t>Federal research and demonstration projects                                              </a:t>
            </a:r>
          </a:p>
          <a:p>
            <a:pPr marL="0" indent="0">
              <a:buNone/>
            </a:pPr>
            <a:r>
              <a:rPr lang="en-US" sz="2800" dirty="0"/>
              <a:t>                                              </a:t>
            </a:r>
            <a:r>
              <a:rPr lang="en-US" sz="2800" dirty="0">
                <a:solidFill>
                  <a:srgbClr val="C00000"/>
                </a:solidFill>
              </a:rPr>
              <a:t>6) </a:t>
            </a:r>
            <a:r>
              <a:rPr lang="en-US" sz="2800" dirty="0"/>
              <a:t>Taste and food quality evaluation and consumer acceptance studies</a:t>
            </a:r>
          </a:p>
          <a:p>
            <a:pPr marL="0" indent="0">
              <a:buNone/>
            </a:pPr>
            <a:endParaRPr lang="en-US" sz="1800" dirty="0">
              <a:solidFill>
                <a:schemeClr val="tx2"/>
              </a:solidFill>
            </a:endParaRPr>
          </a:p>
          <a:p>
            <a:pPr>
              <a:buFont typeface="Arial" panose="020B0604020202020204" pitchFamily="34" charset="0"/>
              <a:buChar char="•"/>
            </a:pPr>
            <a:endParaRPr lang="en-US" sz="1800" dirty="0"/>
          </a:p>
        </p:txBody>
      </p:sp>
    </p:spTree>
    <p:extLst>
      <p:ext uri="{BB962C8B-B14F-4D97-AF65-F5344CB8AC3E}">
        <p14:creationId xmlns:p14="http://schemas.microsoft.com/office/powerpoint/2010/main" val="170342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8763000" cy="990600"/>
          </a:xfrm>
        </p:spPr>
        <p:txBody>
          <a:bodyPr>
            <a:normAutofit fontScale="90000"/>
          </a:bodyPr>
          <a:lstStyle/>
          <a:p>
            <a:r>
              <a:rPr lang="en-US" dirty="0">
                <a:solidFill>
                  <a:srgbClr val="C00000"/>
                </a:solidFill>
              </a:rPr>
              <a:t>Expedited</a:t>
            </a:r>
            <a:r>
              <a:rPr lang="en-US" dirty="0">
                <a:solidFill>
                  <a:srgbClr val="1201ED"/>
                </a:solidFill>
              </a:rPr>
              <a:t> Review of Some Studies That Are No Greater Than Minimal Risk</a:t>
            </a:r>
            <a:endParaRPr lang="en-US" sz="3100" dirty="0">
              <a:solidFill>
                <a:srgbClr val="1201ED"/>
              </a:solidFill>
            </a:endParaRPr>
          </a:p>
        </p:txBody>
      </p:sp>
      <p:sp>
        <p:nvSpPr>
          <p:cNvPr id="2" name="Content Placeholder 1"/>
          <p:cNvSpPr>
            <a:spLocks noGrp="1"/>
          </p:cNvSpPr>
          <p:nvPr>
            <p:ph sz="quarter" idx="1"/>
          </p:nvPr>
        </p:nvSpPr>
        <p:spPr>
          <a:xfrm>
            <a:off x="304800" y="1589566"/>
            <a:ext cx="8763000" cy="5192233"/>
          </a:xfrm>
        </p:spPr>
        <p:txBody>
          <a:bodyPr>
            <a:normAutofit fontScale="92500" lnSpcReduction="20000"/>
          </a:bodyPr>
          <a:lstStyle/>
          <a:p>
            <a:r>
              <a:rPr lang="en-US" dirty="0">
                <a:solidFill>
                  <a:srgbClr val="C00000"/>
                </a:solidFill>
              </a:rPr>
              <a:t>Clinical studies of drugs and medical devices only under specific conditions (no IND or IDE)</a:t>
            </a:r>
          </a:p>
          <a:p>
            <a:r>
              <a:rPr lang="en-US" dirty="0"/>
              <a:t>Chart reviews (Consider Exemption #4, if PHI involved)</a:t>
            </a:r>
          </a:p>
          <a:p>
            <a:r>
              <a:rPr lang="en-US" dirty="0"/>
              <a:t>Survey research  (Consider Exemption #2)</a:t>
            </a:r>
          </a:p>
          <a:p>
            <a:r>
              <a:rPr lang="en-US" dirty="0">
                <a:solidFill>
                  <a:srgbClr val="C00000"/>
                </a:solidFill>
              </a:rPr>
              <a:t>Collection of blood samples</a:t>
            </a:r>
          </a:p>
          <a:p>
            <a:r>
              <a:rPr lang="en-US" dirty="0">
                <a:solidFill>
                  <a:srgbClr val="C00000"/>
                </a:solidFill>
              </a:rPr>
              <a:t>Biological specimens obtained by non-invasive means</a:t>
            </a:r>
          </a:p>
          <a:p>
            <a:r>
              <a:rPr lang="en-US" dirty="0">
                <a:solidFill>
                  <a:srgbClr val="C00000"/>
                </a:solidFill>
              </a:rPr>
              <a:t>Collection of data through non-invasive means</a:t>
            </a:r>
          </a:p>
          <a:p>
            <a:r>
              <a:rPr lang="en-US" dirty="0"/>
              <a:t>Materials collected solely for non-research purposes (Consider Exemption #4)</a:t>
            </a:r>
          </a:p>
          <a:p>
            <a:r>
              <a:rPr lang="en-US" dirty="0"/>
              <a:t>Collection of data from voice, video, etc. (Consider Exemption #2 and/or #3)</a:t>
            </a:r>
          </a:p>
          <a:p>
            <a:r>
              <a:rPr lang="en-US" dirty="0"/>
              <a:t>Research employing surveys, focus groups, etc. (Consider Exemption #2)</a:t>
            </a:r>
          </a:p>
          <a:p>
            <a:pPr marL="0" indent="0">
              <a:buNone/>
            </a:pPr>
            <a:endParaRPr lang="en-US" dirty="0"/>
          </a:p>
        </p:txBody>
      </p:sp>
    </p:spTree>
    <p:extLst>
      <p:ext uri="{BB962C8B-B14F-4D97-AF65-F5344CB8AC3E}">
        <p14:creationId xmlns:p14="http://schemas.microsoft.com/office/powerpoint/2010/main" val="3554232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solidFill>
                  <a:srgbClr val="1201ED"/>
                </a:solidFill>
              </a:rPr>
              <a:t>Examples of </a:t>
            </a:r>
            <a:r>
              <a:rPr lang="en-US" dirty="0">
                <a:solidFill>
                  <a:srgbClr val="C00000"/>
                </a:solidFill>
              </a:rPr>
              <a:t>Full</a:t>
            </a:r>
            <a:r>
              <a:rPr lang="en-US" dirty="0">
                <a:solidFill>
                  <a:srgbClr val="1201ED"/>
                </a:solidFill>
              </a:rPr>
              <a:t> </a:t>
            </a:r>
            <a:r>
              <a:rPr lang="en-US" dirty="0">
                <a:solidFill>
                  <a:srgbClr val="C00000"/>
                </a:solidFill>
              </a:rPr>
              <a:t>Board</a:t>
            </a:r>
            <a:r>
              <a:rPr lang="en-US" dirty="0">
                <a:solidFill>
                  <a:srgbClr val="1201ED"/>
                </a:solidFill>
              </a:rPr>
              <a:t> Review</a:t>
            </a:r>
          </a:p>
        </p:txBody>
      </p:sp>
      <p:sp>
        <p:nvSpPr>
          <p:cNvPr id="2" name="Content Placeholder 1"/>
          <p:cNvSpPr>
            <a:spLocks noGrp="1"/>
          </p:cNvSpPr>
          <p:nvPr>
            <p:ph sz="quarter" idx="1"/>
          </p:nvPr>
        </p:nvSpPr>
        <p:spPr>
          <a:xfrm>
            <a:off x="228600" y="1524000"/>
            <a:ext cx="8839200" cy="5334000"/>
          </a:xfrm>
        </p:spPr>
        <p:txBody>
          <a:bodyPr>
            <a:normAutofit fontScale="85000" lnSpcReduction="10000"/>
          </a:bodyPr>
          <a:lstStyle/>
          <a:p>
            <a:pPr hangingPunct="0">
              <a:lnSpc>
                <a:spcPct val="150000"/>
              </a:lnSpc>
            </a:pPr>
            <a:r>
              <a:rPr lang="en-US" sz="2800" dirty="0"/>
              <a:t>Studies involving greater than minimal risk</a:t>
            </a:r>
          </a:p>
          <a:p>
            <a:pPr hangingPunct="0">
              <a:lnSpc>
                <a:spcPct val="150000"/>
              </a:lnSpc>
            </a:pPr>
            <a:r>
              <a:rPr lang="en-US" sz="2800" dirty="0"/>
              <a:t>Clinical Trials involving IND, IDE, or HUD</a:t>
            </a:r>
          </a:p>
          <a:p>
            <a:pPr hangingPunct="0">
              <a:lnSpc>
                <a:spcPct val="150000"/>
              </a:lnSpc>
            </a:pPr>
            <a:r>
              <a:rPr lang="en-US" sz="2800" dirty="0"/>
              <a:t>Humanitarian Use Device (HUD) for clinical purpose</a:t>
            </a:r>
          </a:p>
          <a:p>
            <a:pPr hangingPunct="0">
              <a:lnSpc>
                <a:spcPct val="150000"/>
              </a:lnSpc>
            </a:pPr>
            <a:r>
              <a:rPr lang="en-US" sz="2800" dirty="0"/>
              <a:t>Expanded Access (Drug/Biologic for Treatment Use)</a:t>
            </a:r>
          </a:p>
          <a:p>
            <a:pPr hangingPunct="0">
              <a:lnSpc>
                <a:spcPct val="150000"/>
              </a:lnSpc>
            </a:pPr>
            <a:r>
              <a:rPr lang="en-US" sz="2800" dirty="0"/>
              <a:t>Initial review of research that meets the criteria for “expedited review” category #1 or #2:</a:t>
            </a:r>
          </a:p>
          <a:p>
            <a:pPr lvl="1" hangingPunct="0">
              <a:lnSpc>
                <a:spcPct val="150000"/>
              </a:lnSpc>
            </a:pPr>
            <a:r>
              <a:rPr lang="en-US" sz="2800" dirty="0"/>
              <a:t>If it involves biomedical interventions with children, pregnant women, neonates, prisoners, or cognitively impaired adults, or</a:t>
            </a:r>
          </a:p>
          <a:p>
            <a:pPr lvl="1" hangingPunct="0">
              <a:lnSpc>
                <a:spcPct val="150000"/>
              </a:lnSpc>
            </a:pPr>
            <a:r>
              <a:rPr lang="en-US" sz="2800" dirty="0"/>
              <a:t>If referred by the expedited reviewer</a:t>
            </a:r>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297425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4E23-F409-4691-84CD-C0C52AD3F0C7}"/>
              </a:ext>
            </a:extLst>
          </p:cNvPr>
          <p:cNvSpPr>
            <a:spLocks noGrp="1"/>
          </p:cNvSpPr>
          <p:nvPr>
            <p:ph type="ctrTitle"/>
          </p:nvPr>
        </p:nvSpPr>
        <p:spPr>
          <a:xfrm>
            <a:off x="73159" y="128644"/>
            <a:ext cx="8997682" cy="793932"/>
          </a:xfrm>
        </p:spPr>
        <p:txBody>
          <a:bodyPr>
            <a:normAutofit/>
          </a:bodyPr>
          <a:lstStyle/>
          <a:p>
            <a:pPr algn="l"/>
            <a:r>
              <a:rPr lang="en-US" sz="4400" b="0" dirty="0">
                <a:solidFill>
                  <a:srgbClr val="1201ED"/>
                </a:solidFill>
              </a:rPr>
              <a:t>Key Events Change the IRB Landscape</a:t>
            </a:r>
            <a:endParaRPr lang="ru-RU" sz="4400" b="0" dirty="0">
              <a:solidFill>
                <a:srgbClr val="1201ED"/>
              </a:solidFill>
            </a:endParaRPr>
          </a:p>
        </p:txBody>
      </p:sp>
      <p:sp>
        <p:nvSpPr>
          <p:cNvPr id="4" name="Text Placeholder 3">
            <a:extLst>
              <a:ext uri="{FF2B5EF4-FFF2-40B4-BE49-F238E27FC236}">
                <a16:creationId xmlns:a16="http://schemas.microsoft.com/office/drawing/2014/main" id="{CFA04035-833F-47A3-9B42-8D3A786CD66E}"/>
              </a:ext>
            </a:extLst>
          </p:cNvPr>
          <p:cNvSpPr>
            <a:spLocks noGrp="1"/>
          </p:cNvSpPr>
          <p:nvPr>
            <p:ph type="body" sz="quarter" idx="14"/>
          </p:nvPr>
        </p:nvSpPr>
        <p:spPr/>
        <p:txBody>
          <a:bodyPr/>
          <a:lstStyle/>
          <a:p>
            <a:pPr algn="ctr"/>
            <a:r>
              <a:rPr lang="en-US" dirty="0">
                <a:solidFill>
                  <a:schemeClr val="tx1"/>
                </a:solidFill>
              </a:rPr>
              <a:t>1937</a:t>
            </a:r>
            <a:endParaRPr lang="ru-RU" dirty="0">
              <a:solidFill>
                <a:schemeClr val="tx1"/>
              </a:solidFill>
            </a:endParaRPr>
          </a:p>
        </p:txBody>
      </p:sp>
      <p:sp>
        <p:nvSpPr>
          <p:cNvPr id="9" name="Text Placeholder 8">
            <a:extLst>
              <a:ext uri="{FF2B5EF4-FFF2-40B4-BE49-F238E27FC236}">
                <a16:creationId xmlns:a16="http://schemas.microsoft.com/office/drawing/2014/main" id="{D627327C-3A41-4D1E-A5CE-D0A5F3281206}"/>
              </a:ext>
            </a:extLst>
          </p:cNvPr>
          <p:cNvSpPr>
            <a:spLocks noGrp="1"/>
          </p:cNvSpPr>
          <p:nvPr>
            <p:ph type="body" sz="quarter" idx="19"/>
          </p:nvPr>
        </p:nvSpPr>
        <p:spPr>
          <a:xfrm>
            <a:off x="685800" y="3176106"/>
            <a:ext cx="1524000" cy="368946"/>
          </a:xfrm>
        </p:spPr>
        <p:txBody>
          <a:bodyPr/>
          <a:lstStyle/>
          <a:p>
            <a:r>
              <a:rPr lang="en-US" sz="1750" dirty="0">
                <a:solidFill>
                  <a:srgbClr val="C00000"/>
                </a:solidFill>
              </a:rPr>
              <a:t>Sulfanilamide</a:t>
            </a:r>
            <a:r>
              <a:rPr lang="en-US" sz="1800" dirty="0">
                <a:solidFill>
                  <a:srgbClr val="C00000"/>
                </a:solidFill>
              </a:rPr>
              <a:t> Elixir Incident</a:t>
            </a:r>
            <a:endParaRPr lang="ru-RU" sz="1800" dirty="0">
              <a:solidFill>
                <a:srgbClr val="C00000"/>
              </a:solidFill>
            </a:endParaRPr>
          </a:p>
        </p:txBody>
      </p:sp>
      <p:sp>
        <p:nvSpPr>
          <p:cNvPr id="23" name="Text Placeholder 22">
            <a:extLst>
              <a:ext uri="{FF2B5EF4-FFF2-40B4-BE49-F238E27FC236}">
                <a16:creationId xmlns:a16="http://schemas.microsoft.com/office/drawing/2014/main" id="{BE904312-F9B9-4F27-8665-50D0641FBE59}"/>
              </a:ext>
            </a:extLst>
          </p:cNvPr>
          <p:cNvSpPr>
            <a:spLocks noGrp="1"/>
          </p:cNvSpPr>
          <p:nvPr>
            <p:ph type="body" sz="quarter" idx="24"/>
          </p:nvPr>
        </p:nvSpPr>
        <p:spPr>
          <a:xfrm>
            <a:off x="749901" y="4223777"/>
            <a:ext cx="1272778" cy="1556315"/>
          </a:xfrm>
        </p:spPr>
        <p:txBody>
          <a:bodyPr/>
          <a:lstStyle/>
          <a:p>
            <a:r>
              <a:rPr lang="en-US" sz="1800" dirty="0">
                <a:solidFill>
                  <a:srgbClr val="002060"/>
                </a:solidFill>
              </a:rPr>
              <a:t>Food, Drug, and Cosmetic Act (‘38)</a:t>
            </a:r>
          </a:p>
          <a:p>
            <a:endParaRPr lang="ru-RU" dirty="0">
              <a:solidFill>
                <a:schemeClr val="accent3"/>
              </a:solidFill>
            </a:endParaRPr>
          </a:p>
        </p:txBody>
      </p:sp>
      <p:sp>
        <p:nvSpPr>
          <p:cNvPr id="5" name="Text Placeholder 4">
            <a:extLst>
              <a:ext uri="{FF2B5EF4-FFF2-40B4-BE49-F238E27FC236}">
                <a16:creationId xmlns:a16="http://schemas.microsoft.com/office/drawing/2014/main" id="{2B969FF3-8FFE-4E02-8E2A-BEDDF86909EC}"/>
              </a:ext>
            </a:extLst>
          </p:cNvPr>
          <p:cNvSpPr>
            <a:spLocks noGrp="1"/>
          </p:cNvSpPr>
          <p:nvPr>
            <p:ph type="body" sz="quarter" idx="15"/>
          </p:nvPr>
        </p:nvSpPr>
        <p:spPr/>
        <p:txBody>
          <a:bodyPr/>
          <a:lstStyle/>
          <a:p>
            <a:pPr algn="ctr"/>
            <a:r>
              <a:rPr lang="en-US" dirty="0">
                <a:solidFill>
                  <a:schemeClr val="tx1"/>
                </a:solidFill>
              </a:rPr>
              <a:t>1946 - 47</a:t>
            </a:r>
            <a:endParaRPr lang="ru-RU" dirty="0">
              <a:solidFill>
                <a:schemeClr val="tx1"/>
              </a:solidFill>
            </a:endParaRPr>
          </a:p>
        </p:txBody>
      </p:sp>
      <p:sp>
        <p:nvSpPr>
          <p:cNvPr id="10" name="Text Placeholder 9">
            <a:extLst>
              <a:ext uri="{FF2B5EF4-FFF2-40B4-BE49-F238E27FC236}">
                <a16:creationId xmlns:a16="http://schemas.microsoft.com/office/drawing/2014/main" id="{CD850A20-E11B-4BD8-8CD9-BF9B430BE6E0}"/>
              </a:ext>
            </a:extLst>
          </p:cNvPr>
          <p:cNvSpPr>
            <a:spLocks noGrp="1"/>
          </p:cNvSpPr>
          <p:nvPr>
            <p:ph type="body" sz="quarter" idx="20"/>
          </p:nvPr>
        </p:nvSpPr>
        <p:spPr/>
        <p:txBody>
          <a:bodyPr/>
          <a:lstStyle/>
          <a:p>
            <a:r>
              <a:rPr lang="en-US" sz="1800" dirty="0">
                <a:solidFill>
                  <a:srgbClr val="C00000"/>
                </a:solidFill>
              </a:rPr>
              <a:t>Nuremberg Trials</a:t>
            </a:r>
            <a:endParaRPr lang="ru-RU" sz="1800" dirty="0">
              <a:solidFill>
                <a:srgbClr val="C00000"/>
              </a:solidFill>
            </a:endParaRPr>
          </a:p>
        </p:txBody>
      </p:sp>
      <p:sp>
        <p:nvSpPr>
          <p:cNvPr id="15" name="Text Placeholder 14">
            <a:extLst>
              <a:ext uri="{FF2B5EF4-FFF2-40B4-BE49-F238E27FC236}">
                <a16:creationId xmlns:a16="http://schemas.microsoft.com/office/drawing/2014/main" id="{EEF11A1D-EB73-4B08-8ADD-1B50D40FC186}"/>
              </a:ext>
            </a:extLst>
          </p:cNvPr>
          <p:cNvSpPr>
            <a:spLocks noGrp="1"/>
          </p:cNvSpPr>
          <p:nvPr>
            <p:ph type="body" sz="quarter" idx="25"/>
          </p:nvPr>
        </p:nvSpPr>
        <p:spPr>
          <a:xfrm>
            <a:off x="2307697" y="4223777"/>
            <a:ext cx="1426103" cy="1061189"/>
          </a:xfrm>
        </p:spPr>
        <p:txBody>
          <a:bodyPr/>
          <a:lstStyle/>
          <a:p>
            <a:r>
              <a:rPr lang="en-US" sz="2000" dirty="0">
                <a:solidFill>
                  <a:srgbClr val="002060"/>
                </a:solidFill>
              </a:rPr>
              <a:t>Nuremburg Code </a:t>
            </a:r>
            <a:r>
              <a:rPr lang="en-US" sz="1600" dirty="0">
                <a:solidFill>
                  <a:srgbClr val="002060"/>
                </a:solidFill>
              </a:rPr>
              <a:t>(‘47)</a:t>
            </a:r>
            <a:endParaRPr lang="ru-RU" sz="1600" dirty="0">
              <a:solidFill>
                <a:srgbClr val="002060"/>
              </a:solidFill>
            </a:endParaRPr>
          </a:p>
        </p:txBody>
      </p:sp>
      <p:sp>
        <p:nvSpPr>
          <p:cNvPr id="6" name="Text Placeholder 5">
            <a:extLst>
              <a:ext uri="{FF2B5EF4-FFF2-40B4-BE49-F238E27FC236}">
                <a16:creationId xmlns:a16="http://schemas.microsoft.com/office/drawing/2014/main" id="{1EB50FA0-8BDD-46C8-99F1-A2927A8655F8}"/>
              </a:ext>
            </a:extLst>
          </p:cNvPr>
          <p:cNvSpPr>
            <a:spLocks noGrp="1"/>
          </p:cNvSpPr>
          <p:nvPr>
            <p:ph type="body" sz="quarter" idx="16"/>
          </p:nvPr>
        </p:nvSpPr>
        <p:spPr>
          <a:xfrm>
            <a:off x="3810000" y="2489256"/>
            <a:ext cx="1463289" cy="450850"/>
          </a:xfrm>
        </p:spPr>
        <p:txBody>
          <a:bodyPr/>
          <a:lstStyle/>
          <a:p>
            <a:pPr algn="ctr"/>
            <a:r>
              <a:rPr lang="en-US" dirty="0">
                <a:solidFill>
                  <a:schemeClr val="tx1"/>
                </a:solidFill>
              </a:rPr>
              <a:t>1950 - 60’s</a:t>
            </a:r>
            <a:endParaRPr lang="ru-RU" dirty="0">
              <a:solidFill>
                <a:schemeClr val="tx1"/>
              </a:solidFill>
            </a:endParaRPr>
          </a:p>
        </p:txBody>
      </p:sp>
      <p:sp>
        <p:nvSpPr>
          <p:cNvPr id="11" name="Text Placeholder 10">
            <a:extLst>
              <a:ext uri="{FF2B5EF4-FFF2-40B4-BE49-F238E27FC236}">
                <a16:creationId xmlns:a16="http://schemas.microsoft.com/office/drawing/2014/main" id="{7BE427F9-9DA3-442F-9E6F-54A21B401D50}"/>
              </a:ext>
            </a:extLst>
          </p:cNvPr>
          <p:cNvSpPr>
            <a:spLocks noGrp="1"/>
          </p:cNvSpPr>
          <p:nvPr>
            <p:ph type="body" sz="quarter" idx="21"/>
          </p:nvPr>
        </p:nvSpPr>
        <p:spPr>
          <a:xfrm>
            <a:off x="3867094" y="3176106"/>
            <a:ext cx="1390706" cy="481494"/>
          </a:xfrm>
        </p:spPr>
        <p:txBody>
          <a:bodyPr/>
          <a:lstStyle/>
          <a:p>
            <a:r>
              <a:rPr lang="en-US" sz="1800" dirty="0">
                <a:solidFill>
                  <a:srgbClr val="C00000"/>
                </a:solidFill>
              </a:rPr>
              <a:t>Thalidomide Tragedy</a:t>
            </a:r>
            <a:endParaRPr lang="ru-RU" sz="1800" dirty="0">
              <a:solidFill>
                <a:srgbClr val="C00000"/>
              </a:solidFill>
            </a:endParaRPr>
          </a:p>
        </p:txBody>
      </p:sp>
      <p:sp>
        <p:nvSpPr>
          <p:cNvPr id="16" name="Text Placeholder 15">
            <a:extLst>
              <a:ext uri="{FF2B5EF4-FFF2-40B4-BE49-F238E27FC236}">
                <a16:creationId xmlns:a16="http://schemas.microsoft.com/office/drawing/2014/main" id="{16E9DC07-6080-4AF6-8CFB-03465BE57D46}"/>
              </a:ext>
            </a:extLst>
          </p:cNvPr>
          <p:cNvSpPr>
            <a:spLocks noGrp="1"/>
          </p:cNvSpPr>
          <p:nvPr>
            <p:ph type="body" sz="quarter" idx="26"/>
          </p:nvPr>
        </p:nvSpPr>
        <p:spPr>
          <a:xfrm>
            <a:off x="3884521" y="4186717"/>
            <a:ext cx="1538768" cy="2249252"/>
          </a:xfrm>
        </p:spPr>
        <p:txBody>
          <a:bodyPr/>
          <a:lstStyle/>
          <a:p>
            <a:r>
              <a:rPr lang="en-US" sz="1800" dirty="0">
                <a:solidFill>
                  <a:srgbClr val="002060"/>
                </a:solidFill>
              </a:rPr>
              <a:t>Drug Amendments added to F,D&amp;C Act </a:t>
            </a:r>
            <a:r>
              <a:rPr lang="en-US" sz="1600" dirty="0">
                <a:solidFill>
                  <a:srgbClr val="002060"/>
                </a:solidFill>
              </a:rPr>
              <a:t>(‘62)</a:t>
            </a:r>
          </a:p>
          <a:p>
            <a:r>
              <a:rPr lang="en-US" sz="1800" dirty="0">
                <a:solidFill>
                  <a:srgbClr val="002060"/>
                </a:solidFill>
              </a:rPr>
              <a:t>FDA Informed consent regulations </a:t>
            </a:r>
            <a:r>
              <a:rPr lang="en-US" sz="1600" dirty="0">
                <a:solidFill>
                  <a:srgbClr val="002060"/>
                </a:solidFill>
              </a:rPr>
              <a:t>(‘63)</a:t>
            </a:r>
          </a:p>
        </p:txBody>
      </p:sp>
      <p:sp>
        <p:nvSpPr>
          <p:cNvPr id="7" name="Text Placeholder 6">
            <a:extLst>
              <a:ext uri="{FF2B5EF4-FFF2-40B4-BE49-F238E27FC236}">
                <a16:creationId xmlns:a16="http://schemas.microsoft.com/office/drawing/2014/main" id="{53D9E183-E0BA-4EFB-909C-B21CDB329817}"/>
              </a:ext>
            </a:extLst>
          </p:cNvPr>
          <p:cNvSpPr>
            <a:spLocks noGrp="1"/>
          </p:cNvSpPr>
          <p:nvPr>
            <p:ph type="body" sz="quarter" idx="17"/>
          </p:nvPr>
        </p:nvSpPr>
        <p:spPr/>
        <p:txBody>
          <a:bodyPr/>
          <a:lstStyle/>
          <a:p>
            <a:pPr algn="ctr"/>
            <a:r>
              <a:rPr lang="en-US" dirty="0">
                <a:solidFill>
                  <a:schemeClr val="tx1"/>
                </a:solidFill>
              </a:rPr>
              <a:t>1972 - 91</a:t>
            </a:r>
            <a:endParaRPr lang="ru-RU" dirty="0">
              <a:solidFill>
                <a:schemeClr val="tx1"/>
              </a:solidFill>
            </a:endParaRPr>
          </a:p>
        </p:txBody>
      </p:sp>
      <p:sp>
        <p:nvSpPr>
          <p:cNvPr id="12" name="Text Placeholder 11">
            <a:extLst>
              <a:ext uri="{FF2B5EF4-FFF2-40B4-BE49-F238E27FC236}">
                <a16:creationId xmlns:a16="http://schemas.microsoft.com/office/drawing/2014/main" id="{245462CD-F97C-4BB7-AF35-E94CC365952F}"/>
              </a:ext>
            </a:extLst>
          </p:cNvPr>
          <p:cNvSpPr>
            <a:spLocks noGrp="1"/>
          </p:cNvSpPr>
          <p:nvPr>
            <p:ph type="body" sz="quarter" idx="22"/>
          </p:nvPr>
        </p:nvSpPr>
        <p:spPr/>
        <p:txBody>
          <a:bodyPr/>
          <a:lstStyle/>
          <a:p>
            <a:r>
              <a:rPr lang="en-US" sz="1800" dirty="0">
                <a:solidFill>
                  <a:srgbClr val="C00000"/>
                </a:solidFill>
              </a:rPr>
              <a:t>Tuskegee Syphilis Study Exposé</a:t>
            </a:r>
          </a:p>
        </p:txBody>
      </p:sp>
      <p:sp>
        <p:nvSpPr>
          <p:cNvPr id="17" name="Text Placeholder 16">
            <a:extLst>
              <a:ext uri="{FF2B5EF4-FFF2-40B4-BE49-F238E27FC236}">
                <a16:creationId xmlns:a16="http://schemas.microsoft.com/office/drawing/2014/main" id="{DF398F53-954F-4FC0-88A5-32A456A33D3B}"/>
              </a:ext>
            </a:extLst>
          </p:cNvPr>
          <p:cNvSpPr>
            <a:spLocks noGrp="1"/>
          </p:cNvSpPr>
          <p:nvPr>
            <p:ph type="body" sz="quarter" idx="27"/>
          </p:nvPr>
        </p:nvSpPr>
        <p:spPr>
          <a:xfrm>
            <a:off x="5423289" y="4186717"/>
            <a:ext cx="1272778" cy="2075180"/>
          </a:xfrm>
        </p:spPr>
        <p:txBody>
          <a:bodyPr/>
          <a:lstStyle/>
          <a:p>
            <a:r>
              <a:rPr lang="en-US" sz="1800" dirty="0">
                <a:solidFill>
                  <a:srgbClr val="002060"/>
                </a:solidFill>
              </a:rPr>
              <a:t>National Research Act </a:t>
            </a:r>
            <a:r>
              <a:rPr lang="en-US" sz="1600" dirty="0">
                <a:solidFill>
                  <a:srgbClr val="002060"/>
                </a:solidFill>
              </a:rPr>
              <a:t>(‘74)</a:t>
            </a:r>
          </a:p>
          <a:p>
            <a:r>
              <a:rPr lang="en-US" sz="1800" dirty="0">
                <a:solidFill>
                  <a:srgbClr val="002060"/>
                </a:solidFill>
              </a:rPr>
              <a:t>The Belmont Report </a:t>
            </a:r>
            <a:r>
              <a:rPr lang="en-US" sz="1600" dirty="0">
                <a:solidFill>
                  <a:srgbClr val="002060"/>
                </a:solidFill>
              </a:rPr>
              <a:t>(‘79)</a:t>
            </a:r>
          </a:p>
          <a:p>
            <a:r>
              <a:rPr lang="en-US" sz="1800" dirty="0">
                <a:solidFill>
                  <a:srgbClr val="002060"/>
                </a:solidFill>
              </a:rPr>
              <a:t>Common Rule </a:t>
            </a:r>
            <a:r>
              <a:rPr lang="en-US" sz="1600" dirty="0">
                <a:solidFill>
                  <a:srgbClr val="002060"/>
                </a:solidFill>
              </a:rPr>
              <a:t>(‘81)</a:t>
            </a:r>
          </a:p>
          <a:p>
            <a:r>
              <a:rPr lang="en-US" sz="1600" dirty="0">
                <a:solidFill>
                  <a:srgbClr val="002060"/>
                </a:solidFill>
              </a:rPr>
              <a:t>Revised CR (‘91)</a:t>
            </a:r>
          </a:p>
          <a:p>
            <a:endParaRPr lang="en-US" dirty="0"/>
          </a:p>
        </p:txBody>
      </p:sp>
      <p:sp>
        <p:nvSpPr>
          <p:cNvPr id="8" name="Text Placeholder 7">
            <a:extLst>
              <a:ext uri="{FF2B5EF4-FFF2-40B4-BE49-F238E27FC236}">
                <a16:creationId xmlns:a16="http://schemas.microsoft.com/office/drawing/2014/main" id="{6D2C7FD2-2A48-41BD-B107-E8DDA37CB1E0}"/>
              </a:ext>
            </a:extLst>
          </p:cNvPr>
          <p:cNvSpPr>
            <a:spLocks noGrp="1"/>
          </p:cNvSpPr>
          <p:nvPr>
            <p:ph type="body" sz="quarter" idx="18"/>
          </p:nvPr>
        </p:nvSpPr>
        <p:spPr>
          <a:xfrm>
            <a:off x="6981083" y="2489256"/>
            <a:ext cx="1837203" cy="450850"/>
          </a:xfrm>
        </p:spPr>
        <p:txBody>
          <a:bodyPr/>
          <a:lstStyle/>
          <a:p>
            <a:pPr algn="ctr"/>
            <a:r>
              <a:rPr lang="en-US" dirty="0">
                <a:solidFill>
                  <a:schemeClr val="tx1"/>
                </a:solidFill>
              </a:rPr>
              <a:t>2010’s - 20’s</a:t>
            </a:r>
            <a:endParaRPr lang="ru-RU" dirty="0">
              <a:solidFill>
                <a:schemeClr val="tx1"/>
              </a:solidFill>
            </a:endParaRPr>
          </a:p>
        </p:txBody>
      </p:sp>
      <p:sp>
        <p:nvSpPr>
          <p:cNvPr id="13" name="Text Placeholder 12">
            <a:extLst>
              <a:ext uri="{FF2B5EF4-FFF2-40B4-BE49-F238E27FC236}">
                <a16:creationId xmlns:a16="http://schemas.microsoft.com/office/drawing/2014/main" id="{81F78730-06AC-4CBB-B56A-013A42F5F6EC}"/>
              </a:ext>
            </a:extLst>
          </p:cNvPr>
          <p:cNvSpPr>
            <a:spLocks noGrp="1"/>
          </p:cNvSpPr>
          <p:nvPr>
            <p:ph type="body" sz="quarter" idx="23"/>
          </p:nvPr>
        </p:nvSpPr>
        <p:spPr>
          <a:xfrm>
            <a:off x="6981083" y="3060054"/>
            <a:ext cx="2008914" cy="368946"/>
          </a:xfrm>
        </p:spPr>
        <p:txBody>
          <a:bodyPr/>
          <a:lstStyle/>
          <a:p>
            <a:r>
              <a:rPr lang="en-US" sz="1800" dirty="0">
                <a:solidFill>
                  <a:srgbClr val="C00000"/>
                </a:solidFill>
              </a:rPr>
              <a:t>Government aims to accelerate research and reduce regulatory burden</a:t>
            </a:r>
            <a:endParaRPr lang="ru-RU" dirty="0">
              <a:solidFill>
                <a:schemeClr val="accent3"/>
              </a:solidFill>
            </a:endParaRPr>
          </a:p>
        </p:txBody>
      </p:sp>
      <p:sp>
        <p:nvSpPr>
          <p:cNvPr id="18" name="Text Placeholder 17">
            <a:extLst>
              <a:ext uri="{FF2B5EF4-FFF2-40B4-BE49-F238E27FC236}">
                <a16:creationId xmlns:a16="http://schemas.microsoft.com/office/drawing/2014/main" id="{4DD7473F-5C97-4494-8F24-D313570F369B}"/>
              </a:ext>
            </a:extLst>
          </p:cNvPr>
          <p:cNvSpPr>
            <a:spLocks noGrp="1"/>
          </p:cNvSpPr>
          <p:nvPr>
            <p:ph type="body" sz="quarter" idx="28"/>
          </p:nvPr>
        </p:nvSpPr>
        <p:spPr>
          <a:xfrm>
            <a:off x="6981083" y="4273481"/>
            <a:ext cx="2111825" cy="1061189"/>
          </a:xfrm>
        </p:spPr>
        <p:txBody>
          <a:bodyPr/>
          <a:lstStyle/>
          <a:p>
            <a:r>
              <a:rPr lang="en-US" sz="1800" dirty="0">
                <a:solidFill>
                  <a:srgbClr val="002060"/>
                </a:solidFill>
              </a:rPr>
              <a:t>21st Century Cure’s Act (‘16)</a:t>
            </a:r>
          </a:p>
          <a:p>
            <a:r>
              <a:rPr lang="en-US" sz="1800" dirty="0">
                <a:solidFill>
                  <a:srgbClr val="002060"/>
                </a:solidFill>
              </a:rPr>
              <a:t>NIH Single IRB Rule (Effective ‘18)</a:t>
            </a:r>
          </a:p>
          <a:p>
            <a:r>
              <a:rPr lang="en-US" sz="1800" dirty="0">
                <a:solidFill>
                  <a:srgbClr val="002060"/>
                </a:solidFill>
              </a:rPr>
              <a:t>Revised Common Rule (Effective ’19)</a:t>
            </a:r>
          </a:p>
          <a:p>
            <a:r>
              <a:rPr lang="en-US" sz="1800" dirty="0">
                <a:solidFill>
                  <a:srgbClr val="002060"/>
                </a:solidFill>
              </a:rPr>
              <a:t>Single IRB oversight of multi-site studies</a:t>
            </a:r>
            <a:r>
              <a:rPr lang="en-US" sz="1800" dirty="0">
                <a:solidFill>
                  <a:schemeClr val="accent3"/>
                </a:solidFill>
              </a:rPr>
              <a:t> </a:t>
            </a:r>
            <a:r>
              <a:rPr lang="en-US" sz="1800" dirty="0">
                <a:solidFill>
                  <a:srgbClr val="002060"/>
                </a:solidFill>
              </a:rPr>
              <a:t>(Effective ‘20)</a:t>
            </a:r>
          </a:p>
          <a:p>
            <a:endParaRPr lang="ru-RU" dirty="0">
              <a:solidFill>
                <a:schemeClr val="accent3"/>
              </a:solidFill>
            </a:endParaRPr>
          </a:p>
        </p:txBody>
      </p:sp>
      <p:sp>
        <p:nvSpPr>
          <p:cNvPr id="20" name="Slide Number Placeholder 19">
            <a:extLst>
              <a:ext uri="{FF2B5EF4-FFF2-40B4-BE49-F238E27FC236}">
                <a16:creationId xmlns:a16="http://schemas.microsoft.com/office/drawing/2014/main" id="{6888DC6A-B73D-407F-A6AD-C17137CBADFB}"/>
              </a:ext>
            </a:extLst>
          </p:cNvPr>
          <p:cNvSpPr>
            <a:spLocks noGrp="1"/>
          </p:cNvSpPr>
          <p:nvPr>
            <p:ph type="sldNum" sz="quarter" idx="12"/>
          </p:nvPr>
        </p:nvSpPr>
        <p:spPr/>
        <p:txBody>
          <a:bodyPr>
            <a:normAutofit fontScale="85000" lnSpcReduction="20000"/>
          </a:bodyPr>
          <a:lstStyle/>
          <a:p>
            <a:r>
              <a:rPr lang="en-US" dirty="0"/>
              <a:t>0</a:t>
            </a:r>
            <a:fld id="{4F4E0FEE-E42D-435A-A441-DBC63D7AFC28}" type="slidenum">
              <a:rPr lang="ru-RU" smtClean="0"/>
              <a:t>3</a:t>
            </a:fld>
            <a:endParaRPr lang="ru-RU" dirty="0"/>
          </a:p>
        </p:txBody>
      </p:sp>
      <p:pic>
        <p:nvPicPr>
          <p:cNvPr id="3" name="Picture 2"/>
          <p:cNvPicPr>
            <a:picLocks noChangeAspect="1"/>
          </p:cNvPicPr>
          <p:nvPr/>
        </p:nvPicPr>
        <p:blipFill>
          <a:blip r:embed="rId2"/>
          <a:stretch>
            <a:fillRect/>
          </a:stretch>
        </p:blipFill>
        <p:spPr>
          <a:xfrm>
            <a:off x="1000659" y="898859"/>
            <a:ext cx="883320" cy="1439498"/>
          </a:xfrm>
          <a:prstGeom prst="rect">
            <a:avLst/>
          </a:prstGeom>
        </p:spPr>
      </p:pic>
      <p:pic>
        <p:nvPicPr>
          <p:cNvPr id="14" name="Picture 13"/>
          <p:cNvPicPr>
            <a:picLocks noChangeAspect="1"/>
          </p:cNvPicPr>
          <p:nvPr/>
        </p:nvPicPr>
        <p:blipFill>
          <a:blip r:embed="rId3"/>
          <a:stretch>
            <a:fillRect/>
          </a:stretch>
        </p:blipFill>
        <p:spPr>
          <a:xfrm>
            <a:off x="2307697" y="1081894"/>
            <a:ext cx="1457096" cy="1171361"/>
          </a:xfrm>
          <a:prstGeom prst="rect">
            <a:avLst/>
          </a:prstGeom>
        </p:spPr>
      </p:pic>
      <p:pic>
        <p:nvPicPr>
          <p:cNvPr id="19" name="Picture 18"/>
          <p:cNvPicPr>
            <a:picLocks noChangeAspect="1"/>
          </p:cNvPicPr>
          <p:nvPr/>
        </p:nvPicPr>
        <p:blipFill>
          <a:blip r:embed="rId4"/>
          <a:stretch>
            <a:fillRect/>
          </a:stretch>
        </p:blipFill>
        <p:spPr>
          <a:xfrm>
            <a:off x="3882584" y="1081895"/>
            <a:ext cx="1390705" cy="1178203"/>
          </a:xfrm>
          <a:prstGeom prst="rect">
            <a:avLst/>
          </a:prstGeom>
        </p:spPr>
      </p:pic>
      <p:pic>
        <p:nvPicPr>
          <p:cNvPr id="21" name="Picture 20"/>
          <p:cNvPicPr>
            <a:picLocks noChangeAspect="1"/>
          </p:cNvPicPr>
          <p:nvPr/>
        </p:nvPicPr>
        <p:blipFill>
          <a:blip r:embed="rId5"/>
          <a:stretch>
            <a:fillRect/>
          </a:stretch>
        </p:blipFill>
        <p:spPr>
          <a:xfrm>
            <a:off x="5423289" y="1081895"/>
            <a:ext cx="1524000" cy="1178288"/>
          </a:xfrm>
          <a:prstGeom prst="rect">
            <a:avLst/>
          </a:prstGeom>
        </p:spPr>
      </p:pic>
      <p:pic>
        <p:nvPicPr>
          <p:cNvPr id="22" name="Picture 21"/>
          <p:cNvPicPr>
            <a:picLocks noChangeAspect="1"/>
          </p:cNvPicPr>
          <p:nvPr/>
        </p:nvPicPr>
        <p:blipFill>
          <a:blip r:embed="rId6"/>
          <a:stretch>
            <a:fillRect/>
          </a:stretch>
        </p:blipFill>
        <p:spPr>
          <a:xfrm>
            <a:off x="7053671" y="1081896"/>
            <a:ext cx="2008914" cy="1178202"/>
          </a:xfrm>
          <a:prstGeom prst="rect">
            <a:avLst/>
          </a:prstGeom>
        </p:spPr>
      </p:pic>
    </p:spTree>
    <p:extLst>
      <p:ext uri="{BB962C8B-B14F-4D97-AF65-F5344CB8AC3E}">
        <p14:creationId xmlns:p14="http://schemas.microsoft.com/office/powerpoint/2010/main" val="3796741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28600"/>
            <a:ext cx="8689848" cy="990600"/>
          </a:xfrm>
        </p:spPr>
        <p:txBody>
          <a:bodyPr>
            <a:normAutofit fontScale="90000"/>
          </a:bodyPr>
          <a:lstStyle/>
          <a:p>
            <a:r>
              <a:rPr lang="en-US" dirty="0">
                <a:solidFill>
                  <a:srgbClr val="1201ED"/>
                </a:solidFill>
              </a:rPr>
              <a:t>General </a:t>
            </a:r>
            <a:r>
              <a:rPr lang="en-US" dirty="0">
                <a:solidFill>
                  <a:srgbClr val="C00000"/>
                </a:solidFill>
              </a:rPr>
              <a:t>External IRB </a:t>
            </a:r>
            <a:r>
              <a:rPr lang="en-US" dirty="0">
                <a:solidFill>
                  <a:srgbClr val="1201ED"/>
                </a:solidFill>
              </a:rPr>
              <a:t>Oversight Process</a:t>
            </a:r>
          </a:p>
        </p:txBody>
      </p:sp>
      <p:sp>
        <p:nvSpPr>
          <p:cNvPr id="2" name="Content Placeholder 1"/>
          <p:cNvSpPr>
            <a:spLocks noGrp="1"/>
          </p:cNvSpPr>
          <p:nvPr>
            <p:ph sz="quarter" idx="1"/>
          </p:nvPr>
        </p:nvSpPr>
        <p:spPr>
          <a:xfrm>
            <a:off x="0" y="1524000"/>
            <a:ext cx="9067800" cy="5334000"/>
          </a:xfrm>
        </p:spPr>
        <p:txBody>
          <a:bodyPr>
            <a:noAutofit/>
          </a:bodyPr>
          <a:lstStyle/>
          <a:p>
            <a:pPr marL="0" indent="0" hangingPunct="0">
              <a:buNone/>
            </a:pPr>
            <a:r>
              <a:rPr lang="en-US" sz="2200" b="1" dirty="0">
                <a:solidFill>
                  <a:srgbClr val="C00000"/>
                </a:solidFill>
              </a:rPr>
              <a:t>STEP 1: </a:t>
            </a:r>
            <a:r>
              <a:rPr lang="en-US" sz="2200" dirty="0"/>
              <a:t>Initiate Reliance Request:</a:t>
            </a:r>
          </a:p>
          <a:p>
            <a:pPr lvl="1" hangingPunct="0"/>
            <a:r>
              <a:rPr lang="en-US" sz="2200" dirty="0"/>
              <a:t>On file: BRANY IRB, NCI CIRB, &amp; SMART IRB Network (711 sites)</a:t>
            </a:r>
          </a:p>
          <a:p>
            <a:pPr lvl="1" hangingPunct="0"/>
            <a:r>
              <a:rPr lang="en-US" sz="2200" dirty="0"/>
              <a:t>Others with approval of Downstate IO</a:t>
            </a:r>
          </a:p>
          <a:p>
            <a:pPr lvl="1" hangingPunct="0"/>
            <a:r>
              <a:rPr lang="en-US" sz="2200" dirty="0"/>
              <a:t>Downstate IRB clarifies local research requirements for the external IRB</a:t>
            </a:r>
          </a:p>
          <a:p>
            <a:pPr marL="0" indent="0" hangingPunct="0">
              <a:buNone/>
            </a:pPr>
            <a:r>
              <a:rPr lang="en-US" sz="2200" b="1" dirty="0">
                <a:solidFill>
                  <a:srgbClr val="C00000"/>
                </a:solidFill>
              </a:rPr>
              <a:t>STEP 2 (Optional): </a:t>
            </a:r>
            <a:r>
              <a:rPr lang="en-US" sz="2200" dirty="0"/>
              <a:t>Pre-Activation/Pre-Review of materials by Downstate IRB</a:t>
            </a:r>
          </a:p>
          <a:p>
            <a:pPr marL="0" indent="0" hangingPunct="0">
              <a:buNone/>
            </a:pPr>
            <a:r>
              <a:rPr lang="en-US" sz="2200" b="1" dirty="0">
                <a:solidFill>
                  <a:srgbClr val="C00000"/>
                </a:solidFill>
              </a:rPr>
              <a:t>STEP 3:</a:t>
            </a:r>
            <a:r>
              <a:rPr lang="en-US" sz="2200" b="1" dirty="0"/>
              <a:t> </a:t>
            </a:r>
            <a:r>
              <a:rPr lang="en-US" sz="2200" dirty="0"/>
              <a:t>Obtain External IRB approval of Downstate workforce </a:t>
            </a:r>
          </a:p>
          <a:p>
            <a:pPr marL="0" indent="0" hangingPunct="0">
              <a:buNone/>
            </a:pPr>
            <a:r>
              <a:rPr lang="en-US" sz="2200" b="1" dirty="0">
                <a:solidFill>
                  <a:srgbClr val="C00000"/>
                </a:solidFill>
              </a:rPr>
              <a:t>STEP 4</a:t>
            </a:r>
            <a:r>
              <a:rPr lang="en-US" sz="2200" dirty="0">
                <a:solidFill>
                  <a:srgbClr val="C00000"/>
                </a:solidFill>
              </a:rPr>
              <a:t>: </a:t>
            </a:r>
            <a:r>
              <a:rPr lang="en-US" sz="2200" dirty="0"/>
              <a:t>Activation by Downstate IRB:</a:t>
            </a:r>
          </a:p>
          <a:p>
            <a:pPr lvl="1" hangingPunct="0"/>
            <a:r>
              <a:rPr lang="en-US" sz="2200" dirty="0"/>
              <a:t>Confirms all local research requirements are met</a:t>
            </a:r>
          </a:p>
          <a:p>
            <a:pPr lvl="1" hangingPunct="0"/>
            <a:r>
              <a:rPr lang="en-US" sz="2200" dirty="0"/>
              <a:t>Acknowledges External IRB approval</a:t>
            </a:r>
          </a:p>
          <a:p>
            <a:pPr lvl="1" hangingPunct="0"/>
            <a:r>
              <a:rPr lang="en-US" sz="2200" dirty="0"/>
              <a:t>Downstate reserves the right to request amendments or make recommendations</a:t>
            </a:r>
          </a:p>
          <a:p>
            <a:pPr marL="0" indent="0" hangingPunct="0">
              <a:buNone/>
            </a:pPr>
            <a:r>
              <a:rPr lang="en-US" sz="2200" b="1" dirty="0">
                <a:solidFill>
                  <a:srgbClr val="C00000"/>
                </a:solidFill>
              </a:rPr>
              <a:t>STEP 5</a:t>
            </a:r>
            <a:r>
              <a:rPr lang="en-US" sz="2200" dirty="0">
                <a:solidFill>
                  <a:srgbClr val="C00000"/>
                </a:solidFill>
              </a:rPr>
              <a:t>: </a:t>
            </a:r>
            <a:r>
              <a:rPr lang="en-US" sz="2200" dirty="0"/>
              <a:t>Follow all applicable policies</a:t>
            </a:r>
          </a:p>
        </p:txBody>
      </p:sp>
    </p:spTree>
    <p:extLst>
      <p:ext uri="{BB962C8B-B14F-4D97-AF65-F5344CB8AC3E}">
        <p14:creationId xmlns:p14="http://schemas.microsoft.com/office/powerpoint/2010/main" val="934197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067800" cy="990600"/>
          </a:xfrm>
        </p:spPr>
        <p:txBody>
          <a:bodyPr>
            <a:normAutofit fontScale="90000"/>
          </a:bodyPr>
          <a:lstStyle/>
          <a:p>
            <a:r>
              <a:rPr lang="en-US" dirty="0">
                <a:solidFill>
                  <a:srgbClr val="C00000"/>
                </a:solidFill>
              </a:rPr>
              <a:t>IRB Decision Aid </a:t>
            </a:r>
            <a:r>
              <a:rPr lang="en-US" dirty="0">
                <a:solidFill>
                  <a:srgbClr val="1201ED"/>
                </a:solidFill>
              </a:rPr>
              <a:t>– </a:t>
            </a:r>
            <a:r>
              <a:rPr lang="en-US" sz="4000" dirty="0">
                <a:solidFill>
                  <a:srgbClr val="1201ED"/>
                </a:solidFill>
              </a:rPr>
              <a:t>Application for a Determination that IRB Approval is Not required</a:t>
            </a:r>
          </a:p>
        </p:txBody>
      </p:sp>
      <p:sp>
        <p:nvSpPr>
          <p:cNvPr id="2" name="Content Placeholder 1"/>
          <p:cNvSpPr>
            <a:spLocks noGrp="1"/>
          </p:cNvSpPr>
          <p:nvPr>
            <p:ph sz="quarter" idx="1"/>
          </p:nvPr>
        </p:nvSpPr>
        <p:spPr>
          <a:xfrm>
            <a:off x="76200" y="1524000"/>
            <a:ext cx="8991600" cy="5486400"/>
          </a:xfrm>
        </p:spPr>
        <p:txBody>
          <a:bodyPr>
            <a:normAutofit fontScale="70000" lnSpcReduction="20000"/>
          </a:bodyPr>
          <a:lstStyle/>
          <a:p>
            <a:pPr hangingPunct="0">
              <a:lnSpc>
                <a:spcPct val="120000"/>
              </a:lnSpc>
            </a:pPr>
            <a:r>
              <a:rPr lang="en-US" sz="3600" dirty="0"/>
              <a:t>Use </a:t>
            </a:r>
            <a:r>
              <a:rPr lang="en-US" sz="3600" dirty="0">
                <a:solidFill>
                  <a:srgbClr val="C00000"/>
                </a:solidFill>
              </a:rPr>
              <a:t>FORM A</a:t>
            </a:r>
            <a:r>
              <a:rPr lang="en-US" sz="3600" dirty="0"/>
              <a:t> when </a:t>
            </a:r>
            <a:r>
              <a:rPr lang="en-US" sz="3600" u="sng" dirty="0"/>
              <a:t>Downstate is not engaged </a:t>
            </a:r>
            <a:r>
              <a:rPr lang="en-US" sz="3600" dirty="0"/>
              <a:t>in human research.</a:t>
            </a:r>
          </a:p>
          <a:p>
            <a:pPr hangingPunct="0">
              <a:lnSpc>
                <a:spcPct val="120000"/>
              </a:lnSpc>
            </a:pPr>
            <a:r>
              <a:rPr lang="en-US" sz="3600" dirty="0"/>
              <a:t>Use </a:t>
            </a:r>
            <a:r>
              <a:rPr lang="en-US" sz="3600" dirty="0">
                <a:solidFill>
                  <a:srgbClr val="C00000"/>
                </a:solidFill>
              </a:rPr>
              <a:t>FORM A</a:t>
            </a:r>
            <a:r>
              <a:rPr lang="en-US" sz="3600" dirty="0"/>
              <a:t> when there is </a:t>
            </a:r>
            <a:r>
              <a:rPr lang="en-US" sz="3600" u="sng" dirty="0"/>
              <a:t>no intention of developing or creating generalizable knowledge</a:t>
            </a:r>
            <a:r>
              <a:rPr lang="en-US" sz="3600" dirty="0"/>
              <a:t>, and the proposed activity is limited to one of the following:</a:t>
            </a:r>
          </a:p>
          <a:p>
            <a:pPr lvl="1" hangingPunct="0">
              <a:lnSpc>
                <a:spcPct val="120000"/>
              </a:lnSpc>
            </a:pPr>
            <a:r>
              <a:rPr lang="en-US" sz="3600" dirty="0"/>
              <a:t>Health care operations activity (e.g., performance improvement),</a:t>
            </a:r>
          </a:p>
          <a:p>
            <a:pPr lvl="1" hangingPunct="0">
              <a:lnSpc>
                <a:spcPct val="120000"/>
              </a:lnSpc>
            </a:pPr>
            <a:r>
              <a:rPr lang="en-US" sz="3600" dirty="0"/>
              <a:t>Case report or case series (up to three individuals)</a:t>
            </a:r>
          </a:p>
          <a:p>
            <a:pPr lvl="1" hangingPunct="0">
              <a:lnSpc>
                <a:spcPct val="120000"/>
              </a:lnSpc>
            </a:pPr>
            <a:r>
              <a:rPr lang="en-US" sz="3600" dirty="0"/>
              <a:t>Operational activity,</a:t>
            </a:r>
          </a:p>
          <a:p>
            <a:pPr lvl="1" hangingPunct="0">
              <a:lnSpc>
                <a:spcPct val="120000"/>
              </a:lnSpc>
            </a:pPr>
            <a:r>
              <a:rPr lang="en-US" sz="3600" dirty="0"/>
              <a:t>Pilot activity, feasibility activity, or evidence-based practice activity,</a:t>
            </a:r>
          </a:p>
          <a:p>
            <a:pPr lvl="1" hangingPunct="0">
              <a:lnSpc>
                <a:spcPct val="120000"/>
              </a:lnSpc>
            </a:pPr>
            <a:r>
              <a:rPr lang="en-US" sz="3600" dirty="0"/>
              <a:t>Training or educational activity, or</a:t>
            </a:r>
          </a:p>
          <a:p>
            <a:pPr marL="365760" lvl="1" indent="0" hangingPunct="0">
              <a:lnSpc>
                <a:spcPct val="150000"/>
              </a:lnSpc>
              <a:buNone/>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1177451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067800" cy="990600"/>
          </a:xfrm>
        </p:spPr>
        <p:txBody>
          <a:bodyPr>
            <a:normAutofit fontScale="90000"/>
          </a:bodyPr>
          <a:lstStyle/>
          <a:p>
            <a:r>
              <a:rPr lang="en-US" dirty="0">
                <a:solidFill>
                  <a:srgbClr val="C00000"/>
                </a:solidFill>
              </a:rPr>
              <a:t>IRB Decision Aid </a:t>
            </a:r>
            <a:r>
              <a:rPr lang="en-US" dirty="0">
                <a:solidFill>
                  <a:srgbClr val="1201ED"/>
                </a:solidFill>
              </a:rPr>
              <a:t>– </a:t>
            </a:r>
            <a:r>
              <a:rPr lang="en-US" sz="4000" dirty="0">
                <a:solidFill>
                  <a:srgbClr val="1201ED"/>
                </a:solidFill>
              </a:rPr>
              <a:t>Application for a Determination that IRB Approval is Not required</a:t>
            </a:r>
          </a:p>
        </p:txBody>
      </p:sp>
      <p:sp>
        <p:nvSpPr>
          <p:cNvPr id="2" name="Content Placeholder 1"/>
          <p:cNvSpPr>
            <a:spLocks noGrp="1"/>
          </p:cNvSpPr>
          <p:nvPr>
            <p:ph sz="quarter" idx="1"/>
          </p:nvPr>
        </p:nvSpPr>
        <p:spPr>
          <a:xfrm>
            <a:off x="76200" y="1524000"/>
            <a:ext cx="8991600" cy="5486400"/>
          </a:xfrm>
        </p:spPr>
        <p:txBody>
          <a:bodyPr>
            <a:normAutofit fontScale="70000" lnSpcReduction="20000"/>
          </a:bodyPr>
          <a:lstStyle/>
          <a:p>
            <a:pPr hangingPunct="0">
              <a:lnSpc>
                <a:spcPct val="120000"/>
              </a:lnSpc>
            </a:pPr>
            <a:r>
              <a:rPr lang="en-US" sz="3600" dirty="0"/>
              <a:t>Use </a:t>
            </a:r>
            <a:r>
              <a:rPr lang="en-US" sz="3600" dirty="0">
                <a:solidFill>
                  <a:srgbClr val="C00000"/>
                </a:solidFill>
              </a:rPr>
              <a:t>FORMB B</a:t>
            </a:r>
            <a:r>
              <a:rPr lang="en-US" sz="3600" dirty="0"/>
              <a:t> for </a:t>
            </a:r>
            <a:r>
              <a:rPr lang="en-US" sz="3600" u="sng" dirty="0"/>
              <a:t>any</a:t>
            </a:r>
            <a:r>
              <a:rPr lang="en-US" sz="3600" dirty="0"/>
              <a:t> request, such as:</a:t>
            </a:r>
          </a:p>
          <a:p>
            <a:pPr lvl="1"/>
            <a:r>
              <a:rPr lang="en-US" sz="3300" dirty="0"/>
              <a:t>Any activity described for Form 4A above, particularly if the activity also includes other activities like those listed below, </a:t>
            </a:r>
          </a:p>
          <a:p>
            <a:pPr lvl="1"/>
            <a:r>
              <a:rPr lang="en-US" sz="3300" dirty="0"/>
              <a:t>Secondary data or materials (data collected for another purpose) which has been de-identified,</a:t>
            </a:r>
          </a:p>
          <a:p>
            <a:pPr lvl="1"/>
            <a:r>
              <a:rPr lang="en-US" sz="3300" dirty="0"/>
              <a:t>Use of data or specimens from deceased individuals</a:t>
            </a:r>
          </a:p>
          <a:p>
            <a:pPr lvl="1"/>
            <a:r>
              <a:rPr lang="en-US" sz="3300" dirty="0"/>
              <a:t>Specimens or commercial cell lines that cannot be linked to an individual by the investigator,</a:t>
            </a:r>
          </a:p>
          <a:p>
            <a:pPr lvl="1"/>
            <a:r>
              <a:rPr lang="en-US" sz="3300" dirty="0"/>
              <a:t>De-identified or coded materials,</a:t>
            </a:r>
          </a:p>
          <a:p>
            <a:pPr lvl="1"/>
            <a:r>
              <a:rPr lang="en-US" sz="3300" dirty="0"/>
              <a:t>Use of a limited data set under a Data Use Agreement,</a:t>
            </a:r>
          </a:p>
          <a:p>
            <a:pPr lvl="1"/>
            <a:r>
              <a:rPr lang="en-US" sz="3300" dirty="0"/>
              <a:t>Preparatory to research activities,</a:t>
            </a:r>
          </a:p>
          <a:p>
            <a:pPr lvl="1"/>
            <a:r>
              <a:rPr lang="en-US" sz="3300" dirty="0"/>
              <a:t>Referring others from Downstate to a new study,</a:t>
            </a:r>
          </a:p>
          <a:p>
            <a:pPr lvl="1"/>
            <a:r>
              <a:rPr lang="en-US" sz="3300" dirty="0"/>
              <a:t>Pilot activity, feasibility activity, or evidence-based practice that does not involve human research as defined in Policy IRB-01, or </a:t>
            </a:r>
          </a:p>
          <a:p>
            <a:pPr lvl="1"/>
            <a:r>
              <a:rPr lang="en-US" sz="3300" dirty="0"/>
              <a:t>Training or educational activity that does not involve human research as defined in Policy IRB-01.</a:t>
            </a:r>
          </a:p>
          <a:p>
            <a:pPr hangingPunct="0">
              <a:lnSpc>
                <a:spcPct val="120000"/>
              </a:lnSpc>
            </a:pPr>
            <a:endParaRPr lang="en-US" sz="3600" dirty="0"/>
          </a:p>
          <a:p>
            <a:pPr lvl="1" hangingPunct="0">
              <a:lnSpc>
                <a:spcPct val="150000"/>
              </a:lnSpc>
            </a:pPr>
            <a:endParaRPr lang="en-US" sz="2500" dirty="0"/>
          </a:p>
          <a:p>
            <a:pPr hangingPunct="0">
              <a:lnSpc>
                <a:spcPct val="150000"/>
              </a:lnSpc>
            </a:pPr>
            <a:endParaRPr lang="en-US" sz="2800" b="1" dirty="0"/>
          </a:p>
          <a:p>
            <a:pPr marL="0" indent="0">
              <a:buNone/>
            </a:pPr>
            <a:endParaRPr lang="en-US" dirty="0"/>
          </a:p>
        </p:txBody>
      </p:sp>
    </p:spTree>
    <p:extLst>
      <p:ext uri="{BB962C8B-B14F-4D97-AF65-F5344CB8AC3E}">
        <p14:creationId xmlns:p14="http://schemas.microsoft.com/office/powerpoint/2010/main" val="892309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12: </a:t>
            </a:r>
            <a:r>
              <a:rPr lang="en-US" dirty="0">
                <a:solidFill>
                  <a:srgbClr val="1201ED"/>
                </a:solidFill>
              </a:rPr>
              <a:t>Upload all application materials. </a:t>
            </a:r>
          </a:p>
        </p:txBody>
      </p:sp>
      <p:sp>
        <p:nvSpPr>
          <p:cNvPr id="2" name="Content Placeholder 1"/>
          <p:cNvSpPr>
            <a:spLocks noGrp="1"/>
          </p:cNvSpPr>
          <p:nvPr>
            <p:ph sz="quarter" idx="1"/>
          </p:nvPr>
        </p:nvSpPr>
        <p:spPr>
          <a:xfrm>
            <a:off x="4618" y="1560945"/>
            <a:ext cx="9063182" cy="5220855"/>
          </a:xfrm>
        </p:spPr>
        <p:txBody>
          <a:bodyPr>
            <a:normAutofit/>
          </a:bodyPr>
          <a:lstStyle/>
          <a:p>
            <a:r>
              <a:rPr lang="en-US" sz="2800" dirty="0"/>
              <a:t>Create Username and Password to use IRBNet</a:t>
            </a:r>
          </a:p>
          <a:p>
            <a:r>
              <a:rPr lang="en-US" sz="2800" dirty="0"/>
              <a:t>Refer to IRB guidance on how to create a new project in IRBNet</a:t>
            </a:r>
          </a:p>
          <a:p>
            <a:r>
              <a:rPr lang="en-US" sz="2800" dirty="0"/>
              <a:t>Add all documents to the package</a:t>
            </a:r>
          </a:p>
          <a:p>
            <a:r>
              <a:rPr lang="en-US" sz="2800" dirty="0"/>
              <a:t>Complete the IRBNet registration form (Start Wizard)</a:t>
            </a:r>
          </a:p>
          <a:p>
            <a:r>
              <a:rPr lang="en-US" sz="2800" dirty="0"/>
              <a:t>OPTIONAL: If desired, share with IRB Administrator to request Pre-Review for any additional feedback</a:t>
            </a:r>
          </a:p>
          <a:p>
            <a:pPr marL="0" indent="0">
              <a:buNone/>
            </a:pPr>
            <a:endParaRPr lang="en-US" sz="2800" dirty="0"/>
          </a:p>
          <a:p>
            <a:endParaRPr lang="en-US" sz="28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165936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4512-D37D-4204-AA7E-51B4586A2CC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19CE096-327E-43FA-BA07-144EB1A4F72C}"/>
              </a:ext>
            </a:extLst>
          </p:cNvPr>
          <p:cNvSpPr>
            <a:spLocks noGrp="1"/>
          </p:cNvSpPr>
          <p:nvPr>
            <p:ph sz="quarter" idx="1"/>
          </p:nvPr>
        </p:nvSpPr>
        <p:spPr/>
        <p:txBody>
          <a:bodyPr/>
          <a:lstStyle/>
          <a:p>
            <a:endParaRPr lang="en-US" dirty="0"/>
          </a:p>
        </p:txBody>
      </p:sp>
      <p:pic>
        <p:nvPicPr>
          <p:cNvPr id="5" name="Picture 4">
            <a:extLst>
              <a:ext uri="{FF2B5EF4-FFF2-40B4-BE49-F238E27FC236}">
                <a16:creationId xmlns:a16="http://schemas.microsoft.com/office/drawing/2014/main" id="{F29FBFF3-4582-445E-91E4-86E0889ED8F4}"/>
              </a:ext>
            </a:extLst>
          </p:cNvPr>
          <p:cNvPicPr>
            <a:picLocks noChangeAspect="1"/>
          </p:cNvPicPr>
          <p:nvPr/>
        </p:nvPicPr>
        <p:blipFill>
          <a:blip r:embed="rId2"/>
          <a:stretch>
            <a:fillRect/>
          </a:stretch>
        </p:blipFill>
        <p:spPr>
          <a:xfrm>
            <a:off x="23251" y="0"/>
            <a:ext cx="9097497" cy="6858000"/>
          </a:xfrm>
          <a:prstGeom prst="rect">
            <a:avLst/>
          </a:prstGeom>
        </p:spPr>
      </p:pic>
    </p:spTree>
    <p:extLst>
      <p:ext uri="{BB962C8B-B14F-4D97-AF65-F5344CB8AC3E}">
        <p14:creationId xmlns:p14="http://schemas.microsoft.com/office/powerpoint/2010/main" val="3344718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EA9F8-2F4F-4A06-AB9C-81BB53CC260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F7B40FE-6F5E-407D-ACA9-2B70519EA387}"/>
              </a:ext>
            </a:extLst>
          </p:cNvPr>
          <p:cNvSpPr>
            <a:spLocks noGrp="1"/>
          </p:cNvSpPr>
          <p:nvPr>
            <p:ph sz="quarter" idx="1"/>
          </p:nvPr>
        </p:nvSpPr>
        <p:spPr/>
        <p:txBody>
          <a:bodyPr/>
          <a:lstStyle/>
          <a:p>
            <a:endParaRPr lang="en-US" dirty="0"/>
          </a:p>
        </p:txBody>
      </p:sp>
      <p:pic>
        <p:nvPicPr>
          <p:cNvPr id="4" name="Picture 3">
            <a:extLst>
              <a:ext uri="{FF2B5EF4-FFF2-40B4-BE49-F238E27FC236}">
                <a16:creationId xmlns:a16="http://schemas.microsoft.com/office/drawing/2014/main" id="{1AD5A41A-5BEC-4473-BA7C-EADB037390CF}"/>
              </a:ext>
            </a:extLst>
          </p:cNvPr>
          <p:cNvPicPr>
            <a:picLocks noChangeAspect="1"/>
          </p:cNvPicPr>
          <p:nvPr/>
        </p:nvPicPr>
        <p:blipFill>
          <a:blip r:embed="rId2"/>
          <a:stretch>
            <a:fillRect/>
          </a:stretch>
        </p:blipFill>
        <p:spPr>
          <a:xfrm>
            <a:off x="0" y="-106157"/>
            <a:ext cx="9261348" cy="7070313"/>
          </a:xfrm>
          <a:prstGeom prst="rect">
            <a:avLst/>
          </a:prstGeom>
        </p:spPr>
      </p:pic>
    </p:spTree>
    <p:extLst>
      <p:ext uri="{BB962C8B-B14F-4D97-AF65-F5344CB8AC3E}">
        <p14:creationId xmlns:p14="http://schemas.microsoft.com/office/powerpoint/2010/main" val="21425649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13: </a:t>
            </a:r>
            <a:r>
              <a:rPr lang="en-US" dirty="0">
                <a:solidFill>
                  <a:srgbClr val="1201ED"/>
                </a:solidFill>
              </a:rPr>
              <a:t>Obtain Scientific/Scholarly Review when required. </a:t>
            </a:r>
          </a:p>
        </p:txBody>
      </p:sp>
      <p:sp>
        <p:nvSpPr>
          <p:cNvPr id="2" name="Content Placeholder 1"/>
          <p:cNvSpPr>
            <a:spLocks noGrp="1"/>
          </p:cNvSpPr>
          <p:nvPr>
            <p:ph sz="quarter" idx="1"/>
          </p:nvPr>
        </p:nvSpPr>
        <p:spPr>
          <a:xfrm>
            <a:off x="4618" y="1560945"/>
            <a:ext cx="9063182" cy="5220855"/>
          </a:xfrm>
        </p:spPr>
        <p:txBody>
          <a:bodyPr>
            <a:normAutofit/>
          </a:bodyPr>
          <a:lstStyle/>
          <a:p>
            <a:r>
              <a:rPr lang="en-US" sz="2800" dirty="0"/>
              <a:t>Scientific/Scholarly Review (SR) is required prior to IRB approval of the following types of research projects: </a:t>
            </a:r>
          </a:p>
          <a:p>
            <a:pPr lvl="1"/>
            <a:r>
              <a:rPr lang="en-US" sz="2500" dirty="0"/>
              <a:t>Downstate Full Board Applications, and</a:t>
            </a:r>
          </a:p>
          <a:p>
            <a:pPr lvl="1"/>
            <a:r>
              <a:rPr lang="en-US" sz="2500" dirty="0"/>
              <a:t>Downstate Expedited Review Applications that qualify for research reviewed under categories </a:t>
            </a:r>
            <a:r>
              <a:rPr lang="en-US" sz="2500" dirty="0">
                <a:hlinkClick r:id="rId2"/>
              </a:rPr>
              <a:t>(1A) or (1B)</a:t>
            </a:r>
            <a:r>
              <a:rPr lang="en-US" sz="2500" dirty="0"/>
              <a:t> (e.g., studies involving a drug, biologic, or medical device). </a:t>
            </a:r>
          </a:p>
          <a:p>
            <a:r>
              <a:rPr lang="en-US" sz="2800" dirty="0">
                <a:cs typeface="Arial" panose="020B0604020202020204" pitchFamily="34" charset="0"/>
              </a:rPr>
              <a:t>Share the submission and request electronic signature in IRBNet</a:t>
            </a:r>
          </a:p>
          <a:p>
            <a:pPr marL="0" indent="0">
              <a:buNone/>
            </a:pPr>
            <a:endParaRPr lang="en-US" sz="2800" dirty="0"/>
          </a:p>
          <a:p>
            <a:pPr marL="0" indent="0">
              <a:buNone/>
            </a:pPr>
            <a:endParaRPr lang="en-US" sz="2800" dirty="0"/>
          </a:p>
          <a:p>
            <a:endParaRPr lang="en-US" sz="28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1761962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14: </a:t>
            </a:r>
            <a:r>
              <a:rPr lang="en-US" dirty="0">
                <a:solidFill>
                  <a:srgbClr val="1201ED"/>
                </a:solidFill>
              </a:rPr>
              <a:t>Obtain ancillary reviews, when required.</a:t>
            </a:r>
          </a:p>
        </p:txBody>
      </p:sp>
      <p:sp>
        <p:nvSpPr>
          <p:cNvPr id="2" name="Content Placeholder 1"/>
          <p:cNvSpPr>
            <a:spLocks noGrp="1"/>
          </p:cNvSpPr>
          <p:nvPr>
            <p:ph sz="quarter" idx="1"/>
          </p:nvPr>
        </p:nvSpPr>
        <p:spPr>
          <a:xfrm>
            <a:off x="4618" y="1560945"/>
            <a:ext cx="9063182" cy="5220855"/>
          </a:xfrm>
        </p:spPr>
        <p:txBody>
          <a:bodyPr>
            <a:normAutofit/>
          </a:bodyPr>
          <a:lstStyle/>
          <a:p>
            <a:pPr>
              <a:lnSpc>
                <a:spcPct val="150000"/>
              </a:lnSpc>
            </a:pPr>
            <a:r>
              <a:rPr lang="en-US" sz="2800" dirty="0"/>
              <a:t>UHB Pathology Laboratories Services</a:t>
            </a:r>
          </a:p>
          <a:p>
            <a:pPr>
              <a:lnSpc>
                <a:spcPct val="150000"/>
              </a:lnSpc>
            </a:pPr>
            <a:r>
              <a:rPr lang="en-US" sz="2800" dirty="0"/>
              <a:t>Institutional Biosafety Committee (IBC)</a:t>
            </a:r>
          </a:p>
          <a:p>
            <a:pPr>
              <a:lnSpc>
                <a:spcPct val="150000"/>
              </a:lnSpc>
            </a:pPr>
            <a:r>
              <a:rPr lang="en-US" sz="2800" dirty="0"/>
              <a:t>NIH Novel and Exceptional Technology and Research Advisory Committee (NExTRAC)</a:t>
            </a:r>
          </a:p>
          <a:p>
            <a:pPr>
              <a:lnSpc>
                <a:spcPct val="150000"/>
              </a:lnSpc>
            </a:pPr>
            <a:r>
              <a:rPr lang="en-US" sz="2800" dirty="0"/>
              <a:t>Downstate Research Pharmacy</a:t>
            </a:r>
          </a:p>
          <a:p>
            <a:pPr>
              <a:lnSpc>
                <a:spcPct val="150000"/>
              </a:lnSpc>
            </a:pPr>
            <a:r>
              <a:rPr lang="en-US" sz="2800" dirty="0"/>
              <a:t>Others, if requested by IRB</a:t>
            </a:r>
          </a:p>
          <a:p>
            <a:endParaRPr lang="en-US" sz="2800" dirty="0"/>
          </a:p>
          <a:p>
            <a:pPr marL="0" indent="0">
              <a:buNone/>
            </a:pPr>
            <a:endParaRPr lang="en-US" sz="2800" dirty="0"/>
          </a:p>
          <a:p>
            <a:endParaRPr lang="en-US" sz="28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3450781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15: </a:t>
            </a:r>
            <a:r>
              <a:rPr lang="en-US" dirty="0">
                <a:solidFill>
                  <a:srgbClr val="1201ED"/>
                </a:solidFill>
              </a:rPr>
              <a:t>Obtain Downstate Department Chair or Dean Approval.</a:t>
            </a:r>
          </a:p>
        </p:txBody>
      </p:sp>
      <p:sp>
        <p:nvSpPr>
          <p:cNvPr id="2" name="Content Placeholder 1"/>
          <p:cNvSpPr>
            <a:spLocks noGrp="1"/>
          </p:cNvSpPr>
          <p:nvPr>
            <p:ph sz="quarter" idx="1"/>
          </p:nvPr>
        </p:nvSpPr>
        <p:spPr>
          <a:xfrm>
            <a:off x="4618" y="1560945"/>
            <a:ext cx="9063182" cy="5220855"/>
          </a:xfrm>
        </p:spPr>
        <p:txBody>
          <a:bodyPr>
            <a:normAutofit/>
          </a:bodyPr>
          <a:lstStyle/>
          <a:p>
            <a:pPr>
              <a:lnSpc>
                <a:spcPct val="150000"/>
              </a:lnSpc>
            </a:pPr>
            <a:r>
              <a:rPr lang="en-US" sz="2800" dirty="0">
                <a:cs typeface="Arial" panose="020B0604020202020204" pitchFamily="34" charset="0"/>
              </a:rPr>
              <a:t>Department Chair of Dean must approve application </a:t>
            </a:r>
          </a:p>
          <a:p>
            <a:pPr lvl="1">
              <a:lnSpc>
                <a:spcPct val="150000"/>
              </a:lnSpc>
            </a:pPr>
            <a:r>
              <a:rPr lang="en-US" sz="2800" dirty="0">
                <a:cs typeface="Arial" panose="020B0604020202020204" pitchFamily="34" charset="0"/>
              </a:rPr>
              <a:t>Each area needs to approve the study</a:t>
            </a:r>
          </a:p>
          <a:p>
            <a:pPr lvl="1">
              <a:lnSpc>
                <a:spcPct val="150000"/>
              </a:lnSpc>
            </a:pPr>
            <a:r>
              <a:rPr lang="en-US" sz="2800" dirty="0">
                <a:cs typeface="Arial" panose="020B0604020202020204" pitchFamily="34" charset="0"/>
              </a:rPr>
              <a:t>Share the submission and request electronic signature in IRBNet</a:t>
            </a:r>
          </a:p>
          <a:p>
            <a:pPr>
              <a:lnSpc>
                <a:spcPct val="150000"/>
              </a:lnSpc>
            </a:pPr>
            <a:r>
              <a:rPr lang="en-US" sz="2800" dirty="0">
                <a:cs typeface="Arial" panose="020B0604020202020204" pitchFamily="34" charset="0"/>
              </a:rPr>
              <a:t>Chair/Dean may delegate to another person via “Delegation of e-Signature Form”</a:t>
            </a:r>
          </a:p>
          <a:p>
            <a:endParaRPr lang="en-US" sz="2800" dirty="0"/>
          </a:p>
          <a:p>
            <a:endParaRPr lang="en-US" sz="2800" dirty="0"/>
          </a:p>
          <a:p>
            <a:endParaRPr lang="en-US" sz="2800" dirty="0"/>
          </a:p>
          <a:p>
            <a:pPr marL="0" indent="0">
              <a:buNone/>
            </a:pPr>
            <a:endParaRPr lang="en-US" sz="2800" dirty="0"/>
          </a:p>
          <a:p>
            <a:endParaRPr lang="en-US" sz="28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267526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16: </a:t>
            </a:r>
            <a:r>
              <a:rPr lang="en-US" dirty="0">
                <a:solidFill>
                  <a:srgbClr val="1201ED"/>
                </a:solidFill>
              </a:rPr>
              <a:t>Submit final application in IRBNet. </a:t>
            </a:r>
            <a:endParaRPr lang="en-US" b="1" dirty="0">
              <a:solidFill>
                <a:srgbClr val="1201ED"/>
              </a:solidFill>
            </a:endParaRPr>
          </a:p>
        </p:txBody>
      </p:sp>
      <p:sp>
        <p:nvSpPr>
          <p:cNvPr id="2" name="Content Placeholder 1"/>
          <p:cNvSpPr>
            <a:spLocks noGrp="1"/>
          </p:cNvSpPr>
          <p:nvPr>
            <p:ph sz="quarter" idx="1"/>
          </p:nvPr>
        </p:nvSpPr>
        <p:spPr>
          <a:xfrm>
            <a:off x="4618" y="1560945"/>
            <a:ext cx="9063182" cy="5220855"/>
          </a:xfrm>
        </p:spPr>
        <p:txBody>
          <a:bodyPr>
            <a:normAutofit/>
          </a:bodyPr>
          <a:lstStyle/>
          <a:p>
            <a:endParaRPr lang="en-US" sz="2800" dirty="0"/>
          </a:p>
          <a:p>
            <a:endParaRPr lang="en-US" sz="2800" dirty="0"/>
          </a:p>
          <a:p>
            <a:endParaRPr lang="en-US" sz="2800" dirty="0"/>
          </a:p>
          <a:p>
            <a:pPr marL="0" indent="0">
              <a:buNone/>
            </a:pPr>
            <a:endParaRPr lang="en-US" sz="2800" dirty="0"/>
          </a:p>
          <a:p>
            <a:endParaRPr lang="en-US" sz="28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pic>
        <p:nvPicPr>
          <p:cNvPr id="5" name="Picture 4">
            <a:extLst>
              <a:ext uri="{FF2B5EF4-FFF2-40B4-BE49-F238E27FC236}">
                <a16:creationId xmlns:a16="http://schemas.microsoft.com/office/drawing/2014/main" id="{80DFFE92-4FB7-4811-92EA-5E0A896050BC}"/>
              </a:ext>
            </a:extLst>
          </p:cNvPr>
          <p:cNvPicPr>
            <a:picLocks noChangeAspect="1"/>
          </p:cNvPicPr>
          <p:nvPr/>
        </p:nvPicPr>
        <p:blipFill>
          <a:blip r:embed="rId2"/>
          <a:stretch>
            <a:fillRect/>
          </a:stretch>
        </p:blipFill>
        <p:spPr>
          <a:xfrm>
            <a:off x="23327" y="1219200"/>
            <a:ext cx="9144000" cy="6837867"/>
          </a:xfrm>
          <a:prstGeom prst="rect">
            <a:avLst/>
          </a:prstGeom>
        </p:spPr>
      </p:pic>
      <p:sp>
        <p:nvSpPr>
          <p:cNvPr id="7" name="Arrow: Left 6">
            <a:extLst>
              <a:ext uri="{FF2B5EF4-FFF2-40B4-BE49-F238E27FC236}">
                <a16:creationId xmlns:a16="http://schemas.microsoft.com/office/drawing/2014/main" id="{7E990063-E93B-4EE3-922F-A959FC928D13}"/>
              </a:ext>
            </a:extLst>
          </p:cNvPr>
          <p:cNvSpPr/>
          <p:nvPr/>
        </p:nvSpPr>
        <p:spPr>
          <a:xfrm>
            <a:off x="1676400" y="4173431"/>
            <a:ext cx="978408" cy="484632"/>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2993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a:bodyPr>
          <a:lstStyle/>
          <a:p>
            <a:pPr algn="ctr"/>
            <a:r>
              <a:rPr lang="en-US" b="1" dirty="0">
                <a:solidFill>
                  <a:srgbClr val="C00000"/>
                </a:solidFill>
              </a:rPr>
              <a:t>Q1: Is it Research? </a:t>
            </a:r>
            <a:r>
              <a:rPr lang="en-US" sz="3100" dirty="0">
                <a:solidFill>
                  <a:srgbClr val="1201ED"/>
                </a:solidFill>
              </a:rPr>
              <a:t>(Under 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4</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pPr>
              <a:lnSpc>
                <a:spcPct val="110000"/>
              </a:lnSpc>
            </a:pPr>
            <a:r>
              <a:rPr lang="en-US" sz="2800" dirty="0"/>
              <a:t>A Research Activity is BOTH:</a:t>
            </a:r>
          </a:p>
          <a:p>
            <a:pPr lvl="1">
              <a:lnSpc>
                <a:spcPct val="110000"/>
              </a:lnSpc>
            </a:pPr>
            <a:r>
              <a:rPr lang="en-US" sz="2800" dirty="0"/>
              <a:t>A </a:t>
            </a:r>
            <a:r>
              <a:rPr lang="en-US" sz="2800" b="1" dirty="0">
                <a:solidFill>
                  <a:srgbClr val="C00000"/>
                </a:solidFill>
              </a:rPr>
              <a:t>systematic investigation </a:t>
            </a:r>
            <a:r>
              <a:rPr lang="en-US" sz="2800" dirty="0"/>
              <a:t>(including research development, testing, and evaluation) (i.e., activity that is planned, orderly, methodical, and uses data collection to answer a question)</a:t>
            </a:r>
          </a:p>
          <a:p>
            <a:pPr marL="0" indent="0" algn="ctr">
              <a:lnSpc>
                <a:spcPct val="110000"/>
              </a:lnSpc>
              <a:buNone/>
            </a:pPr>
            <a:r>
              <a:rPr lang="en-US" sz="2800" b="1" dirty="0">
                <a:solidFill>
                  <a:srgbClr val="C00000"/>
                </a:solidFill>
              </a:rPr>
              <a:t>-AND-</a:t>
            </a:r>
          </a:p>
          <a:p>
            <a:pPr lvl="1">
              <a:lnSpc>
                <a:spcPct val="110000"/>
              </a:lnSpc>
            </a:pPr>
            <a:r>
              <a:rPr lang="en-US" sz="2800" dirty="0"/>
              <a:t> Designed to develop or contribute to </a:t>
            </a:r>
            <a:r>
              <a:rPr lang="en-US" sz="2800" b="1" dirty="0">
                <a:solidFill>
                  <a:srgbClr val="C00000"/>
                </a:solidFill>
              </a:rPr>
              <a:t>generalizable knowledge </a:t>
            </a:r>
            <a:r>
              <a:rPr lang="en-US" sz="2800" dirty="0"/>
              <a:t>(i.e., knowledge gained from a study may be applied to populations outside of the specific study population). </a:t>
            </a:r>
          </a:p>
          <a:p>
            <a:pPr marL="685800" lvl="2" indent="0">
              <a:lnSpc>
                <a:spcPct val="110000"/>
              </a:lnSpc>
              <a:buNone/>
            </a:pPr>
            <a:endParaRPr lang="en-US" sz="2800" dirty="0"/>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369416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990600"/>
          </a:xfrm>
        </p:spPr>
        <p:txBody>
          <a:bodyPr>
            <a:normAutofit fontScale="90000"/>
          </a:bodyPr>
          <a:lstStyle/>
          <a:p>
            <a:r>
              <a:rPr lang="en-US" dirty="0">
                <a:solidFill>
                  <a:srgbClr val="C00000"/>
                </a:solidFill>
              </a:rPr>
              <a:t>STEP 17: </a:t>
            </a:r>
            <a:r>
              <a:rPr lang="en-US" dirty="0">
                <a:solidFill>
                  <a:srgbClr val="1201ED"/>
                </a:solidFill>
              </a:rPr>
              <a:t>Respond to IRB Within Deadlines.</a:t>
            </a:r>
          </a:p>
        </p:txBody>
      </p:sp>
      <p:sp>
        <p:nvSpPr>
          <p:cNvPr id="3" name="Content Placeholder 2"/>
          <p:cNvSpPr>
            <a:spLocks noGrp="1"/>
          </p:cNvSpPr>
          <p:nvPr>
            <p:ph sz="quarter" idx="1"/>
          </p:nvPr>
        </p:nvSpPr>
        <p:spPr>
          <a:xfrm>
            <a:off x="76200" y="1600200"/>
            <a:ext cx="8839200" cy="5029200"/>
          </a:xfrm>
        </p:spPr>
        <p:txBody>
          <a:bodyPr>
            <a:normAutofit fontScale="92500" lnSpcReduction="10000"/>
          </a:bodyPr>
          <a:lstStyle/>
          <a:p>
            <a:pPr>
              <a:lnSpc>
                <a:spcPct val="150000"/>
              </a:lnSpc>
            </a:pPr>
            <a:r>
              <a:rPr lang="en-US" sz="2800" dirty="0">
                <a:solidFill>
                  <a:srgbClr val="C00000"/>
                </a:solidFill>
              </a:rPr>
              <a:t>“Unlocked” </a:t>
            </a:r>
            <a:r>
              <a:rPr lang="en-US" sz="2800" dirty="0"/>
              <a:t>package in IRBNet by IRB: </a:t>
            </a:r>
          </a:p>
          <a:p>
            <a:pPr lvl="1">
              <a:lnSpc>
                <a:spcPct val="150000"/>
              </a:lnSpc>
            </a:pPr>
            <a:r>
              <a:rPr lang="en-US" sz="2800" dirty="0"/>
              <a:t>Revise materials when requested</a:t>
            </a:r>
          </a:p>
          <a:p>
            <a:pPr lvl="1">
              <a:lnSpc>
                <a:spcPct val="150000"/>
              </a:lnSpc>
            </a:pPr>
            <a:r>
              <a:rPr lang="en-US" sz="2800" dirty="0"/>
              <a:t>Lock package and mark revisions complete</a:t>
            </a:r>
          </a:p>
          <a:p>
            <a:pPr>
              <a:lnSpc>
                <a:spcPct val="150000"/>
              </a:lnSpc>
            </a:pPr>
            <a:r>
              <a:rPr lang="en-US" sz="2800" dirty="0">
                <a:solidFill>
                  <a:srgbClr val="C00000"/>
                </a:solidFill>
              </a:rPr>
              <a:t>“Modifications Letter” </a:t>
            </a:r>
            <a:r>
              <a:rPr lang="en-US" sz="2800" dirty="0"/>
              <a:t>published by IRB:</a:t>
            </a:r>
          </a:p>
          <a:p>
            <a:pPr lvl="1">
              <a:lnSpc>
                <a:spcPct val="150000"/>
              </a:lnSpc>
            </a:pPr>
            <a:r>
              <a:rPr lang="en-US" sz="2800" dirty="0"/>
              <a:t>Submit follow-up package in IRBNet</a:t>
            </a:r>
          </a:p>
          <a:p>
            <a:pPr lvl="1">
              <a:lnSpc>
                <a:spcPct val="150000"/>
              </a:lnSpc>
            </a:pPr>
            <a:r>
              <a:rPr lang="en-US" sz="2800" dirty="0"/>
              <a:t>Include point by point response cover letter </a:t>
            </a:r>
          </a:p>
          <a:p>
            <a:pPr>
              <a:lnSpc>
                <a:spcPct val="150000"/>
              </a:lnSpc>
            </a:pPr>
            <a:r>
              <a:rPr lang="en-US" sz="2800" dirty="0">
                <a:solidFill>
                  <a:srgbClr val="C00000"/>
                </a:solidFill>
              </a:rPr>
              <a:t>CAUTION: </a:t>
            </a:r>
            <a:r>
              <a:rPr lang="en-US" sz="2800" dirty="0"/>
              <a:t>Automatically withdrawn by IRB if response is not timely; however, PI may request more time if needed.</a:t>
            </a:r>
          </a:p>
          <a:p>
            <a:endParaRPr lang="en-US" dirty="0"/>
          </a:p>
          <a:p>
            <a:endParaRPr lang="en-US" dirty="0"/>
          </a:p>
          <a:p>
            <a:endParaRPr lang="en-US" dirty="0"/>
          </a:p>
        </p:txBody>
      </p:sp>
    </p:spTree>
    <p:extLst>
      <p:ext uri="{BB962C8B-B14F-4D97-AF65-F5344CB8AC3E}">
        <p14:creationId xmlns:p14="http://schemas.microsoft.com/office/powerpoint/2010/main" val="2530891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18: </a:t>
            </a:r>
            <a:r>
              <a:rPr lang="en-US" dirty="0">
                <a:solidFill>
                  <a:srgbClr val="1201ED"/>
                </a:solidFill>
              </a:rPr>
              <a:t>Complete requirements for external sites. </a:t>
            </a:r>
          </a:p>
        </p:txBody>
      </p:sp>
      <p:sp>
        <p:nvSpPr>
          <p:cNvPr id="2" name="Content Placeholder 1"/>
          <p:cNvSpPr>
            <a:spLocks noGrp="1"/>
          </p:cNvSpPr>
          <p:nvPr>
            <p:ph sz="quarter" idx="1"/>
          </p:nvPr>
        </p:nvSpPr>
        <p:spPr>
          <a:xfrm>
            <a:off x="4618" y="1560945"/>
            <a:ext cx="9063182" cy="5220855"/>
          </a:xfrm>
        </p:spPr>
        <p:txBody>
          <a:bodyPr>
            <a:normAutofit/>
          </a:bodyPr>
          <a:lstStyle/>
          <a:p>
            <a:r>
              <a:rPr lang="en-US" sz="2800" dirty="0">
                <a:solidFill>
                  <a:srgbClr val="C00000"/>
                </a:solidFill>
                <a:cs typeface="Arial" panose="020B0604020202020204" pitchFamily="34" charset="0"/>
              </a:rPr>
              <a:t>NYC H+H, Kings County:</a:t>
            </a:r>
          </a:p>
          <a:p>
            <a:pPr lvl="1"/>
            <a:r>
              <a:rPr lang="en-US" sz="2500" dirty="0">
                <a:cs typeface="Arial" panose="020B0604020202020204" pitchFamily="34" charset="0"/>
              </a:rPr>
              <a:t>Follow policies of NYC H+H and Downstate</a:t>
            </a:r>
          </a:p>
          <a:p>
            <a:pPr lvl="1"/>
            <a:r>
              <a:rPr lang="en-US" sz="2500" dirty="0">
                <a:cs typeface="Arial" panose="020B0604020202020204" pitchFamily="34" charset="0"/>
              </a:rPr>
              <a:t>Submit IRB approval in System to Track and Approve Research (STAR).</a:t>
            </a:r>
          </a:p>
          <a:p>
            <a:pPr lvl="1"/>
            <a:r>
              <a:rPr lang="en-US" sz="2500" dirty="0">
                <a:cs typeface="Arial" panose="020B0604020202020204" pitchFamily="34" charset="0"/>
              </a:rPr>
              <a:t>Site Principal Investigator must be a full-time, part-time or voluntary physician who is a member of the Medical Staff at Kings County and who has appropriate clinical privileges</a:t>
            </a:r>
          </a:p>
          <a:p>
            <a:r>
              <a:rPr lang="en-US" sz="2800" dirty="0">
                <a:solidFill>
                  <a:srgbClr val="C00000"/>
                </a:solidFill>
                <a:cs typeface="Arial" panose="020B0604020202020204" pitchFamily="34" charset="0"/>
              </a:rPr>
              <a:t>Other external sites:</a:t>
            </a:r>
          </a:p>
          <a:p>
            <a:pPr lvl="1"/>
            <a:r>
              <a:rPr lang="en-US" sz="2500" dirty="0">
                <a:cs typeface="Arial" panose="020B0604020202020204" pitchFamily="34" charset="0"/>
              </a:rPr>
              <a:t>Follow policies of both the external site and Downstate</a:t>
            </a:r>
          </a:p>
          <a:p>
            <a:pPr lvl="1"/>
            <a:r>
              <a:rPr lang="en-US" sz="2500" dirty="0">
                <a:cs typeface="Arial" panose="020B0604020202020204" pitchFamily="34" charset="0"/>
              </a:rPr>
              <a:t>Follow requirements of IRA and/or IIA</a:t>
            </a:r>
          </a:p>
          <a:p>
            <a:endParaRPr lang="en-US" sz="2800" dirty="0">
              <a:cs typeface="Arial" panose="020B0604020202020204" pitchFamily="34" charset="0"/>
            </a:endParaRPr>
          </a:p>
          <a:p>
            <a:pPr lvl="1"/>
            <a:endParaRPr lang="en-US" sz="2500" dirty="0">
              <a:cs typeface="Arial" panose="020B0604020202020204" pitchFamily="34" charset="0"/>
            </a:endParaRPr>
          </a:p>
          <a:p>
            <a:pPr lvl="1"/>
            <a:endParaRPr lang="en-US" sz="2500" dirty="0">
              <a:cs typeface="Arial" panose="020B0604020202020204" pitchFamily="34" charset="0"/>
            </a:endParaRPr>
          </a:p>
          <a:p>
            <a:endParaRPr lang="en-US" sz="2800" dirty="0"/>
          </a:p>
          <a:p>
            <a:endParaRPr lang="en-US" sz="2800" dirty="0"/>
          </a:p>
          <a:p>
            <a:endParaRPr lang="en-US" sz="2800" dirty="0"/>
          </a:p>
          <a:p>
            <a:pPr marL="0" indent="0">
              <a:buNone/>
            </a:pPr>
            <a:endParaRPr lang="en-US" sz="2800" dirty="0"/>
          </a:p>
          <a:p>
            <a:endParaRPr lang="en-US" sz="28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092959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990600"/>
          </a:xfrm>
        </p:spPr>
        <p:txBody>
          <a:bodyPr>
            <a:normAutofit fontScale="90000"/>
          </a:bodyPr>
          <a:lstStyle/>
          <a:p>
            <a:r>
              <a:rPr lang="en-US" dirty="0">
                <a:solidFill>
                  <a:srgbClr val="C00000"/>
                </a:solidFill>
              </a:rPr>
              <a:t>STEP 19: </a:t>
            </a:r>
            <a:r>
              <a:rPr lang="en-US" dirty="0">
                <a:solidFill>
                  <a:srgbClr val="1201ED"/>
                </a:solidFill>
              </a:rPr>
              <a:t>Complete Post-IRB Requirements Before Starting the Research</a:t>
            </a:r>
          </a:p>
        </p:txBody>
      </p:sp>
      <p:sp>
        <p:nvSpPr>
          <p:cNvPr id="2" name="Content Placeholder 1"/>
          <p:cNvSpPr>
            <a:spLocks noGrp="1"/>
          </p:cNvSpPr>
          <p:nvPr>
            <p:ph sz="quarter" idx="1"/>
          </p:nvPr>
        </p:nvSpPr>
        <p:spPr>
          <a:xfrm>
            <a:off x="4618" y="1560945"/>
            <a:ext cx="9063182" cy="5220855"/>
          </a:xfrm>
        </p:spPr>
        <p:txBody>
          <a:bodyPr>
            <a:normAutofit fontScale="47500" lnSpcReduction="20000"/>
          </a:bodyPr>
          <a:lstStyle/>
          <a:p>
            <a:r>
              <a:rPr lang="en-US" sz="3600" dirty="0">
                <a:cs typeface="Arial" panose="020B0604020202020204" pitchFamily="34" charset="0"/>
              </a:rPr>
              <a:t>Upon approval by the IRB, the study team should do the following:</a:t>
            </a:r>
          </a:p>
          <a:p>
            <a:pPr lvl="1"/>
            <a:r>
              <a:rPr lang="en-US" sz="3600" dirty="0">
                <a:cs typeface="Arial" panose="020B0604020202020204" pitchFamily="34" charset="0"/>
              </a:rPr>
              <a:t>Review the IRB approval letter for accuracy and appropriate determinations.</a:t>
            </a:r>
          </a:p>
          <a:p>
            <a:pPr lvl="1"/>
            <a:r>
              <a:rPr lang="en-US" sz="3600" dirty="0">
                <a:cs typeface="Arial" panose="020B0604020202020204" pitchFamily="34" charset="0"/>
              </a:rPr>
              <a:t>Check the approval date and expiration date in letter and approved documents (consent, recruitment materials, etc.). An expiration date is NOT needed for recruitment materials</a:t>
            </a:r>
          </a:p>
          <a:p>
            <a:pPr lvl="1"/>
            <a:r>
              <a:rPr lang="en-US" sz="3600" dirty="0">
                <a:cs typeface="Arial" panose="020B0604020202020204" pitchFamily="34" charset="0"/>
              </a:rPr>
              <a:t>Contact the IRB if there are any discrepancies, errors, or questions.</a:t>
            </a:r>
          </a:p>
          <a:p>
            <a:pPr lvl="1"/>
            <a:r>
              <a:rPr lang="en-US" sz="3600" dirty="0">
                <a:cs typeface="Arial" panose="020B0604020202020204" pitchFamily="34" charset="0"/>
              </a:rPr>
              <a:t>Share applicable documents with sponsor.</a:t>
            </a:r>
          </a:p>
          <a:p>
            <a:pPr lvl="1"/>
            <a:r>
              <a:rPr lang="en-US" sz="3600" dirty="0">
                <a:cs typeface="Arial" panose="020B0604020202020204" pitchFamily="34" charset="0"/>
              </a:rPr>
              <a:t>File documents in study binder.</a:t>
            </a:r>
          </a:p>
          <a:p>
            <a:pPr lvl="1"/>
            <a:r>
              <a:rPr lang="en-US" sz="3600" dirty="0">
                <a:cs typeface="Arial" panose="020B0604020202020204" pitchFamily="34" charset="0"/>
              </a:rPr>
              <a:t>Ensure the study meets Applicable Clinical Trial Requirements of the FDA, within the required deadlines.</a:t>
            </a:r>
          </a:p>
          <a:p>
            <a:pPr lvl="1"/>
            <a:r>
              <a:rPr lang="en-US" sz="3600" dirty="0">
                <a:cs typeface="Arial" panose="020B0604020202020204" pitchFamily="34" charset="0"/>
              </a:rPr>
              <a:t>Understand and ensure the requirements of sponsor.</a:t>
            </a:r>
          </a:p>
          <a:p>
            <a:pPr lvl="1"/>
            <a:r>
              <a:rPr lang="en-US" sz="3600" dirty="0">
                <a:cs typeface="Arial" panose="020B0604020202020204" pitchFamily="34" charset="0"/>
              </a:rPr>
              <a:t>Understand reporting requirements to the IRB, sponsor, and FDA.</a:t>
            </a:r>
          </a:p>
          <a:p>
            <a:pPr lvl="1"/>
            <a:r>
              <a:rPr lang="en-US" sz="3600" dirty="0">
                <a:cs typeface="Arial" panose="020B0604020202020204" pitchFamily="34" charset="0"/>
              </a:rPr>
              <a:t>Do not use laboratory reports from research laboratories for diagnosis, treatment and prevention of disease, unless the research laboratory is properly certified or accredited.</a:t>
            </a:r>
          </a:p>
          <a:p>
            <a:r>
              <a:rPr lang="en-US" sz="3600" dirty="0">
                <a:cs typeface="Arial" panose="020B0604020202020204" pitchFamily="34" charset="0"/>
              </a:rPr>
              <a:t>Finalize clinical trail agreements, facilities use agreements, with Sponsored Programs Administration, as applicable for the study</a:t>
            </a:r>
          </a:p>
          <a:p>
            <a:r>
              <a:rPr lang="en-US" sz="3600" dirty="0">
                <a:cs typeface="Arial" panose="020B0604020202020204" pitchFamily="34" charset="0"/>
              </a:rPr>
              <a:t>Complete any required ancillary reviews that are still pending approval.</a:t>
            </a:r>
          </a:p>
          <a:p>
            <a:endParaRPr lang="en-US" sz="2800" dirty="0">
              <a:cs typeface="Arial" panose="020B0604020202020204" pitchFamily="34" charset="0"/>
            </a:endParaRPr>
          </a:p>
          <a:p>
            <a:pPr lvl="1"/>
            <a:endParaRPr lang="en-US" sz="2500" dirty="0">
              <a:cs typeface="Arial" panose="020B0604020202020204" pitchFamily="34" charset="0"/>
            </a:endParaRPr>
          </a:p>
          <a:p>
            <a:pPr lvl="1"/>
            <a:endParaRPr lang="en-US" sz="2500" dirty="0">
              <a:cs typeface="Arial" panose="020B0604020202020204" pitchFamily="34" charset="0"/>
            </a:endParaRPr>
          </a:p>
          <a:p>
            <a:endParaRPr lang="en-US" sz="2800" dirty="0"/>
          </a:p>
          <a:p>
            <a:endParaRPr lang="en-US" sz="2800" dirty="0"/>
          </a:p>
          <a:p>
            <a:endParaRPr lang="en-US" sz="2800" dirty="0"/>
          </a:p>
          <a:p>
            <a:pPr marL="0" indent="0">
              <a:buNone/>
            </a:pPr>
            <a:endParaRPr lang="en-US" sz="2800" dirty="0"/>
          </a:p>
          <a:p>
            <a:endParaRPr lang="en-US" sz="2800" dirty="0"/>
          </a:p>
          <a:p>
            <a:endParaRPr lang="en-US" sz="5100" dirty="0"/>
          </a:p>
          <a:p>
            <a:endParaRPr lang="en-US" dirty="0"/>
          </a:p>
          <a:p>
            <a:endParaRPr lang="en-US" dirty="0"/>
          </a:p>
          <a:p>
            <a:endParaRPr lang="en-US" dirty="0"/>
          </a:p>
          <a:p>
            <a:endParaRPr lang="en-US" sz="2800" dirty="0"/>
          </a:p>
          <a:p>
            <a:pPr hangingPunct="0"/>
            <a:endParaRPr lang="en-US" sz="3200" b="1" dirty="0"/>
          </a:p>
          <a:p>
            <a:pPr hangingPunct="0"/>
            <a:endParaRPr lang="en-US" dirty="0"/>
          </a:p>
        </p:txBody>
      </p:sp>
    </p:spTree>
    <p:extLst>
      <p:ext uri="{BB962C8B-B14F-4D97-AF65-F5344CB8AC3E}">
        <p14:creationId xmlns:p14="http://schemas.microsoft.com/office/powerpoint/2010/main" val="2094995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6048" cy="990600"/>
          </a:xfrm>
        </p:spPr>
        <p:txBody>
          <a:bodyPr>
            <a:normAutofit fontScale="90000"/>
          </a:bodyPr>
          <a:lstStyle/>
          <a:p>
            <a:r>
              <a:rPr lang="en-US" dirty="0">
                <a:solidFill>
                  <a:srgbClr val="C00000"/>
                </a:solidFill>
              </a:rPr>
              <a:t>STEP 20: </a:t>
            </a:r>
            <a:r>
              <a:rPr lang="en-US" dirty="0">
                <a:solidFill>
                  <a:srgbClr val="1201ED"/>
                </a:solidFill>
              </a:rPr>
              <a:t>Submit required updates after IRB approval. </a:t>
            </a:r>
          </a:p>
        </p:txBody>
      </p:sp>
      <p:sp>
        <p:nvSpPr>
          <p:cNvPr id="3" name="Content Placeholder 2"/>
          <p:cNvSpPr>
            <a:spLocks noGrp="1"/>
          </p:cNvSpPr>
          <p:nvPr>
            <p:ph sz="quarter" idx="1"/>
          </p:nvPr>
        </p:nvSpPr>
        <p:spPr>
          <a:xfrm>
            <a:off x="76200" y="1600200"/>
            <a:ext cx="8991600" cy="5105400"/>
          </a:xfrm>
        </p:spPr>
        <p:txBody>
          <a:bodyPr>
            <a:normAutofit fontScale="77500" lnSpcReduction="20000"/>
          </a:bodyPr>
          <a:lstStyle/>
          <a:p>
            <a:pPr>
              <a:lnSpc>
                <a:spcPct val="150000"/>
              </a:lnSpc>
            </a:pPr>
            <a:r>
              <a:rPr lang="en-US" sz="3100" dirty="0"/>
              <a:t>Acknowledgement</a:t>
            </a:r>
          </a:p>
          <a:p>
            <a:pPr>
              <a:lnSpc>
                <a:spcPct val="150000"/>
              </a:lnSpc>
            </a:pPr>
            <a:r>
              <a:rPr lang="en-US" sz="3100" dirty="0"/>
              <a:t>Reportable Events </a:t>
            </a:r>
          </a:p>
          <a:p>
            <a:pPr>
              <a:lnSpc>
                <a:spcPct val="150000"/>
              </a:lnSpc>
            </a:pPr>
            <a:r>
              <a:rPr lang="en-US" sz="3100" dirty="0"/>
              <a:t>Amendment (2 TYPES)</a:t>
            </a:r>
          </a:p>
          <a:p>
            <a:pPr lvl="1">
              <a:lnSpc>
                <a:spcPct val="150000"/>
              </a:lnSpc>
            </a:pPr>
            <a:r>
              <a:rPr lang="en-US" sz="2800" dirty="0"/>
              <a:t>Staff Changes Only</a:t>
            </a:r>
          </a:p>
          <a:p>
            <a:pPr lvl="1">
              <a:lnSpc>
                <a:spcPct val="150000"/>
              </a:lnSpc>
            </a:pPr>
            <a:r>
              <a:rPr lang="en-US" sz="2800" dirty="0"/>
              <a:t>All other changes</a:t>
            </a:r>
          </a:p>
          <a:p>
            <a:pPr>
              <a:lnSpc>
                <a:spcPct val="150000"/>
              </a:lnSpc>
            </a:pPr>
            <a:r>
              <a:rPr lang="en-US" sz="3100" dirty="0"/>
              <a:t>Continuing Review (3 OPTIONS)</a:t>
            </a:r>
          </a:p>
          <a:p>
            <a:pPr lvl="1">
              <a:lnSpc>
                <a:spcPct val="150000"/>
              </a:lnSpc>
            </a:pPr>
            <a:r>
              <a:rPr lang="en-US" sz="2800" dirty="0"/>
              <a:t>Abbreviated forms for External IRB or HUD for Clinical Use</a:t>
            </a:r>
          </a:p>
          <a:p>
            <a:pPr>
              <a:lnSpc>
                <a:spcPct val="150000"/>
              </a:lnSpc>
            </a:pPr>
            <a:r>
              <a:rPr lang="en-US" sz="3100" dirty="0"/>
              <a:t>Check-In Report (for studies with 3 year approval periods)</a:t>
            </a:r>
          </a:p>
          <a:p>
            <a:pPr>
              <a:lnSpc>
                <a:spcPct val="150000"/>
              </a:lnSpc>
            </a:pPr>
            <a:r>
              <a:rPr lang="en-US" sz="3100" dirty="0"/>
              <a:t>Final Report (Study Closure)</a:t>
            </a:r>
          </a:p>
          <a:p>
            <a:endParaRPr lang="en-US" dirty="0"/>
          </a:p>
          <a:p>
            <a:endParaRPr lang="en-US" dirty="0"/>
          </a:p>
          <a:p>
            <a:endParaRPr lang="en-US" dirty="0"/>
          </a:p>
        </p:txBody>
      </p:sp>
    </p:spTree>
    <p:extLst>
      <p:ext uri="{BB962C8B-B14F-4D97-AF65-F5344CB8AC3E}">
        <p14:creationId xmlns:p14="http://schemas.microsoft.com/office/powerpoint/2010/main" val="34328025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201ED"/>
                </a:solidFill>
              </a:rPr>
              <a:t>Reportable Events</a:t>
            </a:r>
          </a:p>
        </p:txBody>
      </p:sp>
      <p:sp>
        <p:nvSpPr>
          <p:cNvPr id="3" name="Content Placeholder 2"/>
          <p:cNvSpPr>
            <a:spLocks noGrp="1"/>
          </p:cNvSpPr>
          <p:nvPr>
            <p:ph sz="quarter" idx="1"/>
          </p:nvPr>
        </p:nvSpPr>
        <p:spPr>
          <a:xfrm>
            <a:off x="6927" y="1447800"/>
            <a:ext cx="9067800" cy="5105400"/>
          </a:xfrm>
        </p:spPr>
        <p:txBody>
          <a:bodyPr numCol="2">
            <a:normAutofit fontScale="62500" lnSpcReduction="20000"/>
          </a:bodyPr>
          <a:lstStyle/>
          <a:p>
            <a:pPr>
              <a:lnSpc>
                <a:spcPct val="150000"/>
              </a:lnSpc>
            </a:pPr>
            <a:r>
              <a:rPr lang="en-US" dirty="0"/>
              <a:t>Government Inspections (or audit)</a:t>
            </a:r>
          </a:p>
          <a:p>
            <a:r>
              <a:rPr lang="en-US" dirty="0"/>
              <a:t>Privacy or Information (Data) Security Violation (Breach)</a:t>
            </a:r>
          </a:p>
          <a:p>
            <a:r>
              <a:rPr lang="en-US" dirty="0"/>
              <a:t>Incarceration of a research participant</a:t>
            </a:r>
          </a:p>
          <a:p>
            <a:r>
              <a:rPr lang="en-US" dirty="0"/>
              <a:t>Any FDA Action or Changes to HUD</a:t>
            </a:r>
          </a:p>
          <a:p>
            <a:r>
              <a:rPr lang="en-US" dirty="0"/>
              <a:t>Unanticipated Serious Adverse Event</a:t>
            </a:r>
          </a:p>
          <a:p>
            <a:r>
              <a:rPr lang="en-US" dirty="0"/>
              <a:t>Research related Injury involving provision of healthcare</a:t>
            </a:r>
          </a:p>
          <a:p>
            <a:r>
              <a:rPr lang="en-US" dirty="0"/>
              <a:t>Apparent non-compliance (including serious or continuing non-compliance)</a:t>
            </a:r>
          </a:p>
          <a:p>
            <a:r>
              <a:rPr lang="en-US" dirty="0"/>
              <a:t>New information that indicates a change to the risks or potential benefits of the project</a:t>
            </a:r>
          </a:p>
          <a:p>
            <a:pPr>
              <a:lnSpc>
                <a:spcPct val="150000"/>
              </a:lnSpc>
            </a:pPr>
            <a:r>
              <a:rPr lang="en-US" dirty="0"/>
              <a:t>Significant new finding</a:t>
            </a:r>
          </a:p>
          <a:p>
            <a:pPr>
              <a:lnSpc>
                <a:spcPct val="150000"/>
              </a:lnSpc>
            </a:pPr>
            <a:r>
              <a:rPr lang="en-US" dirty="0"/>
              <a:t>Changes to eliminate an apparent immediate hazard</a:t>
            </a:r>
          </a:p>
          <a:p>
            <a:pPr>
              <a:lnSpc>
                <a:spcPct val="150000"/>
              </a:lnSpc>
            </a:pPr>
            <a:r>
              <a:rPr lang="en-US" dirty="0"/>
              <a:t>Termination or suspension</a:t>
            </a:r>
          </a:p>
          <a:p>
            <a:pPr>
              <a:lnSpc>
                <a:spcPct val="150000"/>
              </a:lnSpc>
            </a:pPr>
            <a:r>
              <a:rPr lang="en-US" dirty="0"/>
              <a:t>Administrative or enrollment hold</a:t>
            </a:r>
          </a:p>
          <a:p>
            <a:pPr>
              <a:lnSpc>
                <a:spcPct val="150000"/>
              </a:lnSpc>
            </a:pPr>
            <a:r>
              <a:rPr lang="en-US" dirty="0"/>
              <a:t>Local unanticipated problem involving risks to participants or others</a:t>
            </a:r>
          </a:p>
          <a:p>
            <a:pPr>
              <a:lnSpc>
                <a:spcPct val="150000"/>
              </a:lnSpc>
            </a:pPr>
            <a:r>
              <a:rPr lang="en-US" dirty="0"/>
              <a:t>Unexpected Adverse Event</a:t>
            </a:r>
          </a:p>
          <a:p>
            <a:pPr>
              <a:lnSpc>
                <a:spcPct val="150000"/>
              </a:lnSpc>
            </a:pPr>
            <a:r>
              <a:rPr lang="en-US" dirty="0"/>
              <a:t>Audit or Monitor activities</a:t>
            </a:r>
          </a:p>
          <a:p>
            <a:pPr>
              <a:lnSpc>
                <a:spcPct val="150000"/>
              </a:lnSpc>
            </a:pPr>
            <a:r>
              <a:rPr lang="en-US" dirty="0"/>
              <a:t>Unanticipated adverse device effect</a:t>
            </a:r>
          </a:p>
          <a:p>
            <a:pPr>
              <a:lnSpc>
                <a:spcPct val="150000"/>
              </a:lnSpc>
            </a:pPr>
            <a:r>
              <a:rPr lang="en-US" dirty="0"/>
              <a:t>Interim Analysis report or DSMB report</a:t>
            </a:r>
          </a:p>
          <a:p>
            <a:pPr>
              <a:lnSpc>
                <a:spcPct val="150000"/>
              </a:lnSpc>
            </a:pPr>
            <a:r>
              <a:rPr lang="en-US" dirty="0"/>
              <a:t>Adverse Event, external event, or other sponsored required reporting</a:t>
            </a:r>
          </a:p>
        </p:txBody>
      </p:sp>
    </p:spTree>
    <p:extLst>
      <p:ext uri="{BB962C8B-B14F-4D97-AF65-F5344CB8AC3E}">
        <p14:creationId xmlns:p14="http://schemas.microsoft.com/office/powerpoint/2010/main" val="22355434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solidFill>
                  <a:srgbClr val="1201ED"/>
                </a:solidFill>
              </a:rPr>
              <a:t>Summary</a:t>
            </a:r>
          </a:p>
        </p:txBody>
      </p:sp>
      <p:sp>
        <p:nvSpPr>
          <p:cNvPr id="4" name="Text Placeholder 3"/>
          <p:cNvSpPr>
            <a:spLocks noGrp="1"/>
          </p:cNvSpPr>
          <p:nvPr>
            <p:ph type="body" idx="2"/>
          </p:nvPr>
        </p:nvSpPr>
        <p:spPr>
          <a:xfrm>
            <a:off x="609600" y="1752600"/>
            <a:ext cx="1600200" cy="4343400"/>
          </a:xfrm>
        </p:spPr>
        <p:txBody>
          <a:bodyPr/>
          <a:lstStyle/>
          <a:p>
            <a:endParaRPr lang="en-US" dirty="0"/>
          </a:p>
        </p:txBody>
      </p:sp>
      <p:sp>
        <p:nvSpPr>
          <p:cNvPr id="2" name="Content Placeholder 1"/>
          <p:cNvSpPr>
            <a:spLocks noGrp="1"/>
          </p:cNvSpPr>
          <p:nvPr>
            <p:ph sz="quarter" idx="1"/>
          </p:nvPr>
        </p:nvSpPr>
        <p:spPr>
          <a:xfrm>
            <a:off x="2362200" y="1752600"/>
            <a:ext cx="6400800" cy="4953000"/>
          </a:xfrm>
        </p:spPr>
        <p:txBody>
          <a:bodyPr>
            <a:normAutofit fontScale="70000" lnSpcReduction="20000"/>
          </a:bodyPr>
          <a:lstStyle/>
          <a:p>
            <a:pPr>
              <a:lnSpc>
                <a:spcPct val="200000"/>
              </a:lnSpc>
            </a:pPr>
            <a:r>
              <a:rPr lang="en-US" sz="3600" dirty="0"/>
              <a:t>Submit IRB applications online using IRBNet</a:t>
            </a:r>
          </a:p>
          <a:p>
            <a:pPr lvl="1">
              <a:lnSpc>
                <a:spcPct val="200000"/>
              </a:lnSpc>
            </a:pPr>
            <a:r>
              <a:rPr lang="en-US" sz="3600" dirty="0"/>
              <a:t>Initial IRB approvals</a:t>
            </a:r>
          </a:p>
          <a:p>
            <a:pPr lvl="1">
              <a:lnSpc>
                <a:spcPct val="200000"/>
              </a:lnSpc>
            </a:pPr>
            <a:r>
              <a:rPr lang="en-US" sz="3600" dirty="0"/>
              <a:t>Required updates</a:t>
            </a:r>
          </a:p>
          <a:p>
            <a:pPr>
              <a:lnSpc>
                <a:spcPct val="200000"/>
              </a:lnSpc>
            </a:pPr>
            <a:r>
              <a:rPr lang="en-US" sz="3600" dirty="0"/>
              <a:t>Follow instructions, policies, and guidance on IRB website</a:t>
            </a:r>
          </a:p>
          <a:p>
            <a:pPr>
              <a:lnSpc>
                <a:spcPct val="200000"/>
              </a:lnSpc>
            </a:pPr>
            <a:r>
              <a:rPr lang="en-US" sz="3600" dirty="0"/>
              <a:t>Call or visit the IRB Office for help</a:t>
            </a:r>
          </a:p>
          <a:p>
            <a:pPr marL="365760" lvl="1" indent="0">
              <a:buNone/>
            </a:pPr>
            <a:endParaRPr lang="en-US" sz="2500" dirty="0"/>
          </a:p>
        </p:txBody>
      </p:sp>
    </p:spTree>
    <p:extLst>
      <p:ext uri="{BB962C8B-B14F-4D97-AF65-F5344CB8AC3E}">
        <p14:creationId xmlns:p14="http://schemas.microsoft.com/office/powerpoint/2010/main" val="38059271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1201ED"/>
                </a:solidFill>
              </a:rPr>
              <a:t>IRB Contacts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06461373"/>
              </p:ext>
            </p:extLst>
          </p:nvPr>
        </p:nvGraphicFramePr>
        <p:xfrm>
          <a:off x="0" y="1219200"/>
          <a:ext cx="9173308" cy="5353572"/>
        </p:xfrm>
        <a:graphic>
          <a:graphicData uri="http://schemas.openxmlformats.org/drawingml/2006/table">
            <a:tbl>
              <a:tblPr firstRow="1" bandRow="1">
                <a:tableStyleId>{5C22544A-7EE6-4342-B048-85BDC9FD1C3A}</a:tableStyleId>
              </a:tblPr>
              <a:tblGrid>
                <a:gridCol w="6678812">
                  <a:extLst>
                    <a:ext uri="{9D8B030D-6E8A-4147-A177-3AD203B41FA5}">
                      <a16:colId xmlns:a16="http://schemas.microsoft.com/office/drawing/2014/main" val="20000"/>
                    </a:ext>
                  </a:extLst>
                </a:gridCol>
                <a:gridCol w="2494496">
                  <a:extLst>
                    <a:ext uri="{9D8B030D-6E8A-4147-A177-3AD203B41FA5}">
                      <a16:colId xmlns:a16="http://schemas.microsoft.com/office/drawing/2014/main" val="20001"/>
                    </a:ext>
                  </a:extLst>
                </a:gridCol>
              </a:tblGrid>
              <a:tr h="5159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515994">
                <a:tc>
                  <a:txBody>
                    <a:bodyPr/>
                    <a:lstStyle/>
                    <a:p>
                      <a:r>
                        <a:rPr lang="en-US" sz="2400" dirty="0">
                          <a:effectLst/>
                        </a:rPr>
                        <a:t>Clinton</a:t>
                      </a:r>
                      <a:r>
                        <a:rPr lang="en-US" sz="2400" baseline="0" dirty="0">
                          <a:effectLst/>
                        </a:rPr>
                        <a:t> Brown, MD</a:t>
                      </a:r>
                      <a:r>
                        <a:rPr lang="en-US" sz="2400" dirty="0">
                          <a:effectLst/>
                        </a:rPr>
                        <a:t>, IRB Chair</a:t>
                      </a:r>
                      <a:endParaRPr lang="en-US" sz="2400" dirty="0"/>
                    </a:p>
                  </a:txBody>
                  <a:tcPr/>
                </a:tc>
                <a:tc>
                  <a:txBody>
                    <a:bodyPr/>
                    <a:lstStyle/>
                    <a:p>
                      <a:r>
                        <a:rPr lang="en-US" sz="2400" dirty="0">
                          <a:effectLst/>
                        </a:rPr>
                        <a:t>(718) 270-1729</a:t>
                      </a:r>
                      <a:endParaRPr lang="en-US" sz="2400" dirty="0"/>
                    </a:p>
                  </a:txBody>
                  <a:tcPr/>
                </a:tc>
                <a:extLst>
                  <a:ext uri="{0D108BD9-81ED-4DB2-BD59-A6C34878D82A}">
                    <a16:rowId xmlns:a16="http://schemas.microsoft.com/office/drawing/2014/main" val="10001"/>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Stanley Friedman, MD, Vice Chair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270-1335</a:t>
                      </a:r>
                      <a:endParaRPr lang="en-US" sz="2400" dirty="0"/>
                    </a:p>
                  </a:txBody>
                  <a:tcPr/>
                </a:tc>
                <a:extLst>
                  <a:ext uri="{0D108BD9-81ED-4DB2-BD59-A6C34878D82A}">
                    <a16:rowId xmlns:a16="http://schemas.microsoft.com/office/drawing/2014/main" val="10002"/>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Jeannette Jakus, MD, Vice Chair</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270-1229</a:t>
                      </a:r>
                      <a:endParaRPr lang="en-US" sz="2400" dirty="0"/>
                    </a:p>
                  </a:txBody>
                  <a:tcPr/>
                </a:tc>
                <a:extLst>
                  <a:ext uri="{0D108BD9-81ED-4DB2-BD59-A6C34878D82A}">
                    <a16:rowId xmlns:a16="http://schemas.microsoft.com/office/drawing/2014/main" val="10003"/>
                  </a:ext>
                </a:extLst>
              </a:tr>
              <a:tr h="918654">
                <a:tc>
                  <a:txBody>
                    <a:bodyPr/>
                    <a:lstStyle/>
                    <a:p>
                      <a:r>
                        <a:rPr lang="en-US" sz="2400" dirty="0">
                          <a:effectLst/>
                        </a:rPr>
                        <a:t>Kevin L. Nellis, MS, CIP, Executive Director, Human Research Protection &amp; Quality Assurance</a:t>
                      </a:r>
                      <a:endParaRPr lang="en-US" sz="2400" dirty="0"/>
                    </a:p>
                  </a:txBody>
                  <a:tcPr/>
                </a:tc>
                <a:tc>
                  <a:txBody>
                    <a:bodyPr/>
                    <a:lstStyle/>
                    <a:p>
                      <a:r>
                        <a:rPr lang="en-US" sz="2400" dirty="0">
                          <a:effectLst/>
                        </a:rPr>
                        <a:t>(718) 613-8461</a:t>
                      </a:r>
                      <a:endParaRPr lang="en-US" sz="2400" dirty="0"/>
                    </a:p>
                  </a:txBody>
                  <a:tcPr/>
                </a:tc>
                <a:extLst>
                  <a:ext uri="{0D108BD9-81ED-4DB2-BD59-A6C34878D82A}">
                    <a16:rowId xmlns:a16="http://schemas.microsoft.com/office/drawing/2014/main" val="10004"/>
                  </a:ext>
                </a:extLst>
              </a:tr>
              <a:tr h="515994">
                <a:tc>
                  <a:txBody>
                    <a:bodyPr/>
                    <a:lstStyle/>
                    <a:p>
                      <a:r>
                        <a:rPr lang="en-US" sz="2400" dirty="0">
                          <a:effectLst/>
                        </a:rPr>
                        <a:t>Diann Johnson, MPH, Associate IRB Administrator</a:t>
                      </a:r>
                      <a:endParaRPr lang="en-US" sz="2400" dirty="0"/>
                    </a:p>
                  </a:txBody>
                  <a:tcPr/>
                </a:tc>
                <a:tc>
                  <a:txBody>
                    <a:bodyPr/>
                    <a:lstStyle/>
                    <a:p>
                      <a:r>
                        <a:rPr lang="en-US" sz="2400" dirty="0">
                          <a:effectLst/>
                        </a:rPr>
                        <a:t>(718) 270-4341</a:t>
                      </a:r>
                      <a:endParaRPr lang="en-US" sz="2400" dirty="0"/>
                    </a:p>
                  </a:txBody>
                  <a:tcPr/>
                </a:tc>
                <a:extLst>
                  <a:ext uri="{0D108BD9-81ED-4DB2-BD59-A6C34878D82A}">
                    <a16:rowId xmlns:a16="http://schemas.microsoft.com/office/drawing/2014/main" val="1000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Nikol Celestine, BA, CIP, </a:t>
                      </a:r>
                      <a:r>
                        <a:rPr lang="it-IT" sz="2400" dirty="0">
                          <a:effectLst/>
                        </a:rPr>
                        <a:t>IRB Management Analyst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(718) 270-4411</a:t>
                      </a:r>
                    </a:p>
                  </a:txBody>
                  <a:tcPr/>
                </a:tc>
                <a:extLst>
                  <a:ext uri="{0D108BD9-81ED-4DB2-BD59-A6C34878D82A}">
                    <a16:rowId xmlns:a16="http://schemas.microsoft.com/office/drawing/2014/main" val="10006"/>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Nakih Gonzales, IRB Assistant</a:t>
                      </a: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(718) 270-4372</a:t>
                      </a:r>
                      <a:endParaRPr lang="en-US" sz="2400" dirty="0"/>
                    </a:p>
                  </a:txBody>
                  <a:tcPr/>
                </a:tc>
                <a:extLst>
                  <a:ext uri="{0D108BD9-81ED-4DB2-BD59-A6C34878D82A}">
                    <a16:rowId xmlns:a16="http://schemas.microsoft.com/office/drawing/2014/main" val="4157821775"/>
                  </a:ext>
                </a:extLst>
              </a:tr>
              <a:tr h="515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IRB Office (BSB 3-26) </a:t>
                      </a:r>
                      <a:r>
                        <a:rPr lang="en-US" sz="2400" dirty="0">
                          <a:hlinkClick r:id="rId2"/>
                        </a:rPr>
                        <a:t>IRB@downstate.edu</a:t>
                      </a:r>
                      <a:r>
                        <a:rPr lang="en-US" sz="2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Appointments recommended; walk-ins welcome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(718) 613-8480</a:t>
                      </a:r>
                    </a:p>
                  </a:txBody>
                  <a:tcPr/>
                </a:tc>
                <a:extLst>
                  <a:ext uri="{0D108BD9-81ED-4DB2-BD59-A6C34878D82A}">
                    <a16:rowId xmlns:a16="http://schemas.microsoft.com/office/drawing/2014/main" val="10007"/>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4853" y="8709"/>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516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solidFill>
                  <a:srgbClr val="1201ED"/>
                </a:solidFill>
              </a:rPr>
              <a:t>Additional Contacts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589341435"/>
              </p:ext>
            </p:extLst>
          </p:nvPr>
        </p:nvGraphicFramePr>
        <p:xfrm>
          <a:off x="-14654" y="1227909"/>
          <a:ext cx="9173308" cy="6347374"/>
        </p:xfrm>
        <a:graphic>
          <a:graphicData uri="http://schemas.openxmlformats.org/drawingml/2006/table">
            <a:tbl>
              <a:tblPr firstRow="1" bandRow="1">
                <a:tableStyleId>{5C22544A-7EE6-4342-B048-85BDC9FD1C3A}</a:tableStyleId>
              </a:tblPr>
              <a:tblGrid>
                <a:gridCol w="7239000">
                  <a:extLst>
                    <a:ext uri="{9D8B030D-6E8A-4147-A177-3AD203B41FA5}">
                      <a16:colId xmlns:a16="http://schemas.microsoft.com/office/drawing/2014/main" val="20000"/>
                    </a:ext>
                  </a:extLst>
                </a:gridCol>
                <a:gridCol w="1934308">
                  <a:extLst>
                    <a:ext uri="{9D8B030D-6E8A-4147-A177-3AD203B41FA5}">
                      <a16:colId xmlns:a16="http://schemas.microsoft.com/office/drawing/2014/main" val="20001"/>
                    </a:ext>
                  </a:extLst>
                </a:gridCol>
              </a:tblGrid>
              <a:tr h="396375">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948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hlinkClick r:id="rId2"/>
                        </a:rPr>
                        <a:t>Office of Compliance and Audit Services </a:t>
                      </a:r>
                      <a:r>
                        <a:rPr lang="en-US" sz="2000" dirty="0"/>
                        <a:t>(Privacy Officer, HIPAA, Compliance Training, Audits, Internal Controls, Clinical Reimbursements, Financial Conflict of Interest Committee)</a:t>
                      </a:r>
                    </a:p>
                  </a:txBody>
                  <a:tcPr/>
                </a:tc>
                <a:tc>
                  <a:txBody>
                    <a:bodyPr/>
                    <a:lstStyle/>
                    <a:p>
                      <a:r>
                        <a:rPr lang="en-US" sz="2000" dirty="0"/>
                        <a:t>(718) 270-4033</a:t>
                      </a:r>
                    </a:p>
                  </a:txBody>
                  <a:tcPr/>
                </a:tc>
                <a:extLst>
                  <a:ext uri="{0D108BD9-81ED-4DB2-BD59-A6C34878D82A}">
                    <a16:rowId xmlns:a16="http://schemas.microsoft.com/office/drawing/2014/main" val="10001"/>
                  </a:ext>
                </a:extLst>
              </a:tr>
              <a:tr h="406339">
                <a:tc>
                  <a:txBody>
                    <a:bodyPr/>
                    <a:lstStyle/>
                    <a:p>
                      <a:r>
                        <a:rPr lang="en-US" sz="2400" dirty="0">
                          <a:hlinkClick r:id="rId3"/>
                        </a:rPr>
                        <a:t>Igor Gorelik</a:t>
                      </a:r>
                      <a:r>
                        <a:rPr lang="en-US" sz="2000" dirty="0"/>
                        <a:t>, Information Security Officer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(718) 613-8593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(929) 359-0401</a:t>
                      </a:r>
                    </a:p>
                  </a:txBody>
                  <a:tcPr/>
                </a:tc>
                <a:extLst>
                  <a:ext uri="{0D108BD9-81ED-4DB2-BD59-A6C34878D82A}">
                    <a16:rowId xmlns:a16="http://schemas.microsoft.com/office/drawing/2014/main" val="10002"/>
                  </a:ext>
                </a:extLst>
              </a:tr>
              <a:tr h="677232">
                <a:tc>
                  <a:txBody>
                    <a:bodyPr/>
                    <a:lstStyle/>
                    <a:p>
                      <a:r>
                        <a:rPr lang="en-US" sz="2400" dirty="0">
                          <a:hlinkClick r:id="rId4"/>
                        </a:rPr>
                        <a:t>Sponsored Programs Administration </a:t>
                      </a:r>
                      <a:r>
                        <a:rPr lang="en-US" sz="2000" dirty="0"/>
                        <a:t>(Contracts, Grant Review, Submission, and 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(718) 270-2680</a:t>
                      </a:r>
                    </a:p>
                  </a:txBody>
                  <a:tcPr/>
                </a:tc>
                <a:extLst>
                  <a:ext uri="{0D108BD9-81ED-4DB2-BD59-A6C34878D82A}">
                    <a16:rowId xmlns:a16="http://schemas.microsoft.com/office/drawing/2014/main" val="10003"/>
                  </a:ext>
                </a:extLst>
              </a:tr>
              <a:tr h="677232">
                <a:tc>
                  <a:txBody>
                    <a:bodyPr/>
                    <a:lstStyle/>
                    <a:p>
                      <a:r>
                        <a:rPr lang="en-US" sz="2400" dirty="0">
                          <a:hlinkClick r:id="rId5"/>
                        </a:rPr>
                        <a:t>Finance and Administration</a:t>
                      </a:r>
                      <a:r>
                        <a:rPr lang="en-US" sz="2400" dirty="0"/>
                        <a:t> </a:t>
                      </a:r>
                      <a:r>
                        <a:rPr lang="en-US" sz="2000" dirty="0"/>
                        <a:t>(Financial Analysis, HR, Payroll, Purchasing)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(718) 270-3027</a:t>
                      </a:r>
                    </a:p>
                  </a:txBody>
                  <a:tcPr/>
                </a:tc>
                <a:extLst>
                  <a:ext uri="{0D108BD9-81ED-4DB2-BD59-A6C34878D82A}">
                    <a16:rowId xmlns:a16="http://schemas.microsoft.com/office/drawing/2014/main" val="858498709"/>
                  </a:ext>
                </a:extLst>
              </a:tr>
              <a:tr h="406339">
                <a:tc>
                  <a:txBody>
                    <a:bodyPr/>
                    <a:lstStyle/>
                    <a:p>
                      <a:r>
                        <a:rPr lang="en-US" sz="2400" dirty="0">
                          <a:hlinkClick r:id="rId6"/>
                        </a:rPr>
                        <a:t>Technology Commercialization</a:t>
                      </a:r>
                      <a:r>
                        <a:rPr lang="en-US" sz="2400" dirty="0"/>
                        <a:t> </a:t>
                      </a:r>
                      <a:r>
                        <a:rPr lang="en-US" sz="2000" dirty="0"/>
                        <a:t>(Commercialization and IP)</a:t>
                      </a:r>
                    </a:p>
                  </a:txBody>
                  <a:tcPr/>
                </a:tc>
                <a:tc>
                  <a:txBody>
                    <a:bodyPr/>
                    <a:lstStyle/>
                    <a:p>
                      <a:r>
                        <a:rPr lang="en-US" sz="2000" dirty="0"/>
                        <a:t>(718) 613-8514</a:t>
                      </a:r>
                    </a:p>
                  </a:txBody>
                  <a:tcPr/>
                </a:tc>
                <a:extLst>
                  <a:ext uri="{0D108BD9-81ED-4DB2-BD59-A6C34878D82A}">
                    <a16:rowId xmlns:a16="http://schemas.microsoft.com/office/drawing/2014/main" val="10004"/>
                  </a:ext>
                </a:extLst>
              </a:tr>
              <a:tr h="687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hlinkClick r:id="rId7"/>
                        </a:rPr>
                        <a:t>Michele Follen</a:t>
                      </a:r>
                      <a:r>
                        <a:rPr lang="en-US" sz="2000" dirty="0"/>
                        <a:t>, MD, PhD, MBA, Director of Research and Chair, Facility Research Review Committee (KC)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(718) 613-8401</a:t>
                      </a:r>
                    </a:p>
                  </a:txBody>
                  <a:tcPr/>
                </a:tc>
                <a:extLst>
                  <a:ext uri="{0D108BD9-81ED-4DB2-BD59-A6C34878D82A}">
                    <a16:rowId xmlns:a16="http://schemas.microsoft.com/office/drawing/2014/main" val="109464050"/>
                  </a:ext>
                </a:extLst>
              </a:tr>
              <a:tr h="1439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hlinkClick r:id="rId8"/>
                        </a:rPr>
                        <a:t>Bryce Petty</a:t>
                      </a:r>
                      <a:r>
                        <a:rPr lang="en-US" sz="2000" dirty="0"/>
                        <a:t>, CCRC, Facility Research Coordinator (KC)/STAR contact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(718) 613-8185</a:t>
                      </a:r>
                    </a:p>
                  </a:txBody>
                  <a:tcPr/>
                </a:tc>
                <a:extLst>
                  <a:ext uri="{0D108BD9-81ED-4DB2-BD59-A6C34878D82A}">
                    <a16:rowId xmlns:a16="http://schemas.microsoft.com/office/drawing/2014/main" val="3435671821"/>
                  </a:ext>
                </a:extLst>
              </a:tr>
            </a:tbl>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44853" y="8709"/>
            <a:ext cx="112554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057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20200" cy="990600"/>
          </a:xfrm>
        </p:spPr>
        <p:txBody>
          <a:bodyPr>
            <a:normAutofit fontScale="90000"/>
          </a:bodyPr>
          <a:lstStyle/>
          <a:p>
            <a:pPr algn="ctr"/>
            <a:r>
              <a:rPr lang="en-US" b="1" dirty="0">
                <a:solidFill>
                  <a:srgbClr val="C00000"/>
                </a:solidFill>
              </a:rPr>
              <a:t>Q2: Does it Involve Research Participants (Human Subjects)? </a:t>
            </a:r>
            <a:r>
              <a:rPr lang="en-US" sz="3100" dirty="0">
                <a:solidFill>
                  <a:srgbClr val="1201ED"/>
                </a:solidFill>
              </a:rPr>
              <a:t>(Under the Common Rule)</a:t>
            </a:r>
          </a:p>
        </p:txBody>
      </p:sp>
      <p:sp>
        <p:nvSpPr>
          <p:cNvPr id="5" name="Footer Placeholder 4"/>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CD8402C-6EFA-416E-A502-BCE7A9A93BED}" type="slidenum">
              <a:rPr lang="en-US" smtClean="0"/>
              <a:t>5</a:t>
            </a:fld>
            <a:endParaRPr lang="en-US" dirty="0"/>
          </a:p>
        </p:txBody>
      </p:sp>
      <p:sp>
        <p:nvSpPr>
          <p:cNvPr id="3" name="Content Placeholder 2"/>
          <p:cNvSpPr>
            <a:spLocks noGrp="1"/>
          </p:cNvSpPr>
          <p:nvPr>
            <p:ph sz="quarter" idx="1"/>
          </p:nvPr>
        </p:nvSpPr>
        <p:spPr>
          <a:xfrm>
            <a:off x="76200" y="1752600"/>
            <a:ext cx="8915400" cy="5181600"/>
          </a:xfrm>
        </p:spPr>
        <p:txBody>
          <a:bodyPr>
            <a:normAutofit/>
          </a:bodyPr>
          <a:lstStyle/>
          <a:p>
            <a:r>
              <a:rPr lang="en-US" sz="2800" dirty="0"/>
              <a:t>In order for </a:t>
            </a:r>
            <a:r>
              <a:rPr lang="en-US" sz="2800" u="sng" dirty="0"/>
              <a:t>research</a:t>
            </a:r>
            <a:r>
              <a:rPr lang="en-US" sz="2800" dirty="0"/>
              <a:t> to be considered </a:t>
            </a:r>
            <a:r>
              <a:rPr lang="en-US" sz="2800" u="sng" dirty="0"/>
              <a:t>human research </a:t>
            </a:r>
            <a:r>
              <a:rPr lang="en-US" sz="2800" dirty="0"/>
              <a:t>(and thus requiring IRB approval before the study begins), the research must involve </a:t>
            </a:r>
            <a:r>
              <a:rPr lang="en-US" sz="2800" b="1" dirty="0">
                <a:solidFill>
                  <a:srgbClr val="C00000"/>
                </a:solidFill>
              </a:rPr>
              <a:t>living individuals </a:t>
            </a:r>
            <a:r>
              <a:rPr lang="en-US" sz="2800" dirty="0"/>
              <a:t>about whom an investigator (whether professional or student) conducting research either </a:t>
            </a:r>
          </a:p>
          <a:p>
            <a:pPr lvl="1"/>
            <a:r>
              <a:rPr lang="en-US" sz="2800" dirty="0"/>
              <a:t>obtains </a:t>
            </a:r>
            <a:r>
              <a:rPr lang="en-US" sz="2800" b="1" dirty="0">
                <a:solidFill>
                  <a:srgbClr val="C00000"/>
                </a:solidFill>
              </a:rPr>
              <a:t>information or biospecimens </a:t>
            </a:r>
            <a:r>
              <a:rPr lang="en-US" sz="2800" dirty="0"/>
              <a:t>through </a:t>
            </a:r>
            <a:r>
              <a:rPr lang="en-US" sz="2800" b="1" dirty="0">
                <a:solidFill>
                  <a:srgbClr val="C00000"/>
                </a:solidFill>
              </a:rPr>
              <a:t>intervention or interaction</a:t>
            </a:r>
            <a:r>
              <a:rPr lang="en-US" sz="2800" b="1" dirty="0"/>
              <a:t> </a:t>
            </a:r>
            <a:r>
              <a:rPr lang="en-US" sz="2800" dirty="0"/>
              <a:t>with the individual, and uses, studies, or analyzes the information or biospecimens; or</a:t>
            </a:r>
          </a:p>
          <a:p>
            <a:pPr lvl="1"/>
            <a:r>
              <a:rPr lang="en-US" sz="2800" dirty="0"/>
              <a:t>obtains, uses, studies, analyzes, or generates </a:t>
            </a:r>
            <a:r>
              <a:rPr lang="en-US" sz="2800" b="1" dirty="0">
                <a:solidFill>
                  <a:srgbClr val="C00000"/>
                </a:solidFill>
              </a:rPr>
              <a:t>identifiable private information </a:t>
            </a:r>
            <a:r>
              <a:rPr lang="en-US" sz="2800" b="1" u="sng" dirty="0">
                <a:solidFill>
                  <a:srgbClr val="C00000"/>
                </a:solidFill>
              </a:rPr>
              <a:t>or</a:t>
            </a:r>
            <a:r>
              <a:rPr lang="en-US" sz="2800" b="1" dirty="0">
                <a:solidFill>
                  <a:srgbClr val="C00000"/>
                </a:solidFill>
              </a:rPr>
              <a:t> identifiable biospecimens</a:t>
            </a:r>
            <a:r>
              <a:rPr lang="en-US" sz="2800" dirty="0"/>
              <a:t>.</a:t>
            </a:r>
          </a:p>
          <a:p>
            <a:pPr marL="685800" lvl="2" indent="0">
              <a:lnSpc>
                <a:spcPct val="110000"/>
              </a:lnSpc>
              <a:buNone/>
            </a:pPr>
            <a:endParaRPr lang="en-US" sz="2000" i="1" dirty="0">
              <a:solidFill>
                <a:srgbClr val="C00000"/>
              </a:solidFill>
            </a:endParaRPr>
          </a:p>
          <a:p>
            <a:pPr marL="685800" lvl="2" indent="0">
              <a:lnSpc>
                <a:spcPct val="110000"/>
              </a:lnSpc>
              <a:buNone/>
            </a:pPr>
            <a:endParaRPr lang="en-US" sz="2800" dirty="0"/>
          </a:p>
          <a:p>
            <a:endParaRPr lang="en-US" dirty="0"/>
          </a:p>
        </p:txBody>
      </p:sp>
    </p:spTree>
    <p:extLst>
      <p:ext uri="{BB962C8B-B14F-4D97-AF65-F5344CB8AC3E}">
        <p14:creationId xmlns:p14="http://schemas.microsoft.com/office/powerpoint/2010/main" val="116275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32D3-13ED-4771-B26C-53EE0A32E042}"/>
              </a:ext>
            </a:extLst>
          </p:cNvPr>
          <p:cNvSpPr>
            <a:spLocks noGrp="1"/>
          </p:cNvSpPr>
          <p:nvPr>
            <p:ph type="title"/>
          </p:nvPr>
        </p:nvSpPr>
        <p:spPr/>
        <p:txBody>
          <a:bodyPr>
            <a:normAutofit/>
          </a:bodyPr>
          <a:lstStyle/>
          <a:p>
            <a:pPr algn="ctr"/>
            <a:r>
              <a:rPr lang="en-US" dirty="0">
                <a:solidFill>
                  <a:srgbClr val="1201ED"/>
                </a:solidFill>
              </a:rPr>
              <a:t>Is IRB Approval Required? </a:t>
            </a:r>
            <a:endParaRPr lang="en-US" dirty="0"/>
          </a:p>
        </p:txBody>
      </p:sp>
      <p:graphicFrame>
        <p:nvGraphicFramePr>
          <p:cNvPr id="4" name="Content Placeholder 3">
            <a:extLst>
              <a:ext uri="{FF2B5EF4-FFF2-40B4-BE49-F238E27FC236}">
                <a16:creationId xmlns:a16="http://schemas.microsoft.com/office/drawing/2014/main" id="{B223E62C-FA07-4971-8BC6-88FF7D621EB9}"/>
              </a:ext>
            </a:extLst>
          </p:cNvPr>
          <p:cNvGraphicFramePr>
            <a:graphicFrameLocks noGrp="1"/>
          </p:cNvGraphicFramePr>
          <p:nvPr>
            <p:ph sz="quarter" idx="1"/>
            <p:extLst>
              <p:ext uri="{D42A27DB-BD31-4B8C-83A1-F6EECF244321}">
                <p14:modId xmlns:p14="http://schemas.microsoft.com/office/powerpoint/2010/main" val="498679857"/>
              </p:ext>
            </p:extLst>
          </p:nvPr>
        </p:nvGraphicFramePr>
        <p:xfrm>
          <a:off x="0" y="990600"/>
          <a:ext cx="8991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D1BC4D6-9811-482D-B945-10AEE9C3AAA8}"/>
              </a:ext>
            </a:extLst>
          </p:cNvPr>
          <p:cNvSpPr txBox="1"/>
          <p:nvPr/>
        </p:nvSpPr>
        <p:spPr>
          <a:xfrm>
            <a:off x="6400800" y="2089683"/>
            <a:ext cx="2590800" cy="1938992"/>
          </a:xfrm>
          <a:prstGeom prst="rect">
            <a:avLst/>
          </a:prstGeom>
          <a:solidFill>
            <a:schemeClr val="accent5">
              <a:lumMod val="40000"/>
              <a:lumOff val="60000"/>
            </a:schemeClr>
          </a:solidFill>
        </p:spPr>
        <p:txBody>
          <a:bodyPr wrap="square" rtlCol="0">
            <a:spAutoFit/>
          </a:bodyPr>
          <a:lstStyle/>
          <a:p>
            <a:r>
              <a:rPr lang="en-US" sz="2400" dirty="0"/>
              <a:t>If “</a:t>
            </a:r>
            <a:r>
              <a:rPr lang="en-US" sz="2400" dirty="0">
                <a:solidFill>
                  <a:schemeClr val="accent5"/>
                </a:solidFill>
              </a:rPr>
              <a:t>YES</a:t>
            </a:r>
            <a:r>
              <a:rPr lang="en-US" sz="2400" dirty="0"/>
              <a:t>” to </a:t>
            </a:r>
          </a:p>
          <a:p>
            <a:r>
              <a:rPr lang="en-US" sz="2400" dirty="0"/>
              <a:t>Q1 </a:t>
            </a:r>
            <a:r>
              <a:rPr lang="en-US" sz="2400" u="sng" dirty="0"/>
              <a:t>and</a:t>
            </a:r>
            <a:r>
              <a:rPr lang="en-US" sz="2400" dirty="0"/>
              <a:t> Q2:</a:t>
            </a:r>
          </a:p>
          <a:p>
            <a:endParaRPr lang="en-US" sz="2400" dirty="0"/>
          </a:p>
          <a:p>
            <a:pPr algn="ctr"/>
            <a:r>
              <a:rPr lang="en-US" sz="2400" dirty="0"/>
              <a:t>Submit an IRB application.</a:t>
            </a:r>
          </a:p>
        </p:txBody>
      </p:sp>
      <p:sp>
        <p:nvSpPr>
          <p:cNvPr id="6" name="TextBox 5">
            <a:extLst>
              <a:ext uri="{FF2B5EF4-FFF2-40B4-BE49-F238E27FC236}">
                <a16:creationId xmlns:a16="http://schemas.microsoft.com/office/drawing/2014/main" id="{3B10093A-4699-4C5B-AAB8-8F08A2432766}"/>
              </a:ext>
            </a:extLst>
          </p:cNvPr>
          <p:cNvSpPr txBox="1"/>
          <p:nvPr/>
        </p:nvSpPr>
        <p:spPr>
          <a:xfrm>
            <a:off x="6400800" y="4169432"/>
            <a:ext cx="2666999" cy="2677656"/>
          </a:xfrm>
          <a:prstGeom prst="rect">
            <a:avLst/>
          </a:prstGeom>
          <a:solidFill>
            <a:schemeClr val="accent3">
              <a:lumMod val="20000"/>
              <a:lumOff val="80000"/>
            </a:schemeClr>
          </a:solidFill>
        </p:spPr>
        <p:txBody>
          <a:bodyPr wrap="square" rtlCol="0">
            <a:spAutoFit/>
          </a:bodyPr>
          <a:lstStyle/>
          <a:p>
            <a:pPr lvl="0">
              <a:buFont typeface="Wingdings" panose="05000000000000000000" pitchFamily="2" charset="2"/>
              <a:buNone/>
            </a:pPr>
            <a:r>
              <a:rPr lang="en-US" sz="2400" dirty="0"/>
              <a:t>If “</a:t>
            </a:r>
            <a:r>
              <a:rPr lang="en-US" sz="2400" dirty="0">
                <a:solidFill>
                  <a:srgbClr val="C00000"/>
                </a:solidFill>
              </a:rPr>
              <a:t>NO</a:t>
            </a:r>
            <a:r>
              <a:rPr lang="en-US" sz="2400" dirty="0"/>
              <a:t>” to </a:t>
            </a:r>
          </a:p>
          <a:p>
            <a:pPr lvl="0">
              <a:buFont typeface="Wingdings" panose="05000000000000000000" pitchFamily="2" charset="2"/>
              <a:buNone/>
            </a:pPr>
            <a:r>
              <a:rPr lang="en-US" sz="2400" dirty="0"/>
              <a:t>Q1 </a:t>
            </a:r>
            <a:r>
              <a:rPr lang="en-US" sz="2400" u="sng" dirty="0"/>
              <a:t>or</a:t>
            </a:r>
            <a:r>
              <a:rPr lang="en-US" sz="2400" dirty="0"/>
              <a:t> Q2:</a:t>
            </a:r>
          </a:p>
          <a:p>
            <a:pPr lvl="0">
              <a:buFont typeface="Wingdings" panose="05000000000000000000" pitchFamily="2" charset="2"/>
              <a:buNone/>
            </a:pPr>
            <a:endParaRPr lang="en-US" sz="2400" dirty="0"/>
          </a:p>
          <a:p>
            <a:pPr lvl="0" algn="ctr">
              <a:buFont typeface="Wingdings" panose="05000000000000000000" pitchFamily="2" charset="2"/>
              <a:buNone/>
            </a:pPr>
            <a:r>
              <a:rPr lang="en-US" sz="2400" dirty="0"/>
              <a:t>Consult with “IRB Decision Aid”, </a:t>
            </a:r>
            <a:r>
              <a:rPr lang="en-US" sz="2400" dirty="0">
                <a:hlinkClick r:id="rId7"/>
              </a:rPr>
              <a:t>IRB@downstate.edu</a:t>
            </a:r>
            <a:r>
              <a:rPr lang="en-US" sz="2400" dirty="0"/>
              <a:t> or call X8480.</a:t>
            </a:r>
          </a:p>
        </p:txBody>
      </p:sp>
      <p:sp>
        <p:nvSpPr>
          <p:cNvPr id="10" name="TextBox 9">
            <a:extLst>
              <a:ext uri="{FF2B5EF4-FFF2-40B4-BE49-F238E27FC236}">
                <a16:creationId xmlns:a16="http://schemas.microsoft.com/office/drawing/2014/main" id="{2625EFD0-D1CB-478B-9167-EDBD28F6E9AE}"/>
              </a:ext>
            </a:extLst>
          </p:cNvPr>
          <p:cNvSpPr txBox="1"/>
          <p:nvPr/>
        </p:nvSpPr>
        <p:spPr>
          <a:xfrm>
            <a:off x="1619071" y="3734286"/>
            <a:ext cx="762000" cy="461665"/>
          </a:xfrm>
          <a:prstGeom prst="rect">
            <a:avLst/>
          </a:prstGeom>
          <a:noFill/>
        </p:spPr>
        <p:txBody>
          <a:bodyPr wrap="square" rtlCol="0">
            <a:spAutoFit/>
          </a:bodyPr>
          <a:lstStyle/>
          <a:p>
            <a:r>
              <a:rPr lang="en-US" sz="2400" dirty="0">
                <a:solidFill>
                  <a:schemeClr val="accent5"/>
                </a:solidFill>
              </a:rPr>
              <a:t>YES</a:t>
            </a:r>
          </a:p>
        </p:txBody>
      </p:sp>
      <p:sp>
        <p:nvSpPr>
          <p:cNvPr id="11" name="TextBox 10">
            <a:extLst>
              <a:ext uri="{FF2B5EF4-FFF2-40B4-BE49-F238E27FC236}">
                <a16:creationId xmlns:a16="http://schemas.microsoft.com/office/drawing/2014/main" id="{5FCF5AF0-E5E0-48B8-B9B1-BF30890360F9}"/>
              </a:ext>
            </a:extLst>
          </p:cNvPr>
          <p:cNvSpPr txBox="1"/>
          <p:nvPr/>
        </p:nvSpPr>
        <p:spPr>
          <a:xfrm>
            <a:off x="4572000" y="2773233"/>
            <a:ext cx="762000" cy="461665"/>
          </a:xfrm>
          <a:prstGeom prst="rect">
            <a:avLst/>
          </a:prstGeom>
          <a:noFill/>
        </p:spPr>
        <p:txBody>
          <a:bodyPr wrap="square" rtlCol="0">
            <a:spAutoFit/>
          </a:bodyPr>
          <a:lstStyle/>
          <a:p>
            <a:r>
              <a:rPr lang="en-US" sz="2400" dirty="0">
                <a:solidFill>
                  <a:schemeClr val="accent5"/>
                </a:solidFill>
              </a:rPr>
              <a:t>YES</a:t>
            </a:r>
          </a:p>
        </p:txBody>
      </p:sp>
      <p:sp>
        <p:nvSpPr>
          <p:cNvPr id="12" name="Arrow: Bent 11">
            <a:extLst>
              <a:ext uri="{FF2B5EF4-FFF2-40B4-BE49-F238E27FC236}">
                <a16:creationId xmlns:a16="http://schemas.microsoft.com/office/drawing/2014/main" id="{CE729324-7F94-490E-A7FE-CFDF6DE0D525}"/>
              </a:ext>
            </a:extLst>
          </p:cNvPr>
          <p:cNvSpPr/>
          <p:nvPr/>
        </p:nvSpPr>
        <p:spPr>
          <a:xfrm>
            <a:off x="4114800" y="2463887"/>
            <a:ext cx="1905000" cy="796498"/>
          </a:xfrm>
          <a:prstGeom prst="ben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3" name="Arrow: Bent 12">
            <a:extLst>
              <a:ext uri="{FF2B5EF4-FFF2-40B4-BE49-F238E27FC236}">
                <a16:creationId xmlns:a16="http://schemas.microsoft.com/office/drawing/2014/main" id="{C75C188C-3F6A-4667-85A1-F5589F59E177}"/>
              </a:ext>
            </a:extLst>
          </p:cNvPr>
          <p:cNvSpPr/>
          <p:nvPr/>
        </p:nvSpPr>
        <p:spPr>
          <a:xfrm>
            <a:off x="990600" y="3429000"/>
            <a:ext cx="1981200" cy="762000"/>
          </a:xfrm>
          <a:prstGeom prst="ben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Arrow: Bent 13">
            <a:extLst>
              <a:ext uri="{FF2B5EF4-FFF2-40B4-BE49-F238E27FC236}">
                <a16:creationId xmlns:a16="http://schemas.microsoft.com/office/drawing/2014/main" id="{DAB6F935-6696-4D17-B761-4FA363B1EFD5}"/>
              </a:ext>
            </a:extLst>
          </p:cNvPr>
          <p:cNvSpPr/>
          <p:nvPr/>
        </p:nvSpPr>
        <p:spPr>
          <a:xfrm flipV="1">
            <a:off x="4114800" y="4825705"/>
            <a:ext cx="2133600" cy="837222"/>
          </a:xfrm>
          <a:prstGeom prst="bentArrow">
            <a:avLst>
              <a:gd name="adj1" fmla="val 25000"/>
              <a:gd name="adj2" fmla="val 24093"/>
              <a:gd name="adj3" fmla="val 25000"/>
              <a:gd name="adj4" fmla="val 4375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Arrow: Bent 14">
            <a:extLst>
              <a:ext uri="{FF2B5EF4-FFF2-40B4-BE49-F238E27FC236}">
                <a16:creationId xmlns:a16="http://schemas.microsoft.com/office/drawing/2014/main" id="{367C94AA-0080-4147-927E-58D9F842EDE9}"/>
              </a:ext>
            </a:extLst>
          </p:cNvPr>
          <p:cNvSpPr/>
          <p:nvPr/>
        </p:nvSpPr>
        <p:spPr>
          <a:xfrm flipV="1">
            <a:off x="990600" y="5244316"/>
            <a:ext cx="5334000" cy="914400"/>
          </a:xfrm>
          <a:prstGeom prst="bentArrow">
            <a:avLst>
              <a:gd name="adj1" fmla="val 25000"/>
              <a:gd name="adj2" fmla="val 24093"/>
              <a:gd name="adj3" fmla="val 25000"/>
              <a:gd name="adj4" fmla="val 43750"/>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45A73108-3B00-4CD3-B7FD-7EC9989096CB}"/>
              </a:ext>
            </a:extLst>
          </p:cNvPr>
          <p:cNvSpPr txBox="1"/>
          <p:nvPr/>
        </p:nvSpPr>
        <p:spPr>
          <a:xfrm>
            <a:off x="1619071" y="5043086"/>
            <a:ext cx="627095" cy="461665"/>
          </a:xfrm>
          <a:prstGeom prst="rect">
            <a:avLst/>
          </a:prstGeom>
          <a:noFill/>
        </p:spPr>
        <p:txBody>
          <a:bodyPr wrap="none" rtlCol="0">
            <a:spAutoFit/>
          </a:bodyPr>
          <a:lstStyle/>
          <a:p>
            <a:r>
              <a:rPr lang="en-US" sz="2400" dirty="0">
                <a:solidFill>
                  <a:srgbClr val="C00000"/>
                </a:solidFill>
              </a:rPr>
              <a:t>NO</a:t>
            </a:r>
          </a:p>
        </p:txBody>
      </p:sp>
      <p:pic>
        <p:nvPicPr>
          <p:cNvPr id="17" name="Picture 16">
            <a:extLst>
              <a:ext uri="{FF2B5EF4-FFF2-40B4-BE49-F238E27FC236}">
                <a16:creationId xmlns:a16="http://schemas.microsoft.com/office/drawing/2014/main" id="{B76F94DB-4AFB-42D6-85D9-65C6D638A4EB}"/>
              </a:ext>
            </a:extLst>
          </p:cNvPr>
          <p:cNvPicPr>
            <a:picLocks noChangeAspect="1"/>
          </p:cNvPicPr>
          <p:nvPr/>
        </p:nvPicPr>
        <p:blipFill>
          <a:blip r:embed="rId8"/>
          <a:stretch>
            <a:fillRect/>
          </a:stretch>
        </p:blipFill>
        <p:spPr>
          <a:xfrm>
            <a:off x="4523162" y="4619588"/>
            <a:ext cx="810838" cy="646232"/>
          </a:xfrm>
          <a:prstGeom prst="rect">
            <a:avLst/>
          </a:prstGeom>
        </p:spPr>
      </p:pic>
    </p:spTree>
    <p:extLst>
      <p:ext uri="{BB962C8B-B14F-4D97-AF65-F5344CB8AC3E}">
        <p14:creationId xmlns:p14="http://schemas.microsoft.com/office/powerpoint/2010/main" val="3914261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Performance Improvement Activities?</a:t>
            </a:r>
          </a:p>
        </p:txBody>
      </p:sp>
      <p:sp>
        <p:nvSpPr>
          <p:cNvPr id="2" name="Content Placeholder 1"/>
          <p:cNvSpPr>
            <a:spLocks noGrp="1"/>
          </p:cNvSpPr>
          <p:nvPr>
            <p:ph sz="quarter" idx="1"/>
          </p:nvPr>
        </p:nvSpPr>
        <p:spPr>
          <a:xfrm>
            <a:off x="76200" y="1524000"/>
            <a:ext cx="8991600" cy="5257800"/>
          </a:xfrm>
        </p:spPr>
        <p:txBody>
          <a:bodyPr>
            <a:normAutofit fontScale="92500"/>
          </a:bodyPr>
          <a:lstStyle/>
          <a:p>
            <a:r>
              <a:rPr lang="en-US" sz="3100" dirty="0">
                <a:cs typeface="Arial" pitchFamily="34" charset="0"/>
              </a:rPr>
              <a:t>Does the activity meet the definition of research, including the invent </a:t>
            </a:r>
            <a:r>
              <a:rPr lang="en-US" sz="3100" dirty="0"/>
              <a:t>to develop or contribute to generalizable knowledge*?</a:t>
            </a:r>
          </a:p>
          <a:p>
            <a:pPr lvl="1"/>
            <a:r>
              <a:rPr lang="en-US" sz="3100" dirty="0"/>
              <a:t>If YES, IRB approval is required, if there is an intervention/interaction or it involves identifiable private information or identifiable biospecimens.</a:t>
            </a:r>
          </a:p>
          <a:p>
            <a:pPr lvl="1"/>
            <a:r>
              <a:rPr lang="en-US" sz="3100" dirty="0"/>
              <a:t>If NO, IRB approval is NOT required </a:t>
            </a:r>
          </a:p>
          <a:p>
            <a:pPr marL="365760" lvl="1" indent="0">
              <a:buNone/>
            </a:pPr>
            <a:r>
              <a:rPr lang="en-US" sz="2000" i="1" dirty="0"/>
              <a:t>* Intent to publish is an insufficient criterion for determining whether a quality improvement activity involves research. Planning to publish an account of a quality improvement project does not necessarily mean that the project fits the definition of research; people seek to publish descriptions of </a:t>
            </a:r>
            <a:r>
              <a:rPr lang="en-US" sz="2000" i="1" dirty="0" err="1"/>
              <a:t>nonresearch</a:t>
            </a:r>
            <a:r>
              <a:rPr lang="en-US" sz="2000" i="1" dirty="0"/>
              <a:t> activities for a variety of reasons, if they believe others may be interested in learning about those activities. Conversely, a quality improvement project may involve research even if there is no intent to publish the results.</a:t>
            </a:r>
            <a:r>
              <a:rPr lang="en-US" sz="2800" dirty="0"/>
              <a:t>	</a:t>
            </a:r>
          </a:p>
          <a:p>
            <a:endParaRPr lang="en-US" dirty="0"/>
          </a:p>
        </p:txBody>
      </p:sp>
    </p:spTree>
    <p:extLst>
      <p:ext uri="{BB962C8B-B14F-4D97-AF65-F5344CB8AC3E}">
        <p14:creationId xmlns:p14="http://schemas.microsoft.com/office/powerpoint/2010/main" val="777567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Performance Improvement Activities?</a:t>
            </a:r>
          </a:p>
        </p:txBody>
      </p:sp>
      <p:sp>
        <p:nvSpPr>
          <p:cNvPr id="2" name="Content Placeholder 1"/>
          <p:cNvSpPr>
            <a:spLocks noGrp="1"/>
          </p:cNvSpPr>
          <p:nvPr>
            <p:ph sz="quarter" idx="1"/>
          </p:nvPr>
        </p:nvSpPr>
        <p:spPr>
          <a:xfrm>
            <a:off x="76200" y="1524000"/>
            <a:ext cx="8991600" cy="5257800"/>
          </a:xfrm>
        </p:spPr>
        <p:txBody>
          <a:bodyPr>
            <a:normAutofit/>
          </a:bodyPr>
          <a:lstStyle/>
          <a:p>
            <a:pPr marL="0" indent="0">
              <a:buNone/>
            </a:pPr>
            <a:r>
              <a:rPr lang="en-US" sz="2800" i="1" dirty="0">
                <a:solidFill>
                  <a:srgbClr val="C00000"/>
                </a:solidFill>
              </a:rPr>
              <a:t>Example:</a:t>
            </a:r>
          </a:p>
          <a:p>
            <a:r>
              <a:rPr lang="en-US" sz="2800" dirty="0"/>
              <a:t>A Downstate clinic develops a patient satisfaction survey for the intent of improving the quality of their service</a:t>
            </a:r>
          </a:p>
          <a:p>
            <a:r>
              <a:rPr lang="en-US" sz="2800" dirty="0"/>
              <a:t>Identifiable patient information is collected</a:t>
            </a:r>
          </a:p>
          <a:p>
            <a:r>
              <a:rPr lang="en-US" sz="2800" u="sng" dirty="0"/>
              <a:t>Without changing intent</a:t>
            </a:r>
            <a:r>
              <a:rPr lang="en-US" sz="2800" dirty="0"/>
              <a:t>, clinic staff could</a:t>
            </a:r>
          </a:p>
          <a:p>
            <a:pPr lvl="1"/>
            <a:r>
              <a:rPr lang="en-US" sz="2800" dirty="0"/>
              <a:t>Share the results at a conference</a:t>
            </a:r>
          </a:p>
          <a:p>
            <a:pPr lvl="1"/>
            <a:r>
              <a:rPr lang="en-US" sz="2800" dirty="0"/>
              <a:t>Publish the results</a:t>
            </a:r>
          </a:p>
          <a:p>
            <a:r>
              <a:rPr lang="en-US" sz="2800" dirty="0"/>
              <a:t>Recommend obtaining IRB determination letter stating IRB approval is not required.</a:t>
            </a:r>
          </a:p>
          <a:p>
            <a:endParaRPr lang="en-US" dirty="0"/>
          </a:p>
        </p:txBody>
      </p:sp>
    </p:spTree>
    <p:extLst>
      <p:ext uri="{BB962C8B-B14F-4D97-AF65-F5344CB8AC3E}">
        <p14:creationId xmlns:p14="http://schemas.microsoft.com/office/powerpoint/2010/main" val="3060049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solidFill>
                  <a:srgbClr val="1201ED"/>
                </a:solidFill>
              </a:rPr>
              <a:t>Is IRB Approval Required for </a:t>
            </a:r>
            <a:br>
              <a:rPr lang="en-US" dirty="0">
                <a:solidFill>
                  <a:srgbClr val="1201ED"/>
                </a:solidFill>
              </a:rPr>
            </a:br>
            <a:r>
              <a:rPr lang="en-US" dirty="0">
                <a:solidFill>
                  <a:srgbClr val="1201ED"/>
                </a:solidFill>
              </a:rPr>
              <a:t>Case Reports or Case Series?</a:t>
            </a:r>
          </a:p>
        </p:txBody>
      </p:sp>
      <p:sp>
        <p:nvSpPr>
          <p:cNvPr id="2" name="Content Placeholder 1"/>
          <p:cNvSpPr>
            <a:spLocks noGrp="1"/>
          </p:cNvSpPr>
          <p:nvPr>
            <p:ph sz="quarter" idx="1"/>
          </p:nvPr>
        </p:nvSpPr>
        <p:spPr>
          <a:xfrm>
            <a:off x="76200" y="1524000"/>
            <a:ext cx="8991600" cy="5257800"/>
          </a:xfrm>
        </p:spPr>
        <p:txBody>
          <a:bodyPr>
            <a:normAutofit fontScale="92500" lnSpcReduction="10000"/>
          </a:bodyPr>
          <a:lstStyle/>
          <a:p>
            <a:r>
              <a:rPr lang="en-US" sz="3000" dirty="0">
                <a:solidFill>
                  <a:srgbClr val="C00000"/>
                </a:solidFill>
              </a:rPr>
              <a:t>Case Reports/Series of up to three (3) individuals </a:t>
            </a:r>
            <a:r>
              <a:rPr lang="en-US" sz="3000" u="sng" dirty="0">
                <a:solidFill>
                  <a:srgbClr val="C00000"/>
                </a:solidFill>
              </a:rPr>
              <a:t>do not </a:t>
            </a:r>
            <a:r>
              <a:rPr lang="en-US" sz="3000" dirty="0">
                <a:solidFill>
                  <a:srgbClr val="C00000"/>
                </a:solidFill>
              </a:rPr>
              <a:t>need IRB approval</a:t>
            </a:r>
          </a:p>
          <a:p>
            <a:pPr lvl="1"/>
            <a:r>
              <a:rPr lang="en-US" sz="3000" dirty="0"/>
              <a:t>Such limited activities are generally not considered to be both systematic and generalizable</a:t>
            </a:r>
          </a:p>
          <a:p>
            <a:r>
              <a:rPr lang="en-US" sz="3000" dirty="0"/>
              <a:t>Examples:  </a:t>
            </a:r>
          </a:p>
          <a:p>
            <a:pPr lvl="1"/>
            <a:r>
              <a:rPr lang="en-US" sz="3000" dirty="0"/>
              <a:t>Review records of 3 patients</a:t>
            </a:r>
          </a:p>
          <a:p>
            <a:pPr lvl="1"/>
            <a:r>
              <a:rPr lang="en-US" sz="3000" dirty="0"/>
              <a:t>Review records of one patient and ask questions of 2 family members</a:t>
            </a:r>
          </a:p>
          <a:p>
            <a:r>
              <a:rPr lang="en-US" sz="3000" dirty="0"/>
              <a:t>May request an IRB Determination letter (may be required by journal or conference)</a:t>
            </a:r>
          </a:p>
          <a:p>
            <a:r>
              <a:rPr lang="en-US" sz="3000" dirty="0"/>
              <a:t>Some journals require informed consent/HIPAA Authorization</a:t>
            </a:r>
          </a:p>
          <a:p>
            <a:endParaRPr lang="en-US" sz="2800" dirty="0">
              <a:cs typeface="Arial" pitchFamily="34" charset="0"/>
            </a:endParaRPr>
          </a:p>
          <a:p>
            <a:endParaRPr lang="en-US" dirty="0"/>
          </a:p>
        </p:txBody>
      </p:sp>
    </p:spTree>
    <p:extLst>
      <p:ext uri="{BB962C8B-B14F-4D97-AF65-F5344CB8AC3E}">
        <p14:creationId xmlns:p14="http://schemas.microsoft.com/office/powerpoint/2010/main" val="7091053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18457</TotalTime>
  <Words>3881</Words>
  <Application>Microsoft Office PowerPoint</Application>
  <PresentationFormat>On-screen Show (4:3)</PresentationFormat>
  <Paragraphs>512</Paragraphs>
  <Slides>47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Tw Cen MT</vt:lpstr>
      <vt:lpstr>Wingdings</vt:lpstr>
      <vt:lpstr>Wingdings 2</vt:lpstr>
      <vt:lpstr>Median</vt:lpstr>
      <vt:lpstr>  </vt:lpstr>
      <vt:lpstr>Institutional Review Board (IRB) &amp; Privacy Board</vt:lpstr>
      <vt:lpstr>Key Events Change the IRB Landscape</vt:lpstr>
      <vt:lpstr>Q1: Is it Research? (Under the Common Rule)</vt:lpstr>
      <vt:lpstr>Q2: Does it Involve Research Participants (Human Subjects)? (Under the Common Rule)</vt:lpstr>
      <vt:lpstr>Is IRB Approval Required? </vt:lpstr>
      <vt:lpstr>Is IRB Approval Required for  Performance Improvement Activities?</vt:lpstr>
      <vt:lpstr>Is IRB Approval Required for  Performance Improvement Activities?</vt:lpstr>
      <vt:lpstr>Is IRB Approval Required for  Case Reports or Case Series?</vt:lpstr>
      <vt:lpstr>PowerPoint Presentation</vt:lpstr>
      <vt:lpstr>STEP 1: Review the Downstate IRB website, policies, and guidance. </vt:lpstr>
      <vt:lpstr>STEP 2: Plan the project. </vt:lpstr>
      <vt:lpstr>STEP 3: Identify a Principal Investigator with “PI Status”. </vt:lpstr>
      <vt:lpstr>STEP 4: Determine whether investigators are members of the Downstate workforce</vt:lpstr>
      <vt:lpstr>The Downstate IRB has Oversight of the Downstate Workforce:</vt:lpstr>
      <vt:lpstr>Individuals who are not members of the Downstate Workforce </vt:lpstr>
      <vt:lpstr>STEP 5: Determine which IRB to use …</vt:lpstr>
      <vt:lpstr>STEP 5: …and establish required agreements, as applicable to the research</vt:lpstr>
      <vt:lpstr>STEP 6: Complete training … </vt:lpstr>
      <vt:lpstr>STEP 6: … and submit conflict of interest disclosures. </vt:lpstr>
      <vt:lpstr>STEP 7: Develop the research protocol. </vt:lpstr>
      <vt:lpstr>STEP 8: Develop consent materials or applicable waivers. </vt:lpstr>
      <vt:lpstr>STEP 9: Develop Short Forms, if applicable. </vt:lpstr>
      <vt:lpstr>STEP 10: Determine if any additional materials are required. </vt:lpstr>
      <vt:lpstr>STEP 11: Determine which IRB Application Form to use for initial review. </vt:lpstr>
      <vt:lpstr>Types of IRB Applications</vt:lpstr>
      <vt:lpstr>Exemption Categories  (Revision effective January 2019)</vt:lpstr>
      <vt:lpstr>Expedited Review of Some Studies That Are No Greater Than Minimal Risk</vt:lpstr>
      <vt:lpstr>Examples of Full Board Review</vt:lpstr>
      <vt:lpstr>General External IRB Oversight Process</vt:lpstr>
      <vt:lpstr>IRB Decision Aid – Application for a Determination that IRB Approval is Not required</vt:lpstr>
      <vt:lpstr>IRB Decision Aid – Application for a Determination that IRB Approval is Not required</vt:lpstr>
      <vt:lpstr>STEP 12: Upload all application materials. </vt:lpstr>
      <vt:lpstr>PowerPoint Presentation</vt:lpstr>
      <vt:lpstr>PowerPoint Presentation</vt:lpstr>
      <vt:lpstr>STEP 13: Obtain Scientific/Scholarly Review when required. </vt:lpstr>
      <vt:lpstr>STEP 14: Obtain ancillary reviews, when required.</vt:lpstr>
      <vt:lpstr>STEP 15: Obtain Downstate Department Chair or Dean Approval.</vt:lpstr>
      <vt:lpstr>STEP 16: Submit final application in IRBNet. </vt:lpstr>
      <vt:lpstr>STEP 17: Respond to IRB Within Deadlines.</vt:lpstr>
      <vt:lpstr>STEP 18: Complete requirements for external sites. </vt:lpstr>
      <vt:lpstr>STEP 19: Complete Post-IRB Requirements Before Starting the Research</vt:lpstr>
      <vt:lpstr>STEP 20: Submit required updates after IRB approval. </vt:lpstr>
      <vt:lpstr>Reportable Events</vt:lpstr>
      <vt:lpstr>Summary</vt:lpstr>
      <vt:lpstr>IRB Contacts</vt:lpstr>
      <vt:lpstr>Additional Contacts</vt:lpstr>
    </vt:vector>
  </TitlesOfParts>
  <Company>SUNYDMC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 You Approve This? Study Approvals at the Edge: IRB reviews of studies right in the middle of the gray area"</dc:title>
  <dc:creator>Kevin Nellis</dc:creator>
  <cp:lastModifiedBy>Kevin Nellis</cp:lastModifiedBy>
  <cp:revision>688</cp:revision>
  <cp:lastPrinted>2020-02-19T16:11:43Z</cp:lastPrinted>
  <dcterms:created xsi:type="dcterms:W3CDTF">2016-02-05T19:23:23Z</dcterms:created>
  <dcterms:modified xsi:type="dcterms:W3CDTF">2020-02-19T17:29:54Z</dcterms:modified>
</cp:coreProperties>
</file>