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29"/>
  </p:notesMasterIdLst>
  <p:handoutMasterIdLst>
    <p:handoutMasterId r:id="rId30"/>
  </p:handoutMasterIdLst>
  <p:sldIdLst>
    <p:sldId id="346" r:id="rId2"/>
    <p:sldId id="636" r:id="rId3"/>
    <p:sldId id="672" r:id="rId4"/>
    <p:sldId id="673" r:id="rId5"/>
    <p:sldId id="653" r:id="rId6"/>
    <p:sldId id="654" r:id="rId7"/>
    <p:sldId id="661" r:id="rId8"/>
    <p:sldId id="597" r:id="rId9"/>
    <p:sldId id="670" r:id="rId10"/>
    <p:sldId id="599" r:id="rId11"/>
    <p:sldId id="601" r:id="rId12"/>
    <p:sldId id="602" r:id="rId13"/>
    <p:sldId id="603" r:id="rId14"/>
    <p:sldId id="604" r:id="rId15"/>
    <p:sldId id="671" r:id="rId16"/>
    <p:sldId id="666" r:id="rId17"/>
    <p:sldId id="649" r:id="rId18"/>
    <p:sldId id="596" r:id="rId19"/>
    <p:sldId id="634" r:id="rId20"/>
    <p:sldId id="652" r:id="rId21"/>
    <p:sldId id="635" r:id="rId22"/>
    <p:sldId id="669" r:id="rId23"/>
    <p:sldId id="639" r:id="rId24"/>
    <p:sldId id="665" r:id="rId25"/>
    <p:sldId id="674" r:id="rId26"/>
    <p:sldId id="675" r:id="rId27"/>
    <p:sldId id="57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ED"/>
    <a:srgbClr val="EE77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143" autoAdjust="0"/>
    <p:restoredTop sz="94660"/>
  </p:normalViewPr>
  <p:slideViewPr>
    <p:cSldViewPr>
      <p:cViewPr varScale="1">
        <p:scale>
          <a:sx n="83" d="100"/>
          <a:sy n="83" d="100"/>
        </p:scale>
        <p:origin x="893"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AA54-9F16-4195-BB8B-B4CA9B78874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C56528-4178-48F4-9459-AC6F0AD25591}">
      <dgm:prSet phldrT="[Text]" custT="1"/>
      <dgm:spPr/>
      <dgm:t>
        <a:bodyPr/>
        <a:lstStyle/>
        <a:p>
          <a:pPr>
            <a:buFont typeface="Wingdings" panose="05000000000000000000" pitchFamily="2" charset="2"/>
            <a:buNone/>
          </a:pPr>
          <a:r>
            <a:rPr lang="en-US" sz="2400" dirty="0"/>
            <a:t>Q1) Is it research?</a:t>
          </a:r>
        </a:p>
        <a:p>
          <a:pPr>
            <a:buFont typeface="Wingdings" panose="05000000000000000000" pitchFamily="2" charset="2"/>
            <a:buNone/>
          </a:pPr>
          <a:r>
            <a:rPr lang="en-US" sz="2400" dirty="0"/>
            <a:t>If YES, go to “Q2”</a:t>
          </a:r>
        </a:p>
      </dgm:t>
    </dgm:pt>
    <dgm:pt modelId="{4D021F6C-869E-4EC3-B1B3-E0BA62E73E44}" type="parTrans" cxnId="{1151FDD2-88EB-410E-8C32-46B8F868CF20}">
      <dgm:prSet/>
      <dgm:spPr/>
      <dgm:t>
        <a:bodyPr/>
        <a:lstStyle/>
        <a:p>
          <a:endParaRPr lang="en-US"/>
        </a:p>
      </dgm:t>
    </dgm:pt>
    <dgm:pt modelId="{3410A4D4-82D9-4E16-8B6A-6E1401F9A80C}" type="sibTrans" cxnId="{1151FDD2-88EB-410E-8C32-46B8F868CF20}">
      <dgm:prSet/>
      <dgm:spPr/>
      <dgm:t>
        <a:bodyPr/>
        <a:lstStyle/>
        <a:p>
          <a:endParaRPr lang="en-US"/>
        </a:p>
      </dgm:t>
    </dgm:pt>
    <dgm:pt modelId="{7D2AE3F2-41A7-4BF9-94D8-2C552AB00C12}">
      <dgm:prSet phldrT="[Text]" custT="1"/>
      <dgm:spPr/>
      <dgm:t>
        <a:bodyPr/>
        <a:lstStyle/>
        <a:p>
          <a:pPr>
            <a:buFont typeface="Wingdings" panose="05000000000000000000" pitchFamily="2" charset="2"/>
            <a:buNone/>
          </a:pPr>
          <a:r>
            <a:rPr lang="en-US" sz="2400" dirty="0"/>
            <a:t>Q2)</a:t>
          </a:r>
          <a:r>
            <a:rPr lang="en-US" sz="2400" baseline="0" dirty="0"/>
            <a:t> Does it involve Research Participants (human subjects)?</a:t>
          </a:r>
          <a:endParaRPr lang="en-US" sz="2400" dirty="0"/>
        </a:p>
      </dgm:t>
    </dgm:pt>
    <dgm:pt modelId="{D1FEAEED-7C32-48C5-97CE-148BD18A7D4B}" type="parTrans" cxnId="{B92B2323-B64D-42A5-BA3A-EC99B2E05D48}">
      <dgm:prSet/>
      <dgm:spPr/>
      <dgm:t>
        <a:bodyPr/>
        <a:lstStyle/>
        <a:p>
          <a:endParaRPr lang="en-US"/>
        </a:p>
      </dgm:t>
    </dgm:pt>
    <dgm:pt modelId="{B095DAF3-0231-435C-8892-D7D5601DA542}" type="sibTrans" cxnId="{B92B2323-B64D-42A5-BA3A-EC99B2E05D48}">
      <dgm:prSet/>
      <dgm:spPr/>
      <dgm:t>
        <a:bodyPr/>
        <a:lstStyle/>
        <a:p>
          <a:endParaRPr lang="en-US"/>
        </a:p>
      </dgm:t>
    </dgm:pt>
    <dgm:pt modelId="{7916A866-8974-45BB-A71C-D12D9D532B7D}">
      <dgm:prSet phldrT="[Text]" custT="1"/>
      <dgm:spPr/>
      <dgm:t>
        <a:bodyPr/>
        <a:lstStyle/>
        <a:p>
          <a:pPr>
            <a:buFont typeface="Wingdings" panose="05000000000000000000" pitchFamily="2" charset="2"/>
            <a:buNone/>
          </a:pPr>
          <a:r>
            <a:rPr lang="en-US" sz="2400" dirty="0"/>
            <a:t>If YES to Q1 &amp; then YES to Q2:</a:t>
          </a:r>
        </a:p>
        <a:p>
          <a:pPr>
            <a:buFont typeface="Wingdings" panose="05000000000000000000" pitchFamily="2" charset="2"/>
            <a:buNone/>
          </a:pPr>
          <a:r>
            <a:rPr lang="en-US" sz="2400" dirty="0"/>
            <a:t>Submit an IRB application to the Downstate Medical Center IRB</a:t>
          </a:r>
        </a:p>
        <a:p>
          <a:pPr>
            <a:buFont typeface="Wingdings" panose="05000000000000000000" pitchFamily="2" charset="2"/>
            <a:buNone/>
          </a:pPr>
          <a:r>
            <a:rPr lang="en-US" sz="2400" dirty="0"/>
            <a:t>-------------------------</a:t>
          </a:r>
        </a:p>
        <a:p>
          <a:pPr>
            <a:buFont typeface="Wingdings" panose="05000000000000000000" pitchFamily="2" charset="2"/>
            <a:buNone/>
          </a:pPr>
          <a:r>
            <a:rPr lang="en-US" sz="2400" dirty="0"/>
            <a:t>If “NO” to either, consult with “IRB Decision Aid”, e-mail </a:t>
          </a:r>
          <a:r>
            <a:rPr lang="en-US" sz="2400" dirty="0">
              <a:hlinkClick xmlns:r="http://schemas.openxmlformats.org/officeDocument/2006/relationships" r:id="rId1"/>
            </a:rPr>
            <a:t>IRB@downstate.edu</a:t>
          </a:r>
          <a:r>
            <a:rPr lang="en-US" sz="2400" dirty="0"/>
            <a:t> or call X8480.</a:t>
          </a:r>
        </a:p>
      </dgm:t>
    </dgm:pt>
    <dgm:pt modelId="{939EA6A6-8CF2-4436-BDCB-1D0FB83E3964}" type="parTrans" cxnId="{B30B02F1-D27E-425D-BAEA-67C0EE6B3EE3}">
      <dgm:prSet/>
      <dgm:spPr/>
      <dgm:t>
        <a:bodyPr/>
        <a:lstStyle/>
        <a:p>
          <a:endParaRPr lang="en-US"/>
        </a:p>
      </dgm:t>
    </dgm:pt>
    <dgm:pt modelId="{08414652-2EEC-4470-84D2-94F0F598383C}" type="sibTrans" cxnId="{B30B02F1-D27E-425D-BAEA-67C0EE6B3EE3}">
      <dgm:prSet/>
      <dgm:spPr/>
      <dgm:t>
        <a:bodyPr/>
        <a:lstStyle/>
        <a:p>
          <a:endParaRPr lang="en-US"/>
        </a:p>
      </dgm:t>
    </dgm:pt>
    <dgm:pt modelId="{ACB4132D-C907-4E52-942A-6E61F8FE7A6A}" type="pres">
      <dgm:prSet presAssocID="{0D57AA54-9F16-4195-BB8B-B4CA9B788744}" presName="rootnode" presStyleCnt="0">
        <dgm:presLayoutVars>
          <dgm:chMax/>
          <dgm:chPref/>
          <dgm:dir/>
          <dgm:animLvl val="lvl"/>
        </dgm:presLayoutVars>
      </dgm:prSet>
      <dgm:spPr/>
      <dgm:t>
        <a:bodyPr/>
        <a:lstStyle/>
        <a:p>
          <a:endParaRPr lang="en-US"/>
        </a:p>
      </dgm:t>
    </dgm:pt>
    <dgm:pt modelId="{D974B5F8-D604-4EA3-8FA7-8871AF9DE1EA}" type="pres">
      <dgm:prSet presAssocID="{61C56528-4178-48F4-9459-AC6F0AD25591}" presName="composite" presStyleCnt="0"/>
      <dgm:spPr/>
    </dgm:pt>
    <dgm:pt modelId="{93117CD6-EB95-4D59-BC0D-4E52980F55F8}" type="pres">
      <dgm:prSet presAssocID="{61C56528-4178-48F4-9459-AC6F0AD25591}" presName="LShape" presStyleLbl="alignNode1" presStyleIdx="0" presStyleCnt="5"/>
      <dgm:spPr/>
    </dgm:pt>
    <dgm:pt modelId="{F8C527A7-12FC-4A71-A947-74EC8B38A2B9}" type="pres">
      <dgm:prSet presAssocID="{61C56528-4178-48F4-9459-AC6F0AD25591}" presName="ParentText" presStyleLbl="revTx" presStyleIdx="0" presStyleCnt="3">
        <dgm:presLayoutVars>
          <dgm:chMax val="0"/>
          <dgm:chPref val="0"/>
          <dgm:bulletEnabled val="1"/>
        </dgm:presLayoutVars>
      </dgm:prSet>
      <dgm:spPr/>
      <dgm:t>
        <a:bodyPr/>
        <a:lstStyle/>
        <a:p>
          <a:endParaRPr lang="en-US"/>
        </a:p>
      </dgm:t>
    </dgm:pt>
    <dgm:pt modelId="{172BBBA6-F16F-44AD-8262-B155CFC009F4}" type="pres">
      <dgm:prSet presAssocID="{61C56528-4178-48F4-9459-AC6F0AD25591}" presName="Triangle" presStyleLbl="alignNode1" presStyleIdx="1" presStyleCnt="5"/>
      <dgm:spPr>
        <a:solidFill>
          <a:schemeClr val="accent2"/>
        </a:solidFill>
      </dgm:spPr>
    </dgm:pt>
    <dgm:pt modelId="{1EA93A78-AE78-4923-A62A-79F8788839EA}" type="pres">
      <dgm:prSet presAssocID="{3410A4D4-82D9-4E16-8B6A-6E1401F9A80C}" presName="sibTrans" presStyleCnt="0"/>
      <dgm:spPr/>
    </dgm:pt>
    <dgm:pt modelId="{1C514742-84CB-4D04-93F9-4DBE2C6366BF}" type="pres">
      <dgm:prSet presAssocID="{3410A4D4-82D9-4E16-8B6A-6E1401F9A80C}" presName="space" presStyleCnt="0"/>
      <dgm:spPr/>
    </dgm:pt>
    <dgm:pt modelId="{6DB35EE0-51A0-440D-A504-C595F64711AB}" type="pres">
      <dgm:prSet presAssocID="{7D2AE3F2-41A7-4BF9-94D8-2C552AB00C12}" presName="composite" presStyleCnt="0"/>
      <dgm:spPr/>
    </dgm:pt>
    <dgm:pt modelId="{F2BA7862-5E89-4551-A71A-A099809A9EA5}" type="pres">
      <dgm:prSet presAssocID="{7D2AE3F2-41A7-4BF9-94D8-2C552AB00C12}" presName="LShape" presStyleLbl="alignNode1" presStyleIdx="2" presStyleCnt="5" custScaleX="103301" custScaleY="94804"/>
      <dgm:spPr/>
    </dgm:pt>
    <dgm:pt modelId="{10FFF5CB-7F76-4885-B347-EC7DC864BE72}" type="pres">
      <dgm:prSet presAssocID="{7D2AE3F2-41A7-4BF9-94D8-2C552AB00C12}" presName="ParentText" presStyleLbl="revTx" presStyleIdx="1" presStyleCnt="3" custScaleX="108959" custScaleY="147507" custLinFactNeighborX="5162" custLinFactNeighborY="23137">
        <dgm:presLayoutVars>
          <dgm:chMax val="0"/>
          <dgm:chPref val="0"/>
          <dgm:bulletEnabled val="1"/>
        </dgm:presLayoutVars>
      </dgm:prSet>
      <dgm:spPr/>
      <dgm:t>
        <a:bodyPr/>
        <a:lstStyle/>
        <a:p>
          <a:endParaRPr lang="en-US"/>
        </a:p>
      </dgm:t>
    </dgm:pt>
    <dgm:pt modelId="{85ECCD82-1748-4338-8EA9-EB0BB390933D}" type="pres">
      <dgm:prSet presAssocID="{7D2AE3F2-41A7-4BF9-94D8-2C552AB00C12}" presName="Triangle" presStyleLbl="alignNode1" presStyleIdx="3" presStyleCnt="5"/>
      <dgm:spPr>
        <a:solidFill>
          <a:schemeClr val="accent2"/>
        </a:solidFill>
      </dgm:spPr>
    </dgm:pt>
    <dgm:pt modelId="{914188E0-D1A0-4977-B115-E62F9D4ADCCB}" type="pres">
      <dgm:prSet presAssocID="{B095DAF3-0231-435C-8892-D7D5601DA542}" presName="sibTrans" presStyleCnt="0"/>
      <dgm:spPr/>
    </dgm:pt>
    <dgm:pt modelId="{AFFB8976-7307-4939-B4BA-3E75112C9021}" type="pres">
      <dgm:prSet presAssocID="{B095DAF3-0231-435C-8892-D7D5601DA542}" presName="space" presStyleCnt="0"/>
      <dgm:spPr/>
    </dgm:pt>
    <dgm:pt modelId="{6EF535A6-B7E1-4750-8FAD-389E764B2574}" type="pres">
      <dgm:prSet presAssocID="{7916A866-8974-45BB-A71C-D12D9D532B7D}" presName="composite" presStyleCnt="0"/>
      <dgm:spPr/>
    </dgm:pt>
    <dgm:pt modelId="{EE24BCEA-6BFD-4FC5-A386-42BF831A8583}" type="pres">
      <dgm:prSet presAssocID="{7916A866-8974-45BB-A71C-D12D9D532B7D}" presName="LShape" presStyleLbl="alignNode1" presStyleIdx="4" presStyleCnt="5"/>
      <dgm:spPr/>
    </dgm:pt>
    <dgm:pt modelId="{2383D6E2-204A-429D-9595-2F307696C1CC}" type="pres">
      <dgm:prSet presAssocID="{7916A866-8974-45BB-A71C-D12D9D532B7D}" presName="ParentText" presStyleLbl="revTx" presStyleIdx="2" presStyleCnt="3" custScaleX="125501" custScaleY="190089" custLinFactNeighborX="11708" custLinFactNeighborY="46480">
        <dgm:presLayoutVars>
          <dgm:chMax val="0"/>
          <dgm:chPref val="0"/>
          <dgm:bulletEnabled val="1"/>
        </dgm:presLayoutVars>
      </dgm:prSet>
      <dgm:spPr/>
      <dgm:t>
        <a:bodyPr/>
        <a:lstStyle/>
        <a:p>
          <a:endParaRPr lang="en-US"/>
        </a:p>
      </dgm:t>
    </dgm:pt>
  </dgm:ptLst>
  <dgm:cxnLst>
    <dgm:cxn modelId="{4CA77F17-0260-464E-86FA-8BEEA212E6D7}" type="presOf" srcId="{61C56528-4178-48F4-9459-AC6F0AD25591}" destId="{F8C527A7-12FC-4A71-A947-74EC8B38A2B9}" srcOrd="0" destOrd="0" presId="urn:microsoft.com/office/officeart/2009/3/layout/StepUpProcess"/>
    <dgm:cxn modelId="{07C30165-BCFD-4B10-A27C-7F178BAA2822}" type="presOf" srcId="{7D2AE3F2-41A7-4BF9-94D8-2C552AB00C12}" destId="{10FFF5CB-7F76-4885-B347-EC7DC864BE72}" srcOrd="0" destOrd="0" presId="urn:microsoft.com/office/officeart/2009/3/layout/StepUpProcess"/>
    <dgm:cxn modelId="{B30B02F1-D27E-425D-BAEA-67C0EE6B3EE3}" srcId="{0D57AA54-9F16-4195-BB8B-B4CA9B788744}" destId="{7916A866-8974-45BB-A71C-D12D9D532B7D}" srcOrd="2" destOrd="0" parTransId="{939EA6A6-8CF2-4436-BDCB-1D0FB83E3964}" sibTransId="{08414652-2EEC-4470-84D2-94F0F598383C}"/>
    <dgm:cxn modelId="{1151FDD2-88EB-410E-8C32-46B8F868CF20}" srcId="{0D57AA54-9F16-4195-BB8B-B4CA9B788744}" destId="{61C56528-4178-48F4-9459-AC6F0AD25591}" srcOrd="0" destOrd="0" parTransId="{4D021F6C-869E-4EC3-B1B3-E0BA62E73E44}" sibTransId="{3410A4D4-82D9-4E16-8B6A-6E1401F9A80C}"/>
    <dgm:cxn modelId="{B92B2323-B64D-42A5-BA3A-EC99B2E05D48}" srcId="{0D57AA54-9F16-4195-BB8B-B4CA9B788744}" destId="{7D2AE3F2-41A7-4BF9-94D8-2C552AB00C12}" srcOrd="1" destOrd="0" parTransId="{D1FEAEED-7C32-48C5-97CE-148BD18A7D4B}" sibTransId="{B095DAF3-0231-435C-8892-D7D5601DA542}"/>
    <dgm:cxn modelId="{7F5DF30B-C79C-4056-981A-BC2A898C2930}" type="presOf" srcId="{7916A866-8974-45BB-A71C-D12D9D532B7D}" destId="{2383D6E2-204A-429D-9595-2F307696C1CC}" srcOrd="0" destOrd="0" presId="urn:microsoft.com/office/officeart/2009/3/layout/StepUpProcess"/>
    <dgm:cxn modelId="{48D1B96D-B032-4F80-9A49-74ACEAE51D8E}" type="presOf" srcId="{0D57AA54-9F16-4195-BB8B-B4CA9B788744}" destId="{ACB4132D-C907-4E52-942A-6E61F8FE7A6A}" srcOrd="0" destOrd="0" presId="urn:microsoft.com/office/officeart/2009/3/layout/StepUpProcess"/>
    <dgm:cxn modelId="{618A2978-281E-478E-BDEA-530B17761A8B}" type="presParOf" srcId="{ACB4132D-C907-4E52-942A-6E61F8FE7A6A}" destId="{D974B5F8-D604-4EA3-8FA7-8871AF9DE1EA}" srcOrd="0" destOrd="0" presId="urn:microsoft.com/office/officeart/2009/3/layout/StepUpProcess"/>
    <dgm:cxn modelId="{6B414D76-F2FB-4A3D-988E-C6C2B95F2595}" type="presParOf" srcId="{D974B5F8-D604-4EA3-8FA7-8871AF9DE1EA}" destId="{93117CD6-EB95-4D59-BC0D-4E52980F55F8}" srcOrd="0" destOrd="0" presId="urn:microsoft.com/office/officeart/2009/3/layout/StepUpProcess"/>
    <dgm:cxn modelId="{96690299-ADD5-4A5D-BF0A-83704C304EAC}" type="presParOf" srcId="{D974B5F8-D604-4EA3-8FA7-8871AF9DE1EA}" destId="{F8C527A7-12FC-4A71-A947-74EC8B38A2B9}" srcOrd="1" destOrd="0" presId="urn:microsoft.com/office/officeart/2009/3/layout/StepUpProcess"/>
    <dgm:cxn modelId="{ED10704F-F09D-4823-AB9F-82F4A0D6F072}" type="presParOf" srcId="{D974B5F8-D604-4EA3-8FA7-8871AF9DE1EA}" destId="{172BBBA6-F16F-44AD-8262-B155CFC009F4}" srcOrd="2" destOrd="0" presId="urn:microsoft.com/office/officeart/2009/3/layout/StepUpProcess"/>
    <dgm:cxn modelId="{AC8DD2FF-F6DA-4F61-BB44-D9DBF626DA83}" type="presParOf" srcId="{ACB4132D-C907-4E52-942A-6E61F8FE7A6A}" destId="{1EA93A78-AE78-4923-A62A-79F8788839EA}" srcOrd="1" destOrd="0" presId="urn:microsoft.com/office/officeart/2009/3/layout/StepUpProcess"/>
    <dgm:cxn modelId="{F996C891-BF4C-4DA2-BF5C-DB31B9896026}" type="presParOf" srcId="{1EA93A78-AE78-4923-A62A-79F8788839EA}" destId="{1C514742-84CB-4D04-93F9-4DBE2C6366BF}" srcOrd="0" destOrd="0" presId="urn:microsoft.com/office/officeart/2009/3/layout/StepUpProcess"/>
    <dgm:cxn modelId="{1594BC7E-E4EE-4306-8857-837A0B91BD4C}" type="presParOf" srcId="{ACB4132D-C907-4E52-942A-6E61F8FE7A6A}" destId="{6DB35EE0-51A0-440D-A504-C595F64711AB}" srcOrd="2" destOrd="0" presId="urn:microsoft.com/office/officeart/2009/3/layout/StepUpProcess"/>
    <dgm:cxn modelId="{24E46C0A-0DA2-4050-ABA9-E027996F3E20}" type="presParOf" srcId="{6DB35EE0-51A0-440D-A504-C595F64711AB}" destId="{F2BA7862-5E89-4551-A71A-A099809A9EA5}" srcOrd="0" destOrd="0" presId="urn:microsoft.com/office/officeart/2009/3/layout/StepUpProcess"/>
    <dgm:cxn modelId="{07B2F690-EE04-46EE-B6A4-ED19C09CEAA7}" type="presParOf" srcId="{6DB35EE0-51A0-440D-A504-C595F64711AB}" destId="{10FFF5CB-7F76-4885-B347-EC7DC864BE72}" srcOrd="1" destOrd="0" presId="urn:microsoft.com/office/officeart/2009/3/layout/StepUpProcess"/>
    <dgm:cxn modelId="{E64D17D6-BF14-443C-AD46-B4FBE17A7EB5}" type="presParOf" srcId="{6DB35EE0-51A0-440D-A504-C595F64711AB}" destId="{85ECCD82-1748-4338-8EA9-EB0BB390933D}" srcOrd="2" destOrd="0" presId="urn:microsoft.com/office/officeart/2009/3/layout/StepUpProcess"/>
    <dgm:cxn modelId="{C0BC552B-FC30-4527-A25C-4CE66C1B180E}" type="presParOf" srcId="{ACB4132D-C907-4E52-942A-6E61F8FE7A6A}" destId="{914188E0-D1A0-4977-B115-E62F9D4ADCCB}" srcOrd="3" destOrd="0" presId="urn:microsoft.com/office/officeart/2009/3/layout/StepUpProcess"/>
    <dgm:cxn modelId="{C27AEDC8-B8E3-444A-BC38-9101F18037E0}" type="presParOf" srcId="{914188E0-D1A0-4977-B115-E62F9D4ADCCB}" destId="{AFFB8976-7307-4939-B4BA-3E75112C9021}" srcOrd="0" destOrd="0" presId="urn:microsoft.com/office/officeart/2009/3/layout/StepUpProcess"/>
    <dgm:cxn modelId="{CE5ED308-3C32-43AD-95C0-F381CD238CA2}" type="presParOf" srcId="{ACB4132D-C907-4E52-942A-6E61F8FE7A6A}" destId="{6EF535A6-B7E1-4750-8FAD-389E764B2574}" srcOrd="4" destOrd="0" presId="urn:microsoft.com/office/officeart/2009/3/layout/StepUpProcess"/>
    <dgm:cxn modelId="{BD228563-DA70-47A4-AC97-33FA22F4D2B5}" type="presParOf" srcId="{6EF535A6-B7E1-4750-8FAD-389E764B2574}" destId="{EE24BCEA-6BFD-4FC5-A386-42BF831A8583}" srcOrd="0" destOrd="0" presId="urn:microsoft.com/office/officeart/2009/3/layout/StepUpProcess"/>
    <dgm:cxn modelId="{500BFCE2-7702-4B63-B6FE-52C4A1D80848}" type="presParOf" srcId="{6EF535A6-B7E1-4750-8FAD-389E764B2574}" destId="{2383D6E2-204A-429D-9595-2F307696C1C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7CD6-EB95-4D59-BC0D-4E52980F55F8}">
      <dsp:nvSpPr>
        <dsp:cNvPr id="0" name=""/>
        <dsp:cNvSpPr/>
      </dsp:nvSpPr>
      <dsp:spPr>
        <a:xfrm rot="5400000">
          <a:off x="839910" y="2854489"/>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527A7-12FC-4A71-A947-74EC8B38A2B9}">
      <dsp:nvSpPr>
        <dsp:cNvPr id="0" name=""/>
        <dsp:cNvSpPr/>
      </dsp:nvSpPr>
      <dsp:spPr>
        <a:xfrm>
          <a:off x="590797" y="3596450"/>
          <a:ext cx="2241906" cy="19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a:t>Q1) Is it research?</a:t>
          </a:r>
        </a:p>
        <a:p>
          <a:pPr lvl="0" algn="l" defTabSz="1066800">
            <a:lnSpc>
              <a:spcPct val="90000"/>
            </a:lnSpc>
            <a:spcBef>
              <a:spcPct val="0"/>
            </a:spcBef>
            <a:spcAft>
              <a:spcPct val="35000"/>
            </a:spcAft>
            <a:buFont typeface="Wingdings" panose="05000000000000000000" pitchFamily="2" charset="2"/>
            <a:buNone/>
          </a:pPr>
          <a:r>
            <a:rPr lang="en-US" sz="2400" kern="1200" dirty="0"/>
            <a:t>If YES, go to “Q2”</a:t>
          </a:r>
        </a:p>
      </dsp:txBody>
      <dsp:txXfrm>
        <a:off x="590797" y="3596450"/>
        <a:ext cx="2241906" cy="1965162"/>
      </dsp:txXfrm>
    </dsp:sp>
    <dsp:sp modelId="{172BBBA6-F16F-44AD-8262-B155CFC009F4}">
      <dsp:nvSpPr>
        <dsp:cNvPr id="0" name=""/>
        <dsp:cNvSpPr/>
      </dsp:nvSpPr>
      <dsp:spPr>
        <a:xfrm>
          <a:off x="2409702" y="2671668"/>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7862-5E89-4551-A71A-A099809A9EA5}">
      <dsp:nvSpPr>
        <dsp:cNvPr id="0" name=""/>
        <dsp:cNvSpPr/>
      </dsp:nvSpPr>
      <dsp:spPr>
        <a:xfrm rot="5400000">
          <a:off x="3664199" y="1667571"/>
          <a:ext cx="1414823" cy="256523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FF5CB-7F76-4885-B347-EC7DC864BE72}">
      <dsp:nvSpPr>
        <dsp:cNvPr id="0" name=""/>
        <dsp:cNvSpPr/>
      </dsp:nvSpPr>
      <dsp:spPr>
        <a:xfrm>
          <a:off x="3391615" y="2438403"/>
          <a:ext cx="2442758" cy="289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a:t>Q2)</a:t>
          </a:r>
          <a:r>
            <a:rPr lang="en-US" sz="2400" kern="1200" baseline="0" dirty="0"/>
            <a:t> Does it involve Research Participants (human subjects)?</a:t>
          </a:r>
          <a:endParaRPr lang="en-US" sz="2400" kern="1200" dirty="0"/>
        </a:p>
      </dsp:txBody>
      <dsp:txXfrm>
        <a:off x="3391615" y="2438403"/>
        <a:ext cx="2442758" cy="2898751"/>
      </dsp:txXfrm>
    </dsp:sp>
    <dsp:sp modelId="{85ECCD82-1748-4338-8EA9-EB0BB390933D}">
      <dsp:nvSpPr>
        <dsp:cNvPr id="0" name=""/>
        <dsp:cNvSpPr/>
      </dsp:nvSpPr>
      <dsp:spPr>
        <a:xfrm>
          <a:off x="5195219" y="1525736"/>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BCEA-6BFD-4FC5-A386-42BF831A8583}">
      <dsp:nvSpPr>
        <dsp:cNvPr id="0" name=""/>
        <dsp:cNvSpPr/>
      </dsp:nvSpPr>
      <dsp:spPr>
        <a:xfrm rot="5400000">
          <a:off x="6368491" y="144223"/>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3D6E2-204A-429D-9595-2F307696C1CC}">
      <dsp:nvSpPr>
        <dsp:cNvPr id="0" name=""/>
        <dsp:cNvSpPr/>
      </dsp:nvSpPr>
      <dsp:spPr>
        <a:xfrm>
          <a:off x="6096006" y="914394"/>
          <a:ext cx="2813614" cy="373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a:t>If YES to Q1 &amp; then YES to Q2:</a:t>
          </a:r>
        </a:p>
        <a:p>
          <a:pPr lvl="0" algn="l" defTabSz="1066800">
            <a:lnSpc>
              <a:spcPct val="90000"/>
            </a:lnSpc>
            <a:spcBef>
              <a:spcPct val="0"/>
            </a:spcBef>
            <a:spcAft>
              <a:spcPct val="35000"/>
            </a:spcAft>
            <a:buFont typeface="Wingdings" panose="05000000000000000000" pitchFamily="2" charset="2"/>
            <a:buNone/>
          </a:pPr>
          <a:r>
            <a:rPr lang="en-US" sz="2400" kern="1200" dirty="0"/>
            <a:t>Submit an IRB application to the Downstate Medical Center IRB</a:t>
          </a:r>
        </a:p>
        <a:p>
          <a:pPr lvl="0" algn="l" defTabSz="1066800">
            <a:lnSpc>
              <a:spcPct val="90000"/>
            </a:lnSpc>
            <a:spcBef>
              <a:spcPct val="0"/>
            </a:spcBef>
            <a:spcAft>
              <a:spcPct val="35000"/>
            </a:spcAft>
            <a:buFont typeface="Wingdings" panose="05000000000000000000" pitchFamily="2" charset="2"/>
            <a:buNone/>
          </a:pPr>
          <a:r>
            <a:rPr lang="en-US" sz="2400" kern="1200" dirty="0"/>
            <a:t>-------------------------</a:t>
          </a:r>
        </a:p>
        <a:p>
          <a:pPr lvl="0" algn="l" defTabSz="1066800">
            <a:lnSpc>
              <a:spcPct val="90000"/>
            </a:lnSpc>
            <a:spcBef>
              <a:spcPct val="0"/>
            </a:spcBef>
            <a:spcAft>
              <a:spcPct val="35000"/>
            </a:spcAft>
            <a:buFont typeface="Wingdings" panose="05000000000000000000" pitchFamily="2" charset="2"/>
            <a:buNone/>
          </a:pPr>
          <a:r>
            <a:rPr lang="en-US" sz="2400" kern="1200" dirty="0"/>
            <a:t>If “NO” to either, consult with “IRB Decision Aid”, e-mail </a:t>
          </a:r>
          <a:r>
            <a:rPr lang="en-US" sz="2400" kern="1200" dirty="0">
              <a:hlinkClick xmlns:r="http://schemas.openxmlformats.org/officeDocument/2006/relationships" r:id="rId1"/>
            </a:rPr>
            <a:t>IRB@downstate.edu</a:t>
          </a:r>
          <a:r>
            <a:rPr lang="en-US" sz="2400" kern="1200" dirty="0"/>
            <a:t> or call X8480.</a:t>
          </a:r>
        </a:p>
      </dsp:txBody>
      <dsp:txXfrm>
        <a:off x="6096006" y="914394"/>
        <a:ext cx="2813614" cy="37355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575" tIns="46287" rIns="92575" bIns="46287" rtlCol="0"/>
          <a:lstStyle>
            <a:lvl1pPr algn="r">
              <a:defRPr sz="1300"/>
            </a:lvl1pPr>
          </a:lstStyle>
          <a:p>
            <a:fld id="{AF9F5B01-E52B-4C44-920B-454DB4B29639}" type="datetimeFigureOut">
              <a:rPr lang="en-US" smtClean="0"/>
              <a:t>12/3/2019</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575" tIns="46287" rIns="92575" bIns="462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575" tIns="46287" rIns="92575" bIns="46287" rtlCol="0" anchor="b"/>
          <a:lstStyle>
            <a:lvl1pPr algn="r">
              <a:defRPr sz="1300"/>
            </a:lvl1pPr>
          </a:lstStyle>
          <a:p>
            <a:fld id="{588B0572-E3EA-444E-BED2-0FC9ACF710AA}" type="slidenum">
              <a:rPr lang="en-US" smtClean="0"/>
              <a:t>‹#›</a:t>
            </a:fld>
            <a:endParaRPr lang="en-US" dirty="0"/>
          </a:p>
        </p:txBody>
      </p:sp>
    </p:spTree>
    <p:extLst>
      <p:ext uri="{BB962C8B-B14F-4D97-AF65-F5344CB8AC3E}">
        <p14:creationId xmlns:p14="http://schemas.microsoft.com/office/powerpoint/2010/main" val="44274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741"/>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idx="1"/>
          </p:nvPr>
        </p:nvSpPr>
        <p:spPr>
          <a:xfrm>
            <a:off x="3970938" y="4"/>
            <a:ext cx="3037840" cy="464741"/>
          </a:xfrm>
          <a:prstGeom prst="rect">
            <a:avLst/>
          </a:prstGeom>
        </p:spPr>
        <p:txBody>
          <a:bodyPr vert="horz" lIns="92575" tIns="46287" rIns="92575" bIns="46287" rtlCol="0"/>
          <a:lstStyle>
            <a:lvl1pPr algn="r">
              <a:defRPr sz="1300"/>
            </a:lvl1pPr>
          </a:lstStyle>
          <a:p>
            <a:fld id="{8F9EA905-5084-47BF-8B1A-2C928D9AEC58}" type="datetimeFigureOut">
              <a:rPr lang="en-US" smtClean="0"/>
              <a:t>12/3/2019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575" tIns="46287" rIns="92575" bIns="46287" rtlCol="0" anchor="ctr"/>
          <a:lstStyle/>
          <a:p>
            <a:endParaRPr lang="en-US" dirty="0"/>
          </a:p>
        </p:txBody>
      </p:sp>
      <p:sp>
        <p:nvSpPr>
          <p:cNvPr id="5" name="Notes Placeholder 4"/>
          <p:cNvSpPr>
            <a:spLocks noGrp="1"/>
          </p:cNvSpPr>
          <p:nvPr>
            <p:ph type="body" sz="quarter" idx="3"/>
          </p:nvPr>
        </p:nvSpPr>
        <p:spPr>
          <a:xfrm>
            <a:off x="701040" y="4415834"/>
            <a:ext cx="5608320" cy="4182661"/>
          </a:xfrm>
          <a:prstGeom prst="rect">
            <a:avLst/>
          </a:prstGeom>
        </p:spPr>
        <p:txBody>
          <a:bodyPr vert="horz" lIns="92575" tIns="46287" rIns="92575"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63"/>
            <a:ext cx="3037840" cy="464740"/>
          </a:xfrm>
          <a:prstGeom prst="rect">
            <a:avLst/>
          </a:prstGeom>
        </p:spPr>
        <p:txBody>
          <a:bodyPr vert="horz" lIns="92575" tIns="46287" rIns="92575" bIns="462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lIns="92575" tIns="46287" rIns="92575" bIns="46287" rtlCol="0" anchor="b"/>
          <a:lstStyle>
            <a:lvl1pPr algn="r">
              <a:defRPr sz="1300"/>
            </a:lvl1pPr>
          </a:lstStyle>
          <a:p>
            <a:fld id="{4B3A3CE7-36AB-40F5-B2FF-5FA346AB89FA}" type="slidenum">
              <a:rPr lang="en-US" smtClean="0"/>
              <a:t>‹#›</a:t>
            </a:fld>
            <a:endParaRPr lang="en-US" dirty="0"/>
          </a:p>
        </p:txBody>
      </p:sp>
    </p:spTree>
    <p:extLst>
      <p:ext uri="{BB962C8B-B14F-4D97-AF65-F5344CB8AC3E}">
        <p14:creationId xmlns:p14="http://schemas.microsoft.com/office/powerpoint/2010/main" val="22692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F31E4-7B5E-8D4A-8B73-68D073E17CF1}" type="slidenum">
              <a:rPr lang="en-US" smtClean="0"/>
              <a:t>1</a:t>
            </a:fld>
            <a:endParaRPr lang="en-US" dirty="0"/>
          </a:p>
        </p:txBody>
      </p:sp>
      <p:sp>
        <p:nvSpPr>
          <p:cNvPr id="5" name="Date Placeholder 4"/>
          <p:cNvSpPr>
            <a:spLocks noGrp="1"/>
          </p:cNvSpPr>
          <p:nvPr>
            <p:ph type="dt" idx="11"/>
          </p:nvPr>
        </p:nvSpPr>
        <p:spPr/>
        <p:txBody>
          <a:bodyPr/>
          <a:lstStyle/>
          <a:p>
            <a:r>
              <a:rPr lang="en-US" dirty="0"/>
              <a:t>11/21/2012</a:t>
            </a:r>
          </a:p>
        </p:txBody>
      </p:sp>
    </p:spTree>
    <p:extLst>
      <p:ext uri="{BB962C8B-B14F-4D97-AF65-F5344CB8AC3E}">
        <p14:creationId xmlns:p14="http://schemas.microsoft.com/office/powerpoint/2010/main" val="29916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20</a:t>
            </a:fld>
            <a:endParaRPr lang="en-US" dirty="0"/>
          </a:p>
        </p:txBody>
      </p:sp>
    </p:spTree>
    <p:extLst>
      <p:ext uri="{BB962C8B-B14F-4D97-AF65-F5344CB8AC3E}">
        <p14:creationId xmlns:p14="http://schemas.microsoft.com/office/powerpoint/2010/main" val="11851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21</a:t>
            </a:fld>
            <a:endParaRPr lang="en-US" dirty="0"/>
          </a:p>
        </p:txBody>
      </p:sp>
    </p:spTree>
    <p:extLst>
      <p:ext uri="{BB962C8B-B14F-4D97-AF65-F5344CB8AC3E}">
        <p14:creationId xmlns:p14="http://schemas.microsoft.com/office/powerpoint/2010/main" val="6822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22</a:t>
            </a:fld>
            <a:endParaRPr lang="en-US" dirty="0"/>
          </a:p>
        </p:txBody>
      </p:sp>
    </p:spTree>
    <p:extLst>
      <p:ext uri="{BB962C8B-B14F-4D97-AF65-F5344CB8AC3E}">
        <p14:creationId xmlns:p14="http://schemas.microsoft.com/office/powerpoint/2010/main" val="80112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23</a:t>
            </a:fld>
            <a:endParaRPr lang="en-US" dirty="0"/>
          </a:p>
        </p:txBody>
      </p:sp>
    </p:spTree>
    <p:extLst>
      <p:ext uri="{BB962C8B-B14F-4D97-AF65-F5344CB8AC3E}">
        <p14:creationId xmlns:p14="http://schemas.microsoft.com/office/powerpoint/2010/main" val="68224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E7700"/>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51665B-C24A-4702-B522-6A4334602E03}" type="datetimeFigureOut">
              <a:rPr lang="en-US" smtClean="0"/>
              <a:t>12/3/2019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D889E0-CAB2-4699-909D-B9A88D47AC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FB4B1-A90B-4E19-8AC8-5D7F701F3E7E}"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02A8A-A5B4-45AD-A5F1-C71CB2503C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6FB4B1-A90B-4E19-8AC8-5D7F701F3E7E}" type="datetimeFigureOut">
              <a:rPr lang="en-US" smtClean="0"/>
              <a:t>12/3/2019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8E02A8A-A5B4-45AD-A5F1-C71CB2503C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6FB4B1-A90B-4E19-8AC8-5D7F701F3E7E}"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251665B-C24A-4702-B522-6A4334602E03}" type="datetimeFigureOut">
              <a:rPr lang="en-US" smtClean="0"/>
              <a:t>12/3/2019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FD889E0-CAB2-4699-909D-B9A88D47ACBE}"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6FB4B1-A90B-4E19-8AC8-5D7F701F3E7E}" type="datetimeFigureOut">
              <a:rPr lang="en-US" smtClean="0"/>
              <a:t>12/3/2019</a:t>
            </a:fld>
            <a:endParaRPr lang="en-US" dirty="0"/>
          </a:p>
        </p:txBody>
      </p:sp>
      <p:sp>
        <p:nvSpPr>
          <p:cNvPr id="10" name="Slide Number Placeholder 9"/>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6FB4B1-A90B-4E19-8AC8-5D7F701F3E7E}" type="datetimeFigureOut">
              <a:rPr lang="en-US" smtClean="0"/>
              <a:t>12/3/2019</a:t>
            </a:fld>
            <a:endParaRPr lang="en-US" dirty="0"/>
          </a:p>
        </p:txBody>
      </p:sp>
      <p:sp>
        <p:nvSpPr>
          <p:cNvPr id="12" name="Slide Number Placeholder 11"/>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6FB4B1-A90B-4E19-8AC8-5D7F701F3E7E}"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FB4B1-A90B-4E19-8AC8-5D7F701F3E7E}"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E02A8A-A5B4-45AD-A5F1-C71CB2503C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6FB4B1-A90B-4E19-8AC8-5D7F701F3E7E}"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FB56013-B943-42BA-886F-6F9D4EB85E9D}"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7D6FB4B1-A90B-4E19-8AC8-5D7F701F3E7E}" type="datetimeFigureOut">
              <a:rPr lang="en-US" smtClean="0"/>
              <a:t>12/3/2019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E02A8A-A5B4-45AD-A5F1-C71CB2503C8C}"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6FB4B1-A90B-4E19-8AC8-5D7F701F3E7E}" type="datetimeFigureOut">
              <a:rPr lang="en-US" smtClean="0"/>
              <a:t>12/3/2019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02A8A-A5B4-45AD-A5F1-C71CB2503C8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esearch.downstate.edu/irb/irb-training.html" TargetMode="External"/><Relationship Id="rId2" Type="http://schemas.openxmlformats.org/officeDocument/2006/relationships/hyperlink" Target="https://research.downstate.edu/irb/irb.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RB@downstat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IRB@downstat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downstate.edu/irb/irb-policies.htm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mailto:Bryce.Petty@nychhc.org" TargetMode="External"/><Relationship Id="rId4" Type="http://schemas.openxmlformats.org/officeDocument/2006/relationships/hyperlink" Target="mailto:follenm@nychh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12" y="4497895"/>
            <a:ext cx="9144000" cy="1117462"/>
          </a:xfrm>
          <a:solidFill>
            <a:schemeClr val="tx1"/>
          </a:solidFill>
        </p:spPr>
        <p:txBody>
          <a:bodyPr>
            <a:normAutofit fontScale="90000"/>
          </a:bodyPr>
          <a:lstStyle/>
          <a:p>
            <a:r>
              <a:rPr lang="en-US" sz="5300" b="1" dirty="0">
                <a:solidFill>
                  <a:srgbClr val="C00000"/>
                </a:solidFill>
              </a:rPr>
              <a:t/>
            </a:r>
            <a:br>
              <a:rPr lang="en-US" sz="5300" b="1" dirty="0">
                <a:solidFill>
                  <a:srgbClr val="C00000"/>
                </a:solidFill>
              </a:rPr>
            </a:br>
            <a:r>
              <a:rPr lang="en-US" sz="5300" b="1" dirty="0">
                <a:solidFill>
                  <a:srgbClr val="C00000"/>
                </a:solidFill>
              </a:rPr>
              <a:t/>
            </a:r>
            <a:br>
              <a:rPr lang="en-US" sz="5300" b="1" dirty="0">
                <a:solidFill>
                  <a:srgbClr val="C00000"/>
                </a:solidFill>
              </a:rPr>
            </a:br>
            <a:endParaRPr lang="en-US" sz="5300" dirty="0">
              <a:solidFill>
                <a:srgbClr val="D90450"/>
              </a:solidFill>
            </a:endParaRPr>
          </a:p>
        </p:txBody>
      </p:sp>
      <p:sp>
        <p:nvSpPr>
          <p:cNvPr id="3" name="Subtitle 2"/>
          <p:cNvSpPr>
            <a:spLocks noGrp="1"/>
          </p:cNvSpPr>
          <p:nvPr>
            <p:ph type="subTitle" idx="1"/>
          </p:nvPr>
        </p:nvSpPr>
        <p:spPr>
          <a:xfrm>
            <a:off x="-16164" y="76200"/>
            <a:ext cx="9170648" cy="4407001"/>
          </a:xfrm>
        </p:spPr>
        <p:txBody>
          <a:bodyPr>
            <a:normAutofit fontScale="92500" lnSpcReduction="10000"/>
          </a:bodyPr>
          <a:lstStyle/>
          <a:p>
            <a:r>
              <a:rPr lang="en-US" b="1" dirty="0"/>
              <a:t> </a:t>
            </a:r>
            <a:r>
              <a:rPr lang="en-US" dirty="0"/>
              <a:t>man Research Protections and Quality Assurance</a:t>
            </a:r>
          </a:p>
          <a:p>
            <a:pPr algn="ctr">
              <a:lnSpc>
                <a:spcPct val="90000"/>
              </a:lnSpc>
            </a:pPr>
            <a:r>
              <a:rPr lang="en-US" altLang="en-US" sz="5600" b="1" dirty="0">
                <a:solidFill>
                  <a:srgbClr val="C00000"/>
                </a:solidFill>
              </a:rPr>
              <a:t>Institutional Review Board Orientation &amp; IRB Submission Process</a:t>
            </a:r>
          </a:p>
          <a:p>
            <a:pPr algn="ctr">
              <a:lnSpc>
                <a:spcPct val="90000"/>
              </a:lnSpc>
            </a:pPr>
            <a:endParaRPr lang="en-US" altLang="en-US" sz="4400" dirty="0">
              <a:solidFill>
                <a:srgbClr val="C00000"/>
              </a:solidFill>
            </a:endParaRPr>
          </a:p>
          <a:p>
            <a:pPr algn="ctr">
              <a:lnSpc>
                <a:spcPct val="90000"/>
              </a:lnSpc>
            </a:pPr>
            <a:endParaRPr lang="en-US" altLang="en-US" sz="2400" dirty="0">
              <a:solidFill>
                <a:schemeClr val="bg1"/>
              </a:solidFill>
            </a:endParaRPr>
          </a:p>
          <a:p>
            <a:pPr algn="ctr">
              <a:lnSpc>
                <a:spcPct val="90000"/>
              </a:lnSpc>
            </a:pPr>
            <a:r>
              <a:rPr lang="en-US" altLang="en-US" sz="3500" dirty="0">
                <a:solidFill>
                  <a:schemeClr val="bg1"/>
                </a:solidFill>
              </a:rPr>
              <a:t>Kevin Nellis, MS, CIP</a:t>
            </a:r>
          </a:p>
          <a:p>
            <a:pPr algn="ctr">
              <a:lnSpc>
                <a:spcPct val="90000"/>
              </a:lnSpc>
            </a:pPr>
            <a:r>
              <a:rPr lang="en-US" altLang="en-US" dirty="0">
                <a:solidFill>
                  <a:schemeClr val="bg1"/>
                </a:solidFill>
              </a:rPr>
              <a:t>Executive Director, Human Research Protections and Quality Assurance</a:t>
            </a:r>
          </a:p>
        </p:txBody>
      </p:sp>
      <p:pic>
        <p:nvPicPr>
          <p:cNvPr id="4" name="Picture 3"/>
          <p:cNvPicPr>
            <a:picLocks noChangeAspect="1"/>
          </p:cNvPicPr>
          <p:nvPr/>
        </p:nvPicPr>
        <p:blipFill>
          <a:blip r:embed="rId3"/>
          <a:stretch>
            <a:fillRect/>
          </a:stretch>
        </p:blipFill>
        <p:spPr>
          <a:xfrm>
            <a:off x="2319758" y="4497895"/>
            <a:ext cx="6813945" cy="2250926"/>
          </a:xfrm>
          <a:prstGeom prst="rect">
            <a:avLst/>
          </a:prstGeom>
        </p:spPr>
      </p:pic>
      <p:pic>
        <p:nvPicPr>
          <p:cNvPr id="6" name="Picture 5"/>
          <p:cNvPicPr>
            <a:picLocks noChangeAspect="1"/>
          </p:cNvPicPr>
          <p:nvPr/>
        </p:nvPicPr>
        <p:blipFill>
          <a:blip r:embed="rId4"/>
          <a:stretch>
            <a:fillRect/>
          </a:stretch>
        </p:blipFill>
        <p:spPr>
          <a:xfrm>
            <a:off x="-76200" y="4483201"/>
            <a:ext cx="2324100" cy="1752600"/>
          </a:xfrm>
          <a:prstGeom prst="rect">
            <a:avLst/>
          </a:prstGeom>
        </p:spPr>
      </p:pic>
      <p:pic>
        <p:nvPicPr>
          <p:cNvPr id="5" name="Picture 4">
            <a:extLst>
              <a:ext uri="{FF2B5EF4-FFF2-40B4-BE49-F238E27FC236}">
                <a16:creationId xmlns:a16="http://schemas.microsoft.com/office/drawing/2014/main" id="{F5FFF2E9-913B-42A1-9D7D-565C95ED6600}"/>
              </a:ext>
            </a:extLst>
          </p:cNvPr>
          <p:cNvPicPr>
            <a:picLocks noChangeAspect="1"/>
          </p:cNvPicPr>
          <p:nvPr/>
        </p:nvPicPr>
        <p:blipFill>
          <a:blip r:embed="rId5"/>
          <a:stretch>
            <a:fillRect/>
          </a:stretch>
        </p:blipFill>
        <p:spPr>
          <a:xfrm>
            <a:off x="5831388" y="4545302"/>
            <a:ext cx="3276600" cy="823258"/>
          </a:xfrm>
          <a:prstGeom prst="rect">
            <a:avLst/>
          </a:prstGeom>
        </p:spPr>
      </p:pic>
      <p:pic>
        <p:nvPicPr>
          <p:cNvPr id="7" name="Picture 6"/>
          <p:cNvPicPr>
            <a:picLocks noChangeAspect="1"/>
          </p:cNvPicPr>
          <p:nvPr/>
        </p:nvPicPr>
        <p:blipFill>
          <a:blip r:embed="rId6"/>
          <a:stretch>
            <a:fillRect/>
          </a:stretch>
        </p:blipFill>
        <p:spPr>
          <a:xfrm>
            <a:off x="2319759" y="4483201"/>
            <a:ext cx="6788230" cy="2265620"/>
          </a:xfrm>
          <a:prstGeom prst="rect">
            <a:avLst/>
          </a:prstGeom>
        </p:spPr>
      </p:pic>
    </p:spTree>
    <p:extLst>
      <p:ext uri="{BB962C8B-B14F-4D97-AF65-F5344CB8AC3E}">
        <p14:creationId xmlns:p14="http://schemas.microsoft.com/office/powerpoint/2010/main" val="378203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Types of IRB Applications</a:t>
            </a:r>
          </a:p>
        </p:txBody>
      </p:sp>
      <p:sp>
        <p:nvSpPr>
          <p:cNvPr id="2" name="Content Placeholder 1"/>
          <p:cNvSpPr>
            <a:spLocks noGrp="1"/>
          </p:cNvSpPr>
          <p:nvPr>
            <p:ph sz="quarter" idx="1"/>
          </p:nvPr>
        </p:nvSpPr>
        <p:spPr>
          <a:xfrm>
            <a:off x="4618" y="1560945"/>
            <a:ext cx="8956548" cy="5334000"/>
          </a:xfrm>
        </p:spPr>
        <p:txBody>
          <a:bodyPr>
            <a:normAutofit fontScale="92500" lnSpcReduction="10000"/>
          </a:bodyPr>
          <a:lstStyle/>
          <a:p>
            <a:pPr hangingPunct="0">
              <a:lnSpc>
                <a:spcPct val="120000"/>
              </a:lnSpc>
            </a:pPr>
            <a:r>
              <a:rPr lang="en-US" sz="2800" dirty="0">
                <a:solidFill>
                  <a:srgbClr val="C00000"/>
                </a:solidFill>
              </a:rPr>
              <a:t>Most Common:</a:t>
            </a:r>
          </a:p>
          <a:p>
            <a:pPr lvl="1" hangingPunct="0">
              <a:lnSpc>
                <a:spcPct val="120000"/>
              </a:lnSpc>
            </a:pPr>
            <a:r>
              <a:rPr lang="en-US" sz="2800" dirty="0">
                <a:solidFill>
                  <a:srgbClr val="C00000"/>
                </a:solidFill>
              </a:rPr>
              <a:t>Exempt </a:t>
            </a:r>
          </a:p>
          <a:p>
            <a:pPr lvl="1" hangingPunct="0">
              <a:lnSpc>
                <a:spcPct val="120000"/>
              </a:lnSpc>
            </a:pPr>
            <a:r>
              <a:rPr lang="en-US" sz="2800" dirty="0">
                <a:solidFill>
                  <a:srgbClr val="C00000"/>
                </a:solidFill>
              </a:rPr>
              <a:t>Expedited or Full Board </a:t>
            </a:r>
            <a:endParaRPr lang="en-US" sz="2800" dirty="0"/>
          </a:p>
          <a:p>
            <a:pPr lvl="1" hangingPunct="0">
              <a:lnSpc>
                <a:spcPct val="120000"/>
              </a:lnSpc>
            </a:pPr>
            <a:r>
              <a:rPr lang="en-US" sz="2800" dirty="0">
                <a:solidFill>
                  <a:srgbClr val="C00000"/>
                </a:solidFill>
              </a:rPr>
              <a:t>External IRB Oversight </a:t>
            </a:r>
          </a:p>
          <a:p>
            <a:pPr lvl="1" hangingPunct="0">
              <a:lnSpc>
                <a:spcPct val="120000"/>
              </a:lnSpc>
            </a:pPr>
            <a:r>
              <a:rPr lang="en-US" sz="2800" dirty="0">
                <a:solidFill>
                  <a:srgbClr val="C00000"/>
                </a:solidFill>
              </a:rPr>
              <a:t>IRB Decision Aid</a:t>
            </a:r>
            <a:endParaRPr lang="en-US" sz="2800" dirty="0"/>
          </a:p>
          <a:p>
            <a:pPr hangingPunct="0">
              <a:lnSpc>
                <a:spcPct val="120000"/>
              </a:lnSpc>
            </a:pPr>
            <a:r>
              <a:rPr lang="en-US" sz="2800" dirty="0"/>
              <a:t>Other Types:</a:t>
            </a:r>
          </a:p>
          <a:p>
            <a:pPr lvl="1" hangingPunct="0">
              <a:lnSpc>
                <a:spcPct val="120000"/>
              </a:lnSpc>
            </a:pPr>
            <a:r>
              <a:rPr lang="en-US" sz="2800" dirty="0"/>
              <a:t>Clinical Use of a Humanitarian Use Device (HUD)</a:t>
            </a:r>
          </a:p>
          <a:p>
            <a:pPr lvl="1" hangingPunct="0">
              <a:lnSpc>
                <a:spcPct val="120000"/>
              </a:lnSpc>
            </a:pPr>
            <a:r>
              <a:rPr lang="en-US" sz="2800" dirty="0"/>
              <a:t>Expanded Access (Investigational Drug/Biologic for Treatment Use)</a:t>
            </a:r>
          </a:p>
          <a:p>
            <a:pPr lvl="1" hangingPunct="0">
              <a:lnSpc>
                <a:spcPct val="120000"/>
              </a:lnSpc>
            </a:pPr>
            <a:r>
              <a:rPr lang="en-US" sz="2800" dirty="0"/>
              <a:t>Honest Broker Agreement (used with other applications)</a:t>
            </a:r>
          </a:p>
          <a:p>
            <a:pPr hangingPunct="0">
              <a:lnSpc>
                <a:spcPct val="150000"/>
              </a:lnSpc>
            </a:pPr>
            <a:endParaRPr lang="en-US" sz="2800" dirty="0"/>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52397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1201ED"/>
                </a:solidFill>
              </a:rPr>
              <a:t>Exemption Categories </a:t>
            </a:r>
            <a:br>
              <a:rPr lang="en-US" dirty="0">
                <a:solidFill>
                  <a:srgbClr val="1201ED"/>
                </a:solidFill>
              </a:rPr>
            </a:br>
            <a:r>
              <a:rPr lang="en-US" sz="3100" dirty="0">
                <a:solidFill>
                  <a:srgbClr val="1201ED"/>
                </a:solidFill>
              </a:rPr>
              <a:t>(Revision effective January 2019)</a:t>
            </a:r>
          </a:p>
        </p:txBody>
      </p:sp>
      <p:sp>
        <p:nvSpPr>
          <p:cNvPr id="4" name="Content Placeholder 3"/>
          <p:cNvSpPr>
            <a:spLocks noGrp="1"/>
          </p:cNvSpPr>
          <p:nvPr>
            <p:ph sz="quarter" idx="1"/>
          </p:nvPr>
        </p:nvSpPr>
        <p:spPr>
          <a:xfrm>
            <a:off x="76200" y="1589566"/>
            <a:ext cx="4419600" cy="5116033"/>
          </a:xfrm>
        </p:spPr>
        <p:txBody>
          <a:bodyPr>
            <a:normAutofit lnSpcReduction="10000"/>
          </a:bodyPr>
          <a:lstStyle/>
          <a:p>
            <a:pPr marL="0" indent="0">
              <a:buNone/>
            </a:pPr>
            <a:r>
              <a:rPr lang="en-US" sz="2800" dirty="0"/>
              <a:t>1) </a:t>
            </a:r>
            <a:r>
              <a:rPr lang="en-US" sz="2800" dirty="0">
                <a:solidFill>
                  <a:srgbClr val="C00000"/>
                </a:solidFill>
              </a:rPr>
              <a:t>Normal educational practices in established educational settings</a:t>
            </a:r>
          </a:p>
          <a:p>
            <a:pPr marL="0" indent="0">
              <a:buNone/>
            </a:pPr>
            <a:endParaRPr lang="en-US" sz="2800" dirty="0"/>
          </a:p>
          <a:p>
            <a:pPr marL="0" indent="0">
              <a:buNone/>
            </a:pPr>
            <a:r>
              <a:rPr lang="en-US" sz="2800" dirty="0"/>
              <a:t>2) </a:t>
            </a:r>
            <a:r>
              <a:rPr lang="en-US" sz="2800" dirty="0">
                <a:solidFill>
                  <a:srgbClr val="C00000"/>
                </a:solidFill>
              </a:rPr>
              <a:t>Educational tests, surveys, interviews, or observation of public behavior </a:t>
            </a:r>
          </a:p>
          <a:p>
            <a:pPr marL="0" indent="0">
              <a:buNone/>
            </a:pPr>
            <a:endParaRPr lang="en-US" sz="2800" dirty="0"/>
          </a:p>
          <a:p>
            <a:pPr marL="0" indent="0">
              <a:buNone/>
            </a:pPr>
            <a:r>
              <a:rPr lang="en-US" sz="2800" dirty="0">
                <a:solidFill>
                  <a:srgbClr val="C00000"/>
                </a:solidFill>
              </a:rPr>
              <a:t>3) </a:t>
            </a:r>
            <a:r>
              <a:rPr lang="en-US" sz="2800" dirty="0"/>
              <a:t>Benign behavioral interventions with adults with prospective agreement</a:t>
            </a:r>
          </a:p>
        </p:txBody>
      </p:sp>
      <p:sp>
        <p:nvSpPr>
          <p:cNvPr id="5" name="Content Placeholder 4"/>
          <p:cNvSpPr>
            <a:spLocks noGrp="1"/>
          </p:cNvSpPr>
          <p:nvPr>
            <p:ph sz="quarter" idx="2"/>
          </p:nvPr>
        </p:nvSpPr>
        <p:spPr>
          <a:xfrm>
            <a:off x="4844900" y="1589566"/>
            <a:ext cx="4222899" cy="5192233"/>
          </a:xfrm>
        </p:spPr>
        <p:txBody>
          <a:bodyPr>
            <a:normAutofit lnSpcReduction="10000"/>
          </a:bodyPr>
          <a:lstStyle/>
          <a:p>
            <a:pPr marL="0" indent="0">
              <a:buNone/>
            </a:pPr>
            <a:r>
              <a:rPr lang="en-US" sz="2800" dirty="0"/>
              <a:t>4) </a:t>
            </a:r>
            <a:r>
              <a:rPr lang="en-US" sz="2800" dirty="0">
                <a:solidFill>
                  <a:srgbClr val="C00000"/>
                </a:solidFill>
              </a:rPr>
              <a:t>Secondary research for which consent is not required (includes retrospective chart reviews with HIPAA waiver)</a:t>
            </a:r>
          </a:p>
          <a:p>
            <a:pPr marL="0" indent="0">
              <a:buNone/>
            </a:pPr>
            <a:endParaRPr lang="en-US" sz="2800" dirty="0"/>
          </a:p>
          <a:p>
            <a:pPr marL="0" indent="0">
              <a:buNone/>
            </a:pPr>
            <a:r>
              <a:rPr lang="en-US" sz="2800" dirty="0">
                <a:solidFill>
                  <a:srgbClr val="C00000"/>
                </a:solidFill>
              </a:rPr>
              <a:t>5) </a:t>
            </a:r>
            <a:r>
              <a:rPr lang="en-US" sz="2800" dirty="0"/>
              <a:t>Federal research and demonstration projects                                              </a:t>
            </a:r>
          </a:p>
          <a:p>
            <a:pPr marL="0" indent="0">
              <a:buNone/>
            </a:pPr>
            <a:r>
              <a:rPr lang="en-US" sz="2800" dirty="0"/>
              <a:t>                                              </a:t>
            </a:r>
            <a:r>
              <a:rPr lang="en-US" sz="2800" dirty="0">
                <a:solidFill>
                  <a:srgbClr val="C00000"/>
                </a:solidFill>
              </a:rPr>
              <a:t>6) </a:t>
            </a:r>
            <a:r>
              <a:rPr lang="en-US" sz="2800" dirty="0"/>
              <a:t>Taste and food quality evaluation and consumer acceptance studies</a:t>
            </a:r>
          </a:p>
          <a:p>
            <a:pPr marL="0" indent="0">
              <a:buNone/>
            </a:pPr>
            <a:endParaRPr lang="en-US" sz="1800" dirty="0">
              <a:solidFill>
                <a:schemeClr val="tx2"/>
              </a:solidFill>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7034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990600"/>
          </a:xfrm>
        </p:spPr>
        <p:txBody>
          <a:bodyPr>
            <a:normAutofit fontScale="90000"/>
          </a:bodyPr>
          <a:lstStyle/>
          <a:p>
            <a:r>
              <a:rPr lang="en-US" dirty="0">
                <a:solidFill>
                  <a:srgbClr val="1201ED"/>
                </a:solidFill>
              </a:rPr>
              <a:t>Examples of Expedited Review</a:t>
            </a:r>
            <a:br>
              <a:rPr lang="en-US" dirty="0">
                <a:solidFill>
                  <a:srgbClr val="1201ED"/>
                </a:solidFill>
              </a:rPr>
            </a:br>
            <a:r>
              <a:rPr lang="en-US" sz="3100" dirty="0">
                <a:solidFill>
                  <a:srgbClr val="1201ED"/>
                </a:solidFill>
              </a:rPr>
              <a:t>(May be revised in near future by HHS)</a:t>
            </a:r>
          </a:p>
        </p:txBody>
      </p:sp>
      <p:sp>
        <p:nvSpPr>
          <p:cNvPr id="2" name="Content Placeholder 1"/>
          <p:cNvSpPr>
            <a:spLocks noGrp="1"/>
          </p:cNvSpPr>
          <p:nvPr>
            <p:ph sz="quarter" idx="1"/>
          </p:nvPr>
        </p:nvSpPr>
        <p:spPr>
          <a:xfrm>
            <a:off x="304800" y="1589566"/>
            <a:ext cx="8763000" cy="5192233"/>
          </a:xfrm>
        </p:spPr>
        <p:txBody>
          <a:bodyPr>
            <a:normAutofit fontScale="92500" lnSpcReduction="20000"/>
          </a:bodyPr>
          <a:lstStyle/>
          <a:p>
            <a:r>
              <a:rPr lang="en-US" dirty="0">
                <a:solidFill>
                  <a:srgbClr val="C00000"/>
                </a:solidFill>
              </a:rPr>
              <a:t>Clinical studies of drugs and medical devices only under specific conditions (no IND or IDE)</a:t>
            </a:r>
          </a:p>
          <a:p>
            <a:r>
              <a:rPr lang="en-US" dirty="0"/>
              <a:t>Chart reviews (Consider Exemption #4, if PHI involved)</a:t>
            </a:r>
          </a:p>
          <a:p>
            <a:r>
              <a:rPr lang="en-US" dirty="0"/>
              <a:t>Survey research  (Consider Exemption #2)</a:t>
            </a:r>
          </a:p>
          <a:p>
            <a:r>
              <a:rPr lang="en-US" dirty="0">
                <a:solidFill>
                  <a:srgbClr val="C00000"/>
                </a:solidFill>
              </a:rPr>
              <a:t>Collection of blood samples</a:t>
            </a:r>
          </a:p>
          <a:p>
            <a:r>
              <a:rPr lang="en-US" dirty="0">
                <a:solidFill>
                  <a:srgbClr val="C00000"/>
                </a:solidFill>
              </a:rPr>
              <a:t>Biological specimens obtained by non-invasive means</a:t>
            </a:r>
          </a:p>
          <a:p>
            <a:r>
              <a:rPr lang="en-US" dirty="0">
                <a:solidFill>
                  <a:srgbClr val="C00000"/>
                </a:solidFill>
              </a:rPr>
              <a:t>Collection of data through non-invasive means</a:t>
            </a:r>
          </a:p>
          <a:p>
            <a:r>
              <a:rPr lang="en-US" dirty="0"/>
              <a:t>Materials collected solely for non-research purposes (Consider Exemption #4)</a:t>
            </a:r>
          </a:p>
          <a:p>
            <a:r>
              <a:rPr lang="en-US" dirty="0"/>
              <a:t>Collection of data from voice, video, etc. (Consider Exemption #2 and/or #3)</a:t>
            </a:r>
          </a:p>
          <a:p>
            <a:r>
              <a:rPr lang="en-US" dirty="0"/>
              <a:t>Research employing surveys, focus groups, etc. (Consider Exemption #2)</a:t>
            </a:r>
          </a:p>
          <a:p>
            <a:pPr marL="0" indent="0">
              <a:buNone/>
            </a:pPr>
            <a:endParaRPr lang="en-US" dirty="0"/>
          </a:p>
        </p:txBody>
      </p:sp>
    </p:spTree>
    <p:extLst>
      <p:ext uri="{BB962C8B-B14F-4D97-AF65-F5344CB8AC3E}">
        <p14:creationId xmlns:p14="http://schemas.microsoft.com/office/powerpoint/2010/main" val="355423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Examples of Full Board Review</a:t>
            </a:r>
          </a:p>
        </p:txBody>
      </p:sp>
      <p:sp>
        <p:nvSpPr>
          <p:cNvPr id="2" name="Content Placeholder 1"/>
          <p:cNvSpPr>
            <a:spLocks noGrp="1"/>
          </p:cNvSpPr>
          <p:nvPr>
            <p:ph sz="quarter" idx="1"/>
          </p:nvPr>
        </p:nvSpPr>
        <p:spPr>
          <a:xfrm>
            <a:off x="228600" y="1524000"/>
            <a:ext cx="8839200" cy="5334000"/>
          </a:xfrm>
        </p:spPr>
        <p:txBody>
          <a:bodyPr>
            <a:normAutofit fontScale="92500" lnSpcReduction="20000"/>
          </a:bodyPr>
          <a:lstStyle/>
          <a:p>
            <a:pPr hangingPunct="0">
              <a:lnSpc>
                <a:spcPct val="150000"/>
              </a:lnSpc>
            </a:pPr>
            <a:r>
              <a:rPr lang="en-US" sz="2800" dirty="0"/>
              <a:t>Studies involving greater than minimal risk</a:t>
            </a:r>
          </a:p>
          <a:p>
            <a:pPr hangingPunct="0">
              <a:lnSpc>
                <a:spcPct val="150000"/>
              </a:lnSpc>
            </a:pPr>
            <a:r>
              <a:rPr lang="en-US" sz="2800" dirty="0"/>
              <a:t>Clinical Trials involving IND, IDE, or HUD</a:t>
            </a:r>
          </a:p>
          <a:p>
            <a:pPr hangingPunct="0">
              <a:lnSpc>
                <a:spcPct val="150000"/>
              </a:lnSpc>
            </a:pPr>
            <a:r>
              <a:rPr lang="en-US" sz="2800" dirty="0"/>
              <a:t>Humanitarian Use Device (HUD) for clinical purpose</a:t>
            </a:r>
          </a:p>
          <a:p>
            <a:pPr hangingPunct="0">
              <a:lnSpc>
                <a:spcPct val="150000"/>
              </a:lnSpc>
            </a:pPr>
            <a:r>
              <a:rPr lang="en-US" sz="2800" dirty="0"/>
              <a:t>Expanded Access (Drug/Biologic for Treatment Use)</a:t>
            </a:r>
          </a:p>
          <a:p>
            <a:pPr hangingPunct="0">
              <a:lnSpc>
                <a:spcPct val="150000"/>
              </a:lnSpc>
            </a:pPr>
            <a:r>
              <a:rPr lang="en-US" sz="2800" dirty="0"/>
              <a:t>Initial review of research that meets the criteria for “expedited review” category #1 or #2:</a:t>
            </a:r>
          </a:p>
          <a:p>
            <a:pPr lvl="1" hangingPunct="0">
              <a:lnSpc>
                <a:spcPct val="150000"/>
              </a:lnSpc>
            </a:pPr>
            <a:r>
              <a:rPr lang="en-US" sz="2800" dirty="0"/>
              <a:t>If it involves biomedical interventions with children, pregnant women, neonates, prisoners, or cognitively impaired adults</a:t>
            </a:r>
          </a:p>
          <a:p>
            <a:pPr lvl="1" hangingPunct="0">
              <a:lnSpc>
                <a:spcPct val="150000"/>
              </a:lnSpc>
            </a:pPr>
            <a:r>
              <a:rPr lang="en-US" sz="2800" dirty="0"/>
              <a:t>If referred by the expedited reviewer</a:t>
            </a:r>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297425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External IRB Oversight</a:t>
            </a:r>
          </a:p>
        </p:txBody>
      </p:sp>
      <p:sp>
        <p:nvSpPr>
          <p:cNvPr id="2" name="Content Placeholder 1"/>
          <p:cNvSpPr>
            <a:spLocks noGrp="1"/>
          </p:cNvSpPr>
          <p:nvPr>
            <p:ph sz="quarter" idx="1"/>
          </p:nvPr>
        </p:nvSpPr>
        <p:spPr>
          <a:xfrm>
            <a:off x="228600" y="1524000"/>
            <a:ext cx="8839200" cy="5334000"/>
          </a:xfrm>
        </p:spPr>
        <p:txBody>
          <a:bodyPr>
            <a:normAutofit fontScale="85000" lnSpcReduction="20000"/>
          </a:bodyPr>
          <a:lstStyle/>
          <a:p>
            <a:pPr hangingPunct="0"/>
            <a:r>
              <a:rPr lang="en-US" sz="2800" dirty="0"/>
              <a:t>Can request the use of an external IRB for multi-site studies</a:t>
            </a:r>
          </a:p>
          <a:p>
            <a:pPr hangingPunct="0"/>
            <a:r>
              <a:rPr lang="en-US" sz="2800" dirty="0"/>
              <a:t>Requires IRB Reliance Agreement (IRA) with the External IRB</a:t>
            </a:r>
          </a:p>
          <a:p>
            <a:pPr lvl="1" hangingPunct="0"/>
            <a:r>
              <a:rPr lang="en-US" sz="2800" dirty="0"/>
              <a:t>IRA on file: BRANY IRB, NCI CIRB, &amp; those in the SMART IRB Network (over 630 participating sites)</a:t>
            </a:r>
          </a:p>
          <a:p>
            <a:pPr lvl="1" hangingPunct="0"/>
            <a:r>
              <a:rPr lang="en-US" sz="2800" dirty="0"/>
              <a:t>Other IRAs determined on a case by case basis with approval of Downstate Institutional Official (IO)</a:t>
            </a:r>
          </a:p>
          <a:p>
            <a:pPr hangingPunct="0"/>
            <a:r>
              <a:rPr lang="en-US" sz="2800" dirty="0"/>
              <a:t>Downstate IRB must acknowledge external IRB approval and confirm all local research requirements are met</a:t>
            </a:r>
          </a:p>
          <a:p>
            <a:pPr hangingPunct="0"/>
            <a:r>
              <a:rPr lang="en-US" sz="2800" dirty="0"/>
              <a:t>Cannot be used for the following:</a:t>
            </a:r>
          </a:p>
          <a:p>
            <a:pPr lvl="1" hangingPunct="0"/>
            <a:r>
              <a:rPr lang="en-US" sz="2800" dirty="0"/>
              <a:t>Downstate as a single site, unless a Tribal IRB is required</a:t>
            </a:r>
          </a:p>
          <a:p>
            <a:pPr lvl="1" hangingPunct="0"/>
            <a:r>
              <a:rPr lang="en-US" sz="2800" dirty="0"/>
              <a:t>Research previously disapproved by the Downstate IRB</a:t>
            </a:r>
          </a:p>
          <a:p>
            <a:pPr hangingPunct="0"/>
            <a:r>
              <a:rPr lang="en-US" sz="3200" dirty="0">
                <a:solidFill>
                  <a:srgbClr val="C00000"/>
                </a:solidFill>
              </a:rPr>
              <a:t>When completing a “Request for External IRB Oversight” application, include </a:t>
            </a:r>
            <a:r>
              <a:rPr lang="en-US" sz="3200" u="sng" dirty="0">
                <a:solidFill>
                  <a:srgbClr val="C00000"/>
                </a:solidFill>
              </a:rPr>
              <a:t>only</a:t>
            </a:r>
            <a:r>
              <a:rPr lang="en-US" sz="3200" dirty="0">
                <a:solidFill>
                  <a:srgbClr val="C00000"/>
                </a:solidFill>
              </a:rPr>
              <a:t> Downstate Workforce to confirm local context</a:t>
            </a:r>
          </a:p>
          <a:p>
            <a:pPr hangingPunct="0"/>
            <a:endParaRPr lang="en-US" sz="3100" dirty="0"/>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88539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067800" cy="990600"/>
          </a:xfrm>
        </p:spPr>
        <p:txBody>
          <a:bodyPr>
            <a:normAutofit fontScale="90000"/>
          </a:bodyPr>
          <a:lstStyle/>
          <a:p>
            <a:r>
              <a:rPr lang="en-US" dirty="0">
                <a:solidFill>
                  <a:srgbClr val="1201ED"/>
                </a:solidFill>
              </a:rPr>
              <a:t>IRB Decision Aid – </a:t>
            </a:r>
            <a:r>
              <a:rPr lang="en-US" sz="4000" dirty="0">
                <a:solidFill>
                  <a:srgbClr val="1201ED"/>
                </a:solidFill>
              </a:rPr>
              <a:t>Application for a Determination that IRB Approval is Not required</a:t>
            </a:r>
          </a:p>
        </p:txBody>
      </p:sp>
      <p:sp>
        <p:nvSpPr>
          <p:cNvPr id="2" name="Content Placeholder 1"/>
          <p:cNvSpPr>
            <a:spLocks noGrp="1"/>
          </p:cNvSpPr>
          <p:nvPr>
            <p:ph sz="quarter" idx="1"/>
          </p:nvPr>
        </p:nvSpPr>
        <p:spPr>
          <a:xfrm>
            <a:off x="76200" y="1524000"/>
            <a:ext cx="8991600" cy="5486400"/>
          </a:xfrm>
        </p:spPr>
        <p:txBody>
          <a:bodyPr>
            <a:normAutofit fontScale="85000" lnSpcReduction="20000"/>
          </a:bodyPr>
          <a:lstStyle/>
          <a:p>
            <a:pPr hangingPunct="0">
              <a:lnSpc>
                <a:spcPct val="120000"/>
              </a:lnSpc>
            </a:pPr>
            <a:r>
              <a:rPr lang="en-US" sz="3000" dirty="0"/>
              <a:t>Use </a:t>
            </a:r>
            <a:r>
              <a:rPr lang="en-US" sz="3000" dirty="0">
                <a:solidFill>
                  <a:srgbClr val="C00000"/>
                </a:solidFill>
              </a:rPr>
              <a:t>FORM A</a:t>
            </a:r>
            <a:r>
              <a:rPr lang="en-US" sz="3000" dirty="0"/>
              <a:t> when there is </a:t>
            </a:r>
            <a:r>
              <a:rPr lang="en-US" sz="3000" u="sng" dirty="0"/>
              <a:t>no intention of developing or creating generalizable knowledge</a:t>
            </a:r>
            <a:r>
              <a:rPr lang="en-US" sz="3000" dirty="0"/>
              <a:t>, and the proposed activity is limited to one of the following:</a:t>
            </a:r>
          </a:p>
          <a:p>
            <a:pPr lvl="1" hangingPunct="0">
              <a:lnSpc>
                <a:spcPct val="120000"/>
              </a:lnSpc>
            </a:pPr>
            <a:r>
              <a:rPr lang="en-US" sz="3000" dirty="0"/>
              <a:t>Health care operations activity (e.g., performance improvement),</a:t>
            </a:r>
          </a:p>
          <a:p>
            <a:pPr lvl="1" hangingPunct="0">
              <a:lnSpc>
                <a:spcPct val="120000"/>
              </a:lnSpc>
            </a:pPr>
            <a:r>
              <a:rPr lang="en-US" sz="3000" dirty="0"/>
              <a:t>Case report or case series (up to three individuals)</a:t>
            </a:r>
          </a:p>
          <a:p>
            <a:pPr lvl="1" hangingPunct="0">
              <a:lnSpc>
                <a:spcPct val="120000"/>
              </a:lnSpc>
            </a:pPr>
            <a:r>
              <a:rPr lang="en-US" sz="3000" dirty="0"/>
              <a:t>Operational activity,</a:t>
            </a:r>
          </a:p>
          <a:p>
            <a:pPr lvl="1" hangingPunct="0">
              <a:lnSpc>
                <a:spcPct val="120000"/>
              </a:lnSpc>
            </a:pPr>
            <a:r>
              <a:rPr lang="en-US" sz="3000" dirty="0"/>
              <a:t>Pilot activity, feasibility activity, or evidence-based practice activity,</a:t>
            </a:r>
          </a:p>
          <a:p>
            <a:pPr lvl="1" hangingPunct="0">
              <a:lnSpc>
                <a:spcPct val="120000"/>
              </a:lnSpc>
            </a:pPr>
            <a:r>
              <a:rPr lang="en-US" sz="3000" dirty="0"/>
              <a:t>Training or educational activity, or</a:t>
            </a:r>
          </a:p>
          <a:p>
            <a:pPr lvl="1" hangingPunct="0">
              <a:lnSpc>
                <a:spcPct val="120000"/>
              </a:lnSpc>
            </a:pPr>
            <a:r>
              <a:rPr lang="en-US" sz="3000" dirty="0"/>
              <a:t>Not engaged in human research.</a:t>
            </a:r>
          </a:p>
          <a:p>
            <a:pPr hangingPunct="0">
              <a:lnSpc>
                <a:spcPct val="120000"/>
              </a:lnSpc>
            </a:pPr>
            <a:r>
              <a:rPr lang="en-US" sz="3000" dirty="0"/>
              <a:t>Use </a:t>
            </a:r>
            <a:r>
              <a:rPr lang="en-US" sz="3000" dirty="0">
                <a:solidFill>
                  <a:srgbClr val="C00000"/>
                </a:solidFill>
              </a:rPr>
              <a:t>FORMB B</a:t>
            </a:r>
            <a:r>
              <a:rPr lang="en-US" sz="3000" dirty="0"/>
              <a:t> for any request</a:t>
            </a:r>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11774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a:solidFill>
                  <a:srgbClr val="1201ED"/>
                </a:solidFill>
              </a:rPr>
              <a:t>Suggested Timeline (Start Early!)</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16</a:t>
            </a:fld>
            <a:endParaRPr lang="en-US" dirty="0"/>
          </a:p>
        </p:txBody>
      </p:sp>
      <p:sp>
        <p:nvSpPr>
          <p:cNvPr id="3" name="Content Placeholder 2"/>
          <p:cNvSpPr>
            <a:spLocks noGrp="1"/>
          </p:cNvSpPr>
          <p:nvPr>
            <p:ph sz="quarter" idx="1"/>
          </p:nvPr>
        </p:nvSpPr>
        <p:spPr>
          <a:xfrm>
            <a:off x="6926" y="1048746"/>
            <a:ext cx="9137074" cy="5656853"/>
          </a:xfrm>
        </p:spPr>
        <p:txBody>
          <a:bodyPr>
            <a:normAutofit fontScale="92500" lnSpcReduction="10000"/>
          </a:bodyPr>
          <a:lstStyle/>
          <a:p>
            <a:pPr marL="0" indent="0">
              <a:buNone/>
            </a:pPr>
            <a:endParaRPr lang="en-US" sz="2400" dirty="0"/>
          </a:p>
          <a:p>
            <a:r>
              <a:rPr lang="en-US" sz="2800" dirty="0"/>
              <a:t>Review Downstate IRB website for instructions and details:</a:t>
            </a:r>
          </a:p>
          <a:p>
            <a:pPr lvl="1"/>
            <a:r>
              <a:rPr lang="en-US" sz="1900" dirty="0">
                <a:hlinkClick r:id="rId2"/>
              </a:rPr>
              <a:t>https://research.downstate.edu//irb/irb.html</a:t>
            </a:r>
            <a:r>
              <a:rPr lang="en-US" sz="1900" dirty="0"/>
              <a:t> </a:t>
            </a:r>
          </a:p>
          <a:p>
            <a:r>
              <a:rPr lang="en-US" sz="2800" dirty="0"/>
              <a:t>Complete training and submit COI disclosures </a:t>
            </a:r>
          </a:p>
          <a:p>
            <a:pPr lvl="1"/>
            <a:r>
              <a:rPr lang="en-US" sz="1900" dirty="0">
                <a:hlinkClick r:id="rId3"/>
              </a:rPr>
              <a:t>http://research.downstate.edu/irb/irb-training.html</a:t>
            </a:r>
            <a:r>
              <a:rPr lang="en-US" sz="1900" dirty="0"/>
              <a:t> </a:t>
            </a:r>
          </a:p>
          <a:p>
            <a:r>
              <a:rPr lang="en-US" sz="2800" dirty="0"/>
              <a:t>Plan your project</a:t>
            </a:r>
          </a:p>
          <a:p>
            <a:r>
              <a:rPr lang="en-US" sz="2800" dirty="0"/>
              <a:t>Identify Investigator with PI Status (Seasoned Downstate Faculty with field-specific terminal degree, KC Clinician with clinical privileges, External PI, etc.)</a:t>
            </a:r>
          </a:p>
          <a:p>
            <a:pPr lvl="1"/>
            <a:r>
              <a:rPr lang="en-US" sz="2800" dirty="0"/>
              <a:t>Develop Protocol (Templates on IRB website)</a:t>
            </a:r>
          </a:p>
          <a:p>
            <a:pPr lvl="2"/>
            <a:r>
              <a:rPr lang="en-US" sz="2800" dirty="0"/>
              <a:t>Hypothesis, Aims, &amp; Objectives</a:t>
            </a:r>
          </a:p>
          <a:p>
            <a:pPr lvl="2"/>
            <a:r>
              <a:rPr lang="en-US" sz="2800" dirty="0"/>
              <a:t>Methods, Procedures, Data Collection</a:t>
            </a:r>
          </a:p>
          <a:p>
            <a:pPr lvl="2"/>
            <a:r>
              <a:rPr lang="en-US" sz="2800" dirty="0"/>
              <a:t>Consult Biostatistician for power analysis and statistical tests</a:t>
            </a:r>
          </a:p>
          <a:p>
            <a:pPr marL="301943" lvl="1" indent="0">
              <a:buNone/>
            </a:pPr>
            <a:endParaRPr lang="en-US" dirty="0"/>
          </a:p>
        </p:txBody>
      </p:sp>
    </p:spTree>
    <p:extLst>
      <p:ext uri="{BB962C8B-B14F-4D97-AF65-F5344CB8AC3E}">
        <p14:creationId xmlns:p14="http://schemas.microsoft.com/office/powerpoint/2010/main" val="365623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a:solidFill>
                  <a:srgbClr val="1201ED"/>
                </a:solidFill>
              </a:rPr>
              <a:t>Suggested Timeline (Continued)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17</a:t>
            </a:fld>
            <a:endParaRPr lang="en-US" dirty="0"/>
          </a:p>
        </p:txBody>
      </p:sp>
      <p:sp>
        <p:nvSpPr>
          <p:cNvPr id="3" name="Content Placeholder 2"/>
          <p:cNvSpPr>
            <a:spLocks noGrp="1"/>
          </p:cNvSpPr>
          <p:nvPr>
            <p:ph sz="quarter" idx="1"/>
          </p:nvPr>
        </p:nvSpPr>
        <p:spPr>
          <a:xfrm>
            <a:off x="6926" y="1048747"/>
            <a:ext cx="9060873" cy="6202680"/>
          </a:xfrm>
        </p:spPr>
        <p:txBody>
          <a:bodyPr>
            <a:normAutofit/>
          </a:bodyPr>
          <a:lstStyle/>
          <a:p>
            <a:pPr marL="0" indent="0">
              <a:buNone/>
            </a:pPr>
            <a:endParaRPr lang="en-US" sz="2400" dirty="0"/>
          </a:p>
          <a:p>
            <a:r>
              <a:rPr lang="en-US" sz="2400" dirty="0"/>
              <a:t>Complete IRBNet Registration form in IRBNet</a:t>
            </a:r>
          </a:p>
          <a:p>
            <a:r>
              <a:rPr lang="en-US" sz="2400" dirty="0"/>
              <a:t>Upload all applicable materials in IRBNet</a:t>
            </a:r>
          </a:p>
          <a:p>
            <a:pPr lvl="1"/>
            <a:r>
              <a:rPr lang="en-US" sz="2100" dirty="0"/>
              <a:t>Application</a:t>
            </a:r>
          </a:p>
          <a:p>
            <a:pPr lvl="1"/>
            <a:r>
              <a:rPr lang="en-US" sz="2100" dirty="0"/>
              <a:t>Consent form(s), including short forms</a:t>
            </a:r>
          </a:p>
          <a:p>
            <a:pPr lvl="1"/>
            <a:r>
              <a:rPr lang="en-US" sz="2100" dirty="0"/>
              <a:t>IND/IDE documentation</a:t>
            </a:r>
          </a:p>
          <a:p>
            <a:pPr lvl="1"/>
            <a:r>
              <a:rPr lang="en-US" sz="2100" dirty="0"/>
              <a:t>Data Collection tools</a:t>
            </a:r>
          </a:p>
          <a:p>
            <a:pPr lvl="1"/>
            <a:r>
              <a:rPr lang="en-US" sz="2100" dirty="0"/>
              <a:t>Waivers</a:t>
            </a:r>
          </a:p>
          <a:p>
            <a:pPr lvl="1"/>
            <a:r>
              <a:rPr lang="en-US" sz="2100" dirty="0"/>
              <a:t>Recruitment materials</a:t>
            </a:r>
          </a:p>
          <a:p>
            <a:pPr lvl="1"/>
            <a:r>
              <a:rPr lang="en-US" sz="2100" dirty="0"/>
              <a:t>Other materials as outlined on IRB website</a:t>
            </a:r>
          </a:p>
          <a:p>
            <a:r>
              <a:rPr lang="en-US" sz="2400" dirty="0"/>
              <a:t>Request IRB Office Pre-Review (OPTIONAL)</a:t>
            </a:r>
          </a:p>
          <a:p>
            <a:r>
              <a:rPr lang="en-US" sz="2400" dirty="0"/>
              <a:t>Obtain e-signatures (PI, Chair/Dean, Ancillary Reviewers)</a:t>
            </a:r>
          </a:p>
          <a:p>
            <a:r>
              <a:rPr lang="en-US" sz="2400" dirty="0"/>
              <a:t>Submit to IRB in IRBNet</a:t>
            </a:r>
          </a:p>
          <a:p>
            <a:pPr marL="301943" lvl="1" indent="0">
              <a:buNone/>
            </a:pPr>
            <a:endParaRPr lang="en-US" dirty="0"/>
          </a:p>
        </p:txBody>
      </p:sp>
    </p:spTree>
    <p:extLst>
      <p:ext uri="{BB962C8B-B14F-4D97-AF65-F5344CB8AC3E}">
        <p14:creationId xmlns:p14="http://schemas.microsoft.com/office/powerpoint/2010/main" val="140299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a:bodyPr>
          <a:lstStyle/>
          <a:p>
            <a:r>
              <a:rPr lang="en-US" dirty="0">
                <a:solidFill>
                  <a:srgbClr val="1201ED"/>
                </a:solidFill>
              </a:rPr>
              <a:t>Downstate IRB Approval/Disapproval</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18</a:t>
            </a:fld>
            <a:endParaRPr lang="en-US" dirty="0"/>
          </a:p>
        </p:txBody>
      </p:sp>
      <p:sp>
        <p:nvSpPr>
          <p:cNvPr id="3" name="Content Placeholder 2"/>
          <p:cNvSpPr>
            <a:spLocks noGrp="1"/>
          </p:cNvSpPr>
          <p:nvPr>
            <p:ph sz="quarter" idx="1"/>
          </p:nvPr>
        </p:nvSpPr>
        <p:spPr>
          <a:xfrm>
            <a:off x="0" y="1600200"/>
            <a:ext cx="9144000" cy="5257800"/>
          </a:xfrm>
        </p:spPr>
        <p:txBody>
          <a:bodyPr>
            <a:noAutofit/>
          </a:bodyPr>
          <a:lstStyle/>
          <a:p>
            <a:r>
              <a:rPr lang="en-US" sz="2800" dirty="0"/>
              <a:t>When reviewed by Downstate IRB:</a:t>
            </a:r>
          </a:p>
          <a:p>
            <a:pPr lvl="1"/>
            <a:r>
              <a:rPr lang="en-US" sz="2500" dirty="0">
                <a:solidFill>
                  <a:srgbClr val="C00000"/>
                </a:solidFill>
              </a:rPr>
              <a:t>Approve </a:t>
            </a:r>
          </a:p>
          <a:p>
            <a:pPr lvl="1"/>
            <a:r>
              <a:rPr lang="en-US" sz="2500" dirty="0">
                <a:solidFill>
                  <a:srgbClr val="C00000"/>
                </a:solidFill>
              </a:rPr>
              <a:t>Approve with conditions</a:t>
            </a:r>
            <a:r>
              <a:rPr lang="en-US" sz="2500" dirty="0"/>
              <a:t> </a:t>
            </a:r>
          </a:p>
          <a:p>
            <a:pPr lvl="2"/>
            <a:r>
              <a:rPr lang="en-US" sz="2500" dirty="0"/>
              <a:t>Response reviewed by expedited review</a:t>
            </a:r>
          </a:p>
          <a:p>
            <a:pPr lvl="1"/>
            <a:r>
              <a:rPr lang="en-US" sz="2500" dirty="0">
                <a:solidFill>
                  <a:srgbClr val="C00000"/>
                </a:solidFill>
              </a:rPr>
              <a:t>Require modifications </a:t>
            </a:r>
            <a:r>
              <a:rPr lang="en-US" sz="2500" dirty="0"/>
              <a:t>to secure approval </a:t>
            </a:r>
          </a:p>
          <a:p>
            <a:pPr lvl="2"/>
            <a:r>
              <a:rPr lang="en-US" sz="2500" dirty="0"/>
              <a:t>Response reviewed by Full Board, if initial review was required by Full Board</a:t>
            </a:r>
          </a:p>
          <a:p>
            <a:pPr lvl="1"/>
            <a:r>
              <a:rPr lang="en-US" sz="2500" dirty="0">
                <a:solidFill>
                  <a:srgbClr val="C00000"/>
                </a:solidFill>
              </a:rPr>
              <a:t>Disapprove/ Not Approved /  Deferred / Tabled</a:t>
            </a:r>
          </a:p>
          <a:p>
            <a:r>
              <a:rPr lang="en-US" sz="2800" dirty="0"/>
              <a:t>When reviewed by an External IRB:</a:t>
            </a:r>
          </a:p>
          <a:p>
            <a:pPr lvl="1"/>
            <a:r>
              <a:rPr lang="en-US" sz="2500" dirty="0">
                <a:solidFill>
                  <a:srgbClr val="C00000"/>
                </a:solidFill>
              </a:rPr>
              <a:t>Acknowledgement Pending External IRB Approval </a:t>
            </a:r>
          </a:p>
          <a:p>
            <a:pPr lvl="1"/>
            <a:r>
              <a:rPr lang="en-US" sz="2500" dirty="0">
                <a:solidFill>
                  <a:srgbClr val="C00000"/>
                </a:solidFill>
              </a:rPr>
              <a:t>Acknowledgement (of external IRB approval)</a:t>
            </a:r>
          </a:p>
          <a:p>
            <a:pPr marL="365760" lvl="1" indent="0">
              <a:buNone/>
            </a:pPr>
            <a:endParaRPr lang="en-US" sz="2500" dirty="0">
              <a:solidFill>
                <a:srgbClr val="C00000"/>
              </a:solidFill>
            </a:endParaRPr>
          </a:p>
          <a:p>
            <a:pPr lvl="1"/>
            <a:endParaRPr lang="en-US" sz="2500" dirty="0"/>
          </a:p>
          <a:p>
            <a:endParaRPr lang="en-US" sz="2800" dirty="0">
              <a:solidFill>
                <a:srgbClr val="C00000"/>
              </a:solidFill>
            </a:endParaRPr>
          </a:p>
          <a:p>
            <a:endParaRPr lang="en-US" sz="2800" dirty="0"/>
          </a:p>
        </p:txBody>
      </p:sp>
    </p:spTree>
    <p:extLst>
      <p:ext uri="{BB962C8B-B14F-4D97-AF65-F5344CB8AC3E}">
        <p14:creationId xmlns:p14="http://schemas.microsoft.com/office/powerpoint/2010/main" val="55109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201ED"/>
                </a:solidFill>
              </a:rPr>
              <a:t>Respond to the IRB in a Timely Manner</a:t>
            </a:r>
          </a:p>
        </p:txBody>
      </p:sp>
      <p:sp>
        <p:nvSpPr>
          <p:cNvPr id="3" name="Content Placeholder 2"/>
          <p:cNvSpPr>
            <a:spLocks noGrp="1"/>
          </p:cNvSpPr>
          <p:nvPr>
            <p:ph sz="quarter" idx="1"/>
          </p:nvPr>
        </p:nvSpPr>
        <p:spPr>
          <a:xfrm>
            <a:off x="76200" y="1600200"/>
            <a:ext cx="8839200" cy="5029200"/>
          </a:xfrm>
        </p:spPr>
        <p:txBody>
          <a:bodyPr>
            <a:normAutofit lnSpcReduction="10000"/>
          </a:bodyPr>
          <a:lstStyle/>
          <a:p>
            <a:pPr>
              <a:lnSpc>
                <a:spcPct val="150000"/>
              </a:lnSpc>
            </a:pPr>
            <a:r>
              <a:rPr lang="en-US" sz="2800" u="sng" dirty="0">
                <a:solidFill>
                  <a:srgbClr val="C00000"/>
                </a:solidFill>
              </a:rPr>
              <a:t>“Unlocked” </a:t>
            </a:r>
            <a:r>
              <a:rPr lang="en-US" sz="2800" u="sng" dirty="0"/>
              <a:t>package in IRBNet by IRB: </a:t>
            </a:r>
          </a:p>
          <a:p>
            <a:pPr lvl="1">
              <a:lnSpc>
                <a:spcPct val="150000"/>
              </a:lnSpc>
            </a:pPr>
            <a:r>
              <a:rPr lang="en-US" sz="2800" dirty="0"/>
              <a:t>Revise as requested</a:t>
            </a:r>
          </a:p>
          <a:p>
            <a:pPr lvl="1">
              <a:lnSpc>
                <a:spcPct val="150000"/>
              </a:lnSpc>
            </a:pPr>
            <a:r>
              <a:rPr lang="en-US" sz="2800" dirty="0"/>
              <a:t>Lock package and mark revisions complete</a:t>
            </a:r>
          </a:p>
          <a:p>
            <a:pPr>
              <a:lnSpc>
                <a:spcPct val="150000"/>
              </a:lnSpc>
            </a:pPr>
            <a:r>
              <a:rPr lang="en-US" sz="2800" u="sng" dirty="0">
                <a:solidFill>
                  <a:srgbClr val="C00000"/>
                </a:solidFill>
              </a:rPr>
              <a:t>“Modifications Letter” </a:t>
            </a:r>
            <a:r>
              <a:rPr lang="en-US" sz="2800" u="sng" dirty="0"/>
              <a:t>published by IRB:</a:t>
            </a:r>
          </a:p>
          <a:p>
            <a:pPr lvl="1">
              <a:lnSpc>
                <a:spcPct val="150000"/>
              </a:lnSpc>
            </a:pPr>
            <a:r>
              <a:rPr lang="en-US" sz="2800" dirty="0"/>
              <a:t>Submit follow-up package in IRBNet</a:t>
            </a:r>
          </a:p>
          <a:p>
            <a:pPr lvl="1">
              <a:lnSpc>
                <a:spcPct val="150000"/>
              </a:lnSpc>
            </a:pPr>
            <a:r>
              <a:rPr lang="en-US" sz="2800" dirty="0"/>
              <a:t>Include point by point response cover letter </a:t>
            </a:r>
          </a:p>
          <a:p>
            <a:pPr>
              <a:lnSpc>
                <a:spcPct val="150000"/>
              </a:lnSpc>
            </a:pPr>
            <a:r>
              <a:rPr lang="en-US" sz="2800" dirty="0">
                <a:solidFill>
                  <a:srgbClr val="C00000"/>
                </a:solidFill>
              </a:rPr>
              <a:t>CAUTION: </a:t>
            </a:r>
            <a:r>
              <a:rPr lang="en-US" sz="2800" dirty="0"/>
              <a:t>Withdrawn by IRB if response is not timely</a:t>
            </a:r>
          </a:p>
          <a:p>
            <a:endParaRPr lang="en-US" dirty="0"/>
          </a:p>
          <a:p>
            <a:endParaRPr lang="en-US" dirty="0"/>
          </a:p>
          <a:p>
            <a:endParaRPr lang="en-US" dirty="0"/>
          </a:p>
        </p:txBody>
      </p:sp>
    </p:spTree>
    <p:extLst>
      <p:ext uri="{BB962C8B-B14F-4D97-AF65-F5344CB8AC3E}">
        <p14:creationId xmlns:p14="http://schemas.microsoft.com/office/powerpoint/2010/main" val="253089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Institutional Review Board (IRB) &amp; Privacy Board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a:t>
            </a:fld>
            <a:endParaRPr lang="en-US" dirty="0"/>
          </a:p>
        </p:txBody>
      </p:sp>
      <p:sp>
        <p:nvSpPr>
          <p:cNvPr id="3" name="Content Placeholder 2"/>
          <p:cNvSpPr>
            <a:spLocks noGrp="1"/>
          </p:cNvSpPr>
          <p:nvPr>
            <p:ph sz="quarter" idx="1"/>
          </p:nvPr>
        </p:nvSpPr>
        <p:spPr>
          <a:xfrm>
            <a:off x="152400" y="1524000"/>
            <a:ext cx="8915400" cy="5181600"/>
          </a:xfrm>
        </p:spPr>
        <p:txBody>
          <a:bodyPr>
            <a:normAutofit/>
          </a:bodyPr>
          <a:lstStyle/>
          <a:p>
            <a:pPr>
              <a:lnSpc>
                <a:spcPct val="150000"/>
              </a:lnSpc>
            </a:pPr>
            <a:r>
              <a:rPr lang="en-US" sz="2800" dirty="0"/>
              <a:t>Protects the rights and welfare of research participants.</a:t>
            </a:r>
          </a:p>
          <a:p>
            <a:pPr>
              <a:lnSpc>
                <a:spcPct val="150000"/>
              </a:lnSpc>
            </a:pPr>
            <a:r>
              <a:rPr lang="en-US" sz="2800" dirty="0"/>
              <a:t>Empowered to approve, require modifications, or disapprove Human Research.  </a:t>
            </a:r>
          </a:p>
          <a:p>
            <a:pPr>
              <a:lnSpc>
                <a:spcPct val="150000"/>
              </a:lnSpc>
            </a:pPr>
            <a:r>
              <a:rPr lang="en-US" sz="2800" dirty="0"/>
              <a:t>Ensures Human Research is scientifically/scholastically valid, ethical, and in compliance with all requirements.</a:t>
            </a:r>
          </a:p>
          <a:p>
            <a:pPr>
              <a:lnSpc>
                <a:spcPct val="150000"/>
              </a:lnSpc>
            </a:pPr>
            <a:r>
              <a:rPr lang="en-US" sz="2800" dirty="0"/>
              <a:t>Ensures compliance through oversight functions.</a:t>
            </a:r>
          </a:p>
          <a:p>
            <a:pPr>
              <a:lnSpc>
                <a:spcPct val="150000"/>
              </a:lnSpc>
            </a:pPr>
            <a:r>
              <a:rPr lang="en-US" sz="2800" dirty="0"/>
              <a:t>Serves as a Privacy Board to ensure HIPAA compliance</a:t>
            </a:r>
          </a:p>
          <a:p>
            <a:endParaRPr lang="en-US" dirty="0"/>
          </a:p>
        </p:txBody>
      </p:sp>
    </p:spTree>
    <p:extLst>
      <p:ext uri="{BB962C8B-B14F-4D97-AF65-F5344CB8AC3E}">
        <p14:creationId xmlns:p14="http://schemas.microsoft.com/office/powerpoint/2010/main" val="86965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Post IRB Approval Requirements</a:t>
            </a:r>
          </a:p>
        </p:txBody>
      </p:sp>
      <p:sp>
        <p:nvSpPr>
          <p:cNvPr id="3" name="Content Placeholder 2"/>
          <p:cNvSpPr>
            <a:spLocks noGrp="1"/>
          </p:cNvSpPr>
          <p:nvPr>
            <p:ph sz="quarter" idx="1"/>
          </p:nvPr>
        </p:nvSpPr>
        <p:spPr>
          <a:xfrm>
            <a:off x="76200" y="1600200"/>
            <a:ext cx="8991600" cy="5105400"/>
          </a:xfrm>
        </p:spPr>
        <p:txBody>
          <a:bodyPr>
            <a:normAutofit fontScale="92500"/>
          </a:bodyPr>
          <a:lstStyle/>
          <a:p>
            <a:pPr>
              <a:lnSpc>
                <a:spcPct val="150000"/>
              </a:lnSpc>
            </a:pPr>
            <a:r>
              <a:rPr lang="en-US" sz="3000" dirty="0"/>
              <a:t>Check IRB approved materials for accuracy</a:t>
            </a:r>
          </a:p>
          <a:p>
            <a:pPr>
              <a:lnSpc>
                <a:spcPct val="150000"/>
              </a:lnSpc>
            </a:pPr>
            <a:r>
              <a:rPr lang="en-US" sz="3000" dirty="0"/>
              <a:t>For NYC H+H, Kings County studies, obtain STAR approval</a:t>
            </a:r>
          </a:p>
          <a:p>
            <a:pPr>
              <a:lnSpc>
                <a:spcPct val="150000"/>
              </a:lnSpc>
            </a:pPr>
            <a:r>
              <a:rPr lang="en-US" sz="3000" dirty="0"/>
              <a:t>Obtain Sponsored Programs approval, when applicable</a:t>
            </a:r>
          </a:p>
          <a:p>
            <a:pPr>
              <a:lnSpc>
                <a:spcPct val="150000"/>
              </a:lnSpc>
            </a:pPr>
            <a:r>
              <a:rPr lang="en-US" sz="3000" dirty="0"/>
              <a:t>Obtain Institutional Biosafety Committee Approval, when required, before starting study</a:t>
            </a:r>
          </a:p>
          <a:p>
            <a:pPr>
              <a:lnSpc>
                <a:spcPct val="150000"/>
              </a:lnSpc>
            </a:pPr>
            <a:r>
              <a:rPr lang="en-US" sz="3000" dirty="0"/>
              <a:t>Obtain legally effective informed consent, using IRB approved “stamped” document(s) (when applicable)</a:t>
            </a:r>
          </a:p>
          <a:p>
            <a:endParaRPr lang="en-US" dirty="0"/>
          </a:p>
          <a:p>
            <a:endParaRPr lang="en-US" dirty="0"/>
          </a:p>
          <a:p>
            <a:endParaRPr lang="en-US" dirty="0"/>
          </a:p>
        </p:txBody>
      </p:sp>
    </p:spTree>
    <p:extLst>
      <p:ext uri="{BB962C8B-B14F-4D97-AF65-F5344CB8AC3E}">
        <p14:creationId xmlns:p14="http://schemas.microsoft.com/office/powerpoint/2010/main" val="375004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Post IRB Approval Applications</a:t>
            </a:r>
          </a:p>
        </p:txBody>
      </p:sp>
      <p:sp>
        <p:nvSpPr>
          <p:cNvPr id="3" name="Content Placeholder 2"/>
          <p:cNvSpPr>
            <a:spLocks noGrp="1"/>
          </p:cNvSpPr>
          <p:nvPr>
            <p:ph sz="quarter" idx="1"/>
          </p:nvPr>
        </p:nvSpPr>
        <p:spPr>
          <a:xfrm>
            <a:off x="76200" y="1600200"/>
            <a:ext cx="8991600" cy="5105400"/>
          </a:xfrm>
        </p:spPr>
        <p:txBody>
          <a:bodyPr>
            <a:normAutofit fontScale="77500" lnSpcReduction="20000"/>
          </a:bodyPr>
          <a:lstStyle/>
          <a:p>
            <a:pPr>
              <a:lnSpc>
                <a:spcPct val="150000"/>
              </a:lnSpc>
            </a:pPr>
            <a:r>
              <a:rPr lang="en-US" sz="3100" dirty="0"/>
              <a:t>Acknowledgement</a:t>
            </a:r>
          </a:p>
          <a:p>
            <a:pPr>
              <a:lnSpc>
                <a:spcPct val="150000"/>
              </a:lnSpc>
            </a:pPr>
            <a:r>
              <a:rPr lang="en-US" sz="3100" dirty="0"/>
              <a:t>Reportable Events </a:t>
            </a:r>
          </a:p>
          <a:p>
            <a:pPr>
              <a:lnSpc>
                <a:spcPct val="150000"/>
              </a:lnSpc>
            </a:pPr>
            <a:r>
              <a:rPr lang="en-US" sz="3100" dirty="0"/>
              <a:t>Amendment (2 TYPES)</a:t>
            </a:r>
          </a:p>
          <a:p>
            <a:pPr lvl="1">
              <a:lnSpc>
                <a:spcPct val="150000"/>
              </a:lnSpc>
            </a:pPr>
            <a:r>
              <a:rPr lang="en-US" sz="2800" dirty="0"/>
              <a:t>Staff Changes Only</a:t>
            </a:r>
          </a:p>
          <a:p>
            <a:pPr lvl="1">
              <a:lnSpc>
                <a:spcPct val="150000"/>
              </a:lnSpc>
            </a:pPr>
            <a:r>
              <a:rPr lang="en-US" sz="2800" dirty="0"/>
              <a:t>(all other changes)</a:t>
            </a:r>
          </a:p>
          <a:p>
            <a:pPr>
              <a:lnSpc>
                <a:spcPct val="150000"/>
              </a:lnSpc>
            </a:pPr>
            <a:r>
              <a:rPr lang="en-US" sz="3100" dirty="0"/>
              <a:t>Continuing Review (3 OPTIONS)</a:t>
            </a:r>
          </a:p>
          <a:p>
            <a:pPr lvl="1">
              <a:lnSpc>
                <a:spcPct val="150000"/>
              </a:lnSpc>
            </a:pPr>
            <a:r>
              <a:rPr lang="en-US" sz="2800" dirty="0"/>
              <a:t>Abbreviated forms for External IRB or HUD for Clinical Use</a:t>
            </a:r>
          </a:p>
          <a:p>
            <a:pPr>
              <a:lnSpc>
                <a:spcPct val="150000"/>
              </a:lnSpc>
            </a:pPr>
            <a:r>
              <a:rPr lang="en-US" sz="3100" dirty="0"/>
              <a:t>Check-In Report (for studies with 3 year approval periods)</a:t>
            </a:r>
          </a:p>
          <a:p>
            <a:pPr>
              <a:lnSpc>
                <a:spcPct val="150000"/>
              </a:lnSpc>
            </a:pPr>
            <a:r>
              <a:rPr lang="en-US" sz="3100" dirty="0"/>
              <a:t>Final Report (Study Closure)</a:t>
            </a:r>
          </a:p>
          <a:p>
            <a:endParaRPr lang="en-US" dirty="0"/>
          </a:p>
          <a:p>
            <a:endParaRPr lang="en-US" dirty="0"/>
          </a:p>
          <a:p>
            <a:endParaRPr lang="en-US" dirty="0"/>
          </a:p>
        </p:txBody>
      </p:sp>
    </p:spTree>
    <p:extLst>
      <p:ext uri="{BB962C8B-B14F-4D97-AF65-F5344CB8AC3E}">
        <p14:creationId xmlns:p14="http://schemas.microsoft.com/office/powerpoint/2010/main" val="343280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Reportable Events</a:t>
            </a:r>
          </a:p>
        </p:txBody>
      </p:sp>
      <p:sp>
        <p:nvSpPr>
          <p:cNvPr id="3" name="Content Placeholder 2"/>
          <p:cNvSpPr>
            <a:spLocks noGrp="1"/>
          </p:cNvSpPr>
          <p:nvPr>
            <p:ph sz="quarter" idx="1"/>
          </p:nvPr>
        </p:nvSpPr>
        <p:spPr>
          <a:xfrm>
            <a:off x="6927" y="1447800"/>
            <a:ext cx="9067800" cy="5105400"/>
          </a:xfrm>
        </p:spPr>
        <p:txBody>
          <a:bodyPr numCol="2">
            <a:normAutofit fontScale="62500" lnSpcReduction="20000"/>
          </a:bodyPr>
          <a:lstStyle/>
          <a:p>
            <a:pPr>
              <a:lnSpc>
                <a:spcPct val="150000"/>
              </a:lnSpc>
            </a:pPr>
            <a:r>
              <a:rPr lang="en-US" dirty="0"/>
              <a:t>Government Inspections (or audit)</a:t>
            </a:r>
          </a:p>
          <a:p>
            <a:r>
              <a:rPr lang="en-US" dirty="0"/>
              <a:t>Privacy or Information (Data) Security Violation (Breach)</a:t>
            </a:r>
          </a:p>
          <a:p>
            <a:r>
              <a:rPr lang="en-US" dirty="0"/>
              <a:t>Incarceration of a research participant</a:t>
            </a:r>
          </a:p>
          <a:p>
            <a:r>
              <a:rPr lang="en-US" dirty="0"/>
              <a:t>Any FDA Action or Changes to HUD</a:t>
            </a:r>
          </a:p>
          <a:p>
            <a:r>
              <a:rPr lang="en-US" dirty="0"/>
              <a:t>Unanticipated Serious Adverse Event</a:t>
            </a:r>
          </a:p>
          <a:p>
            <a:r>
              <a:rPr lang="en-US" dirty="0"/>
              <a:t>Research related Injury involving provision of healthcare</a:t>
            </a:r>
          </a:p>
          <a:p>
            <a:r>
              <a:rPr lang="en-US" dirty="0"/>
              <a:t>Apparent non-compliance (including serious or continuing non-compliance)</a:t>
            </a:r>
          </a:p>
          <a:p>
            <a:r>
              <a:rPr lang="en-US" dirty="0"/>
              <a:t>New information that indicates a change to the risks or potential benefits of the project</a:t>
            </a:r>
          </a:p>
          <a:p>
            <a:pPr>
              <a:lnSpc>
                <a:spcPct val="150000"/>
              </a:lnSpc>
            </a:pPr>
            <a:r>
              <a:rPr lang="en-US" dirty="0"/>
              <a:t>Significant new finding</a:t>
            </a:r>
          </a:p>
          <a:p>
            <a:pPr>
              <a:lnSpc>
                <a:spcPct val="150000"/>
              </a:lnSpc>
            </a:pPr>
            <a:r>
              <a:rPr lang="en-US" dirty="0"/>
              <a:t>Changes to eliminate an apparent immediate hazard</a:t>
            </a:r>
          </a:p>
          <a:p>
            <a:pPr>
              <a:lnSpc>
                <a:spcPct val="150000"/>
              </a:lnSpc>
            </a:pPr>
            <a:r>
              <a:rPr lang="en-US" dirty="0"/>
              <a:t>Termination or suspension</a:t>
            </a:r>
          </a:p>
          <a:p>
            <a:pPr>
              <a:lnSpc>
                <a:spcPct val="150000"/>
              </a:lnSpc>
            </a:pPr>
            <a:r>
              <a:rPr lang="en-US" dirty="0"/>
              <a:t>Administrative or enrollment hold</a:t>
            </a:r>
          </a:p>
          <a:p>
            <a:pPr>
              <a:lnSpc>
                <a:spcPct val="150000"/>
              </a:lnSpc>
            </a:pPr>
            <a:r>
              <a:rPr lang="en-US" dirty="0"/>
              <a:t>Local unanticipated problem involving risks to participants or others</a:t>
            </a:r>
          </a:p>
          <a:p>
            <a:pPr>
              <a:lnSpc>
                <a:spcPct val="150000"/>
              </a:lnSpc>
            </a:pPr>
            <a:r>
              <a:rPr lang="en-US" dirty="0"/>
              <a:t>Unexpected Adverse Event</a:t>
            </a:r>
          </a:p>
          <a:p>
            <a:pPr>
              <a:lnSpc>
                <a:spcPct val="150000"/>
              </a:lnSpc>
            </a:pPr>
            <a:r>
              <a:rPr lang="en-US" dirty="0"/>
              <a:t>Audit or Monitor activities</a:t>
            </a:r>
          </a:p>
          <a:p>
            <a:pPr>
              <a:lnSpc>
                <a:spcPct val="150000"/>
              </a:lnSpc>
            </a:pPr>
            <a:r>
              <a:rPr lang="en-US" dirty="0"/>
              <a:t>Unanticipated adverse device effect</a:t>
            </a:r>
          </a:p>
          <a:p>
            <a:pPr>
              <a:lnSpc>
                <a:spcPct val="150000"/>
              </a:lnSpc>
            </a:pPr>
            <a:r>
              <a:rPr lang="en-US" dirty="0"/>
              <a:t>Interim Analysis report or DSMB report</a:t>
            </a:r>
          </a:p>
          <a:p>
            <a:pPr>
              <a:lnSpc>
                <a:spcPct val="150000"/>
              </a:lnSpc>
            </a:pPr>
            <a:r>
              <a:rPr lang="en-US" dirty="0"/>
              <a:t>Adverse Event, external event, or other sponsored required reporting</a:t>
            </a:r>
          </a:p>
        </p:txBody>
      </p:sp>
    </p:spTree>
    <p:extLst>
      <p:ext uri="{BB962C8B-B14F-4D97-AF65-F5344CB8AC3E}">
        <p14:creationId xmlns:p14="http://schemas.microsoft.com/office/powerpoint/2010/main" val="223554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Contact IRB for HELP</a:t>
            </a:r>
          </a:p>
        </p:txBody>
      </p:sp>
      <p:sp>
        <p:nvSpPr>
          <p:cNvPr id="3" name="Content Placeholder 2"/>
          <p:cNvSpPr>
            <a:spLocks noGrp="1"/>
          </p:cNvSpPr>
          <p:nvPr>
            <p:ph sz="quarter" idx="1"/>
          </p:nvPr>
        </p:nvSpPr>
        <p:spPr>
          <a:xfrm>
            <a:off x="76200" y="1600200"/>
            <a:ext cx="8991600" cy="5105400"/>
          </a:xfrm>
        </p:spPr>
        <p:txBody>
          <a:bodyPr>
            <a:normAutofit/>
          </a:bodyPr>
          <a:lstStyle/>
          <a:p>
            <a:pPr>
              <a:lnSpc>
                <a:spcPct val="150000"/>
              </a:lnSpc>
            </a:pPr>
            <a:r>
              <a:rPr lang="en-US" sz="2800" dirty="0"/>
              <a:t>Call: (718) 613-8480</a:t>
            </a:r>
          </a:p>
          <a:p>
            <a:pPr>
              <a:lnSpc>
                <a:spcPct val="150000"/>
              </a:lnSpc>
            </a:pPr>
            <a:r>
              <a:rPr lang="en-US" sz="2800" dirty="0"/>
              <a:t>E-mail: </a:t>
            </a:r>
            <a:r>
              <a:rPr lang="en-US" sz="2800" dirty="0">
                <a:hlinkClick r:id="rId3"/>
              </a:rPr>
              <a:t>IRB@downstate.edu</a:t>
            </a:r>
            <a:r>
              <a:rPr lang="en-US" sz="2800" dirty="0"/>
              <a:t> </a:t>
            </a:r>
          </a:p>
          <a:p>
            <a:pPr>
              <a:lnSpc>
                <a:spcPct val="150000"/>
              </a:lnSpc>
            </a:pPr>
            <a:r>
              <a:rPr lang="en-US" sz="2800" dirty="0"/>
              <a:t>IRB Office: Basic Science Building Room 3-26</a:t>
            </a:r>
          </a:p>
          <a:p>
            <a:pPr lvl="1">
              <a:lnSpc>
                <a:spcPct val="150000"/>
              </a:lnSpc>
            </a:pPr>
            <a:r>
              <a:rPr lang="en-US" sz="2800" dirty="0"/>
              <a:t>Appointments recommended</a:t>
            </a:r>
          </a:p>
          <a:p>
            <a:pPr lvl="1">
              <a:lnSpc>
                <a:spcPct val="150000"/>
              </a:lnSpc>
            </a:pPr>
            <a:r>
              <a:rPr lang="en-US" sz="2800" dirty="0"/>
              <a:t>Walk-ins welcome (9AM – 5 PM)</a:t>
            </a:r>
            <a:endParaRPr lang="en-US" sz="2700" dirty="0"/>
          </a:p>
          <a:p>
            <a:endParaRPr lang="en-US" dirty="0"/>
          </a:p>
          <a:p>
            <a:endParaRPr lang="en-US" dirty="0"/>
          </a:p>
          <a:p>
            <a:endParaRPr lang="en-US" dirty="0"/>
          </a:p>
        </p:txBody>
      </p:sp>
    </p:spTree>
    <p:extLst>
      <p:ext uri="{BB962C8B-B14F-4D97-AF65-F5344CB8AC3E}">
        <p14:creationId xmlns:p14="http://schemas.microsoft.com/office/powerpoint/2010/main" val="280407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Downstate IRB Contacts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65616975"/>
              </p:ext>
            </p:extLst>
          </p:nvPr>
        </p:nvGraphicFramePr>
        <p:xfrm>
          <a:off x="2309" y="1676400"/>
          <a:ext cx="9173308" cy="4896372"/>
        </p:xfrm>
        <a:graphic>
          <a:graphicData uri="http://schemas.openxmlformats.org/drawingml/2006/table">
            <a:tbl>
              <a:tblPr firstRow="1" bandRow="1">
                <a:tableStyleId>{5C22544A-7EE6-4342-B048-85BDC9FD1C3A}</a:tableStyleId>
              </a:tblPr>
              <a:tblGrid>
                <a:gridCol w="6678812">
                  <a:extLst>
                    <a:ext uri="{9D8B030D-6E8A-4147-A177-3AD203B41FA5}">
                      <a16:colId xmlns:a16="http://schemas.microsoft.com/office/drawing/2014/main" val="20000"/>
                    </a:ext>
                  </a:extLst>
                </a:gridCol>
                <a:gridCol w="2494496">
                  <a:extLst>
                    <a:ext uri="{9D8B030D-6E8A-4147-A177-3AD203B41FA5}">
                      <a16:colId xmlns:a16="http://schemas.microsoft.com/office/drawing/2014/main" val="20001"/>
                    </a:ext>
                  </a:extLst>
                </a:gridCol>
              </a:tblGrid>
              <a:tr h="1349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15994">
                <a:tc>
                  <a:txBody>
                    <a:bodyPr/>
                    <a:lstStyle/>
                    <a:p>
                      <a:r>
                        <a:rPr lang="en-US" sz="2400" dirty="0">
                          <a:effectLst/>
                        </a:rPr>
                        <a:t>Clinton</a:t>
                      </a:r>
                      <a:r>
                        <a:rPr lang="en-US" sz="2400" baseline="0" dirty="0">
                          <a:effectLst/>
                        </a:rPr>
                        <a:t> Brown, MD</a:t>
                      </a:r>
                      <a:r>
                        <a:rPr lang="en-US" sz="2400" dirty="0">
                          <a:effectLst/>
                        </a:rPr>
                        <a:t>, IRB Chair</a:t>
                      </a:r>
                      <a:endParaRPr lang="en-US" sz="2400" dirty="0"/>
                    </a:p>
                  </a:txBody>
                  <a:tcPr/>
                </a:tc>
                <a:tc>
                  <a:txBody>
                    <a:bodyPr/>
                    <a:lstStyle/>
                    <a:p>
                      <a:r>
                        <a:rPr lang="en-US" sz="2400" dirty="0">
                          <a:effectLst/>
                        </a:rPr>
                        <a:t>(718) 270-1729</a:t>
                      </a:r>
                      <a:endParaRPr lang="en-US" sz="2400" dirty="0"/>
                    </a:p>
                  </a:txBody>
                  <a:tcPr/>
                </a:tc>
                <a:extLst>
                  <a:ext uri="{0D108BD9-81ED-4DB2-BD59-A6C34878D82A}">
                    <a16:rowId xmlns:a16="http://schemas.microsoft.com/office/drawing/2014/main" val="10001"/>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Stanley Friedman,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270-1335</a:t>
                      </a:r>
                      <a:endParaRPr lang="en-US" sz="2400" dirty="0"/>
                    </a:p>
                  </a:txBody>
                  <a:tcPr/>
                </a:tc>
                <a:extLst>
                  <a:ext uri="{0D108BD9-81ED-4DB2-BD59-A6C34878D82A}">
                    <a16:rowId xmlns:a16="http://schemas.microsoft.com/office/drawing/2014/main" val="10002"/>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Jeannette Jakus,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270-1229</a:t>
                      </a:r>
                      <a:endParaRPr lang="en-US" sz="2400" dirty="0"/>
                    </a:p>
                  </a:txBody>
                  <a:tcPr/>
                </a:tc>
                <a:extLst>
                  <a:ext uri="{0D108BD9-81ED-4DB2-BD59-A6C34878D82A}">
                    <a16:rowId xmlns:a16="http://schemas.microsoft.com/office/drawing/2014/main" val="10003"/>
                  </a:ext>
                </a:extLst>
              </a:tr>
              <a:tr h="918654">
                <a:tc>
                  <a:txBody>
                    <a:bodyPr/>
                    <a:lstStyle/>
                    <a:p>
                      <a:r>
                        <a:rPr lang="en-US" sz="2400" dirty="0">
                          <a:effectLst/>
                        </a:rPr>
                        <a:t>Kevin L. Nellis, MS, CIP, Executive Director, Human Research Protection &amp; Quality Assurance</a:t>
                      </a:r>
                      <a:endParaRPr lang="en-US" sz="2400" dirty="0"/>
                    </a:p>
                  </a:txBody>
                  <a:tcPr/>
                </a:tc>
                <a:tc>
                  <a:txBody>
                    <a:bodyPr/>
                    <a:lstStyle/>
                    <a:p>
                      <a:r>
                        <a:rPr lang="en-US" sz="2400" dirty="0">
                          <a:effectLst/>
                        </a:rPr>
                        <a:t>(718) 613-8461</a:t>
                      </a:r>
                      <a:endParaRPr lang="en-US" sz="2400" dirty="0"/>
                    </a:p>
                  </a:txBody>
                  <a:tcPr/>
                </a:tc>
                <a:extLst>
                  <a:ext uri="{0D108BD9-81ED-4DB2-BD59-A6C34878D82A}">
                    <a16:rowId xmlns:a16="http://schemas.microsoft.com/office/drawing/2014/main" val="10004"/>
                  </a:ext>
                </a:extLst>
              </a:tr>
              <a:tr h="515994">
                <a:tc>
                  <a:txBody>
                    <a:bodyPr/>
                    <a:lstStyle/>
                    <a:p>
                      <a:r>
                        <a:rPr lang="en-US" sz="2400" dirty="0">
                          <a:effectLst/>
                        </a:rPr>
                        <a:t>Diann Johnson, MPH, Associate IRB Administrator</a:t>
                      </a:r>
                      <a:endParaRPr lang="en-US" sz="2400" dirty="0"/>
                    </a:p>
                  </a:txBody>
                  <a:tcPr/>
                </a:tc>
                <a:tc>
                  <a:txBody>
                    <a:bodyPr/>
                    <a:lstStyle/>
                    <a:p>
                      <a:r>
                        <a:rPr lang="en-US" sz="2400" dirty="0">
                          <a:effectLst/>
                        </a:rPr>
                        <a:t>(718) 270-4341</a:t>
                      </a:r>
                      <a:endParaRPr lang="en-US" sz="2400" dirty="0"/>
                    </a:p>
                  </a:txBody>
                  <a:tcPr/>
                </a:tc>
                <a:extLst>
                  <a:ext uri="{0D108BD9-81ED-4DB2-BD59-A6C34878D82A}">
                    <a16:rowId xmlns:a16="http://schemas.microsoft.com/office/drawing/2014/main" val="1000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Nikol Celestine, BA, CIP, </a:t>
                      </a:r>
                      <a:r>
                        <a:rPr lang="it-IT" sz="2400" dirty="0">
                          <a:effectLst/>
                        </a:rPr>
                        <a:t>IRB Management Analyst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270-4411</a:t>
                      </a:r>
                    </a:p>
                  </a:txBody>
                  <a:tcPr/>
                </a:tc>
                <a:extLst>
                  <a:ext uri="{0D108BD9-81ED-4DB2-BD59-A6C34878D82A}">
                    <a16:rowId xmlns:a16="http://schemas.microsoft.com/office/drawing/2014/main" val="10006"/>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Nakih Gonzales, IRB Assistant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270-4372</a:t>
                      </a:r>
                      <a:endParaRPr lang="en-US" sz="2400" dirty="0"/>
                    </a:p>
                  </a:txBody>
                  <a:tcPr/>
                </a:tc>
                <a:extLst>
                  <a:ext uri="{0D108BD9-81ED-4DB2-BD59-A6C34878D82A}">
                    <a16:rowId xmlns:a16="http://schemas.microsoft.com/office/drawing/2014/main" val="415782177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IRB Office (BSB 3-26) </a:t>
                      </a:r>
                      <a:r>
                        <a:rPr lang="en-US" sz="2400" dirty="0">
                          <a:hlinkClick r:id="rId2"/>
                        </a:rPr>
                        <a:t>IRB@downstate.edu</a:t>
                      </a:r>
                      <a:r>
                        <a:rPr lang="en-US" sz="2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613-8480</a:t>
                      </a:r>
                    </a:p>
                  </a:txBody>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853" y="8709"/>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51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655" y="228600"/>
            <a:ext cx="8153400" cy="990600"/>
          </a:xfrm>
        </p:spPr>
        <p:txBody>
          <a:bodyPr>
            <a:normAutofit/>
          </a:bodyPr>
          <a:lstStyle/>
          <a:p>
            <a:pPr algn="ctr"/>
            <a:r>
              <a:rPr lang="en-US" dirty="0">
                <a:solidFill>
                  <a:srgbClr val="1201ED"/>
                </a:solidFill>
              </a:rPr>
              <a:t>Additional Downstate Contacts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51" y="11430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839200" cy="4495800"/>
          </a:xfrm>
        </p:spPr>
        <p:txBody>
          <a:bodyPr>
            <a:noAutofit/>
          </a:bodyPr>
          <a:lstStyle/>
          <a:p>
            <a:r>
              <a:rPr lang="en-US" sz="2800" dirty="0"/>
              <a:t>Privacy Officer: (718) 270-4033</a:t>
            </a:r>
          </a:p>
          <a:p>
            <a:r>
              <a:rPr lang="en-US" sz="2800" dirty="0"/>
              <a:t>Information Security: (718) 270-4621</a:t>
            </a:r>
          </a:p>
          <a:p>
            <a:r>
              <a:rPr lang="en-US" sz="2800" dirty="0"/>
              <a:t>Sponsored Programs Administration: (718) 270-2680</a:t>
            </a:r>
          </a:p>
          <a:p>
            <a:r>
              <a:rPr lang="en-US" sz="2800" dirty="0"/>
              <a:t>Office of Technology Commercialization: (718) 613-8515</a:t>
            </a:r>
          </a:p>
          <a:p>
            <a:r>
              <a:rPr lang="en-US" sz="2800" dirty="0"/>
              <a:t>Office of Compliance and Audit Services: (718)270-4033</a:t>
            </a:r>
          </a:p>
          <a:p>
            <a:r>
              <a:rPr lang="en-US" sz="2800" dirty="0"/>
              <a:t>Compliance Training Program: (718) 270-4033</a:t>
            </a:r>
          </a:p>
          <a:p>
            <a:endParaRPr lang="en-US" sz="2000" dirty="0"/>
          </a:p>
          <a:p>
            <a:endParaRPr lang="en-US" sz="2000" dirty="0"/>
          </a:p>
        </p:txBody>
      </p:sp>
    </p:spTree>
    <p:extLst>
      <p:ext uri="{BB962C8B-B14F-4D97-AF65-F5344CB8AC3E}">
        <p14:creationId xmlns:p14="http://schemas.microsoft.com/office/powerpoint/2010/main" val="270209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NYC H+H, Kings County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537448" cy="4495800"/>
          </a:xfrm>
        </p:spPr>
        <p:txBody>
          <a:bodyPr>
            <a:noAutofit/>
          </a:bodyPr>
          <a:lstStyle/>
          <a:p>
            <a:r>
              <a:rPr lang="en-US" sz="2000" dirty="0"/>
              <a:t>All research conducted at NYC H+H, Kings County must also be in compliance with H+H policy and approved in System to Track and Approve Research (STAR). IRB Approval is required before information can be entered in STAR. For more information refer to the NYC H+H, Kings County policies at: </a:t>
            </a:r>
            <a:r>
              <a:rPr lang="en-US" sz="1800" dirty="0">
                <a:hlinkClick r:id="rId3"/>
              </a:rPr>
              <a:t>https://research.downstate.edu//irb/irb-policies.html</a:t>
            </a:r>
            <a:r>
              <a:rPr lang="en-US" sz="1800" dirty="0"/>
              <a:t> </a:t>
            </a:r>
          </a:p>
          <a:p>
            <a:r>
              <a:rPr lang="en-US" sz="2000" dirty="0"/>
              <a:t>For any questions about NYC H+H, Kings County policy, please contact:</a:t>
            </a:r>
          </a:p>
          <a:p>
            <a:pPr lvl="1"/>
            <a:r>
              <a:rPr lang="en-US" sz="2000" dirty="0"/>
              <a:t>Michele Follen, MD, PhD, MBA; Director of Research and Chair, Facility Research Review Committee, NYC Health + Hospitals/Kings County (718) 613-8401 or </a:t>
            </a:r>
            <a:r>
              <a:rPr lang="en-US" sz="2000" dirty="0">
                <a:hlinkClick r:id="rId4" tooltip="mailto:follenm@nychhc.org"/>
              </a:rPr>
              <a:t>follenm@nychhc.org</a:t>
            </a:r>
            <a:endParaRPr lang="en-US" sz="2000" dirty="0"/>
          </a:p>
          <a:p>
            <a:pPr lvl="1"/>
            <a:r>
              <a:rPr lang="en-US" sz="2000" dirty="0"/>
              <a:t>Bryce Petty, CCRC, Facility Research Coordinator: (718) 613-8185 or </a:t>
            </a:r>
            <a:r>
              <a:rPr lang="en-US" sz="2000" dirty="0">
                <a:hlinkClick r:id="rId5"/>
              </a:rPr>
              <a:t>Bryce.Petty@nychhc.org</a:t>
            </a:r>
            <a:r>
              <a:rPr lang="en-US" sz="2000" dirty="0"/>
              <a:t> (Bryce Petty is the best contact for STAR)</a:t>
            </a:r>
          </a:p>
          <a:p>
            <a:pPr marL="0" indent="0">
              <a:buNone/>
            </a:pPr>
            <a:r>
              <a:rPr lang="en-US" sz="2000" i="1" dirty="0"/>
              <a:t>Note: The Site Principal Investigator for a study conducted at NYC H+H, Kings County must be a full-time, part-time or voluntary physician who is a member of the Medical Staff at Kings County and who has appropriate clinical privileges as defined in the Facility's Medical Staff Bylaws. This individual must also be approved by the reviewing IRB as personnel on the study.</a:t>
            </a:r>
            <a:endParaRPr lang="en-US" sz="2000" dirty="0"/>
          </a:p>
        </p:txBody>
      </p:sp>
    </p:spTree>
    <p:extLst>
      <p:ext uri="{BB962C8B-B14F-4D97-AF65-F5344CB8AC3E}">
        <p14:creationId xmlns:p14="http://schemas.microsoft.com/office/powerpoint/2010/main" val="162555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1201ED"/>
                </a:solidFill>
              </a:rPr>
              <a:t>Summary</a:t>
            </a:r>
          </a:p>
        </p:txBody>
      </p:sp>
      <p:sp>
        <p:nvSpPr>
          <p:cNvPr id="4" name="Text Placeholder 3"/>
          <p:cNvSpPr>
            <a:spLocks noGrp="1"/>
          </p:cNvSpPr>
          <p:nvPr>
            <p:ph type="body" idx="2"/>
          </p:nvPr>
        </p:nvSpPr>
        <p:spPr/>
        <p:txBody>
          <a:bodyPr/>
          <a:lstStyle/>
          <a:p>
            <a:endParaRPr lang="en-US" dirty="0"/>
          </a:p>
        </p:txBody>
      </p:sp>
      <p:sp>
        <p:nvSpPr>
          <p:cNvPr id="2" name="Content Placeholder 1"/>
          <p:cNvSpPr>
            <a:spLocks noGrp="1"/>
          </p:cNvSpPr>
          <p:nvPr>
            <p:ph sz="quarter" idx="1"/>
          </p:nvPr>
        </p:nvSpPr>
        <p:spPr/>
        <p:txBody>
          <a:bodyPr>
            <a:normAutofit/>
          </a:bodyPr>
          <a:lstStyle/>
          <a:p>
            <a:pPr>
              <a:lnSpc>
                <a:spcPct val="200000"/>
              </a:lnSpc>
            </a:pPr>
            <a:r>
              <a:rPr lang="en-US" sz="3200" dirty="0"/>
              <a:t>Submit online applications to obtain IRB approvals </a:t>
            </a:r>
          </a:p>
          <a:p>
            <a:pPr>
              <a:lnSpc>
                <a:spcPct val="200000"/>
              </a:lnSpc>
            </a:pPr>
            <a:r>
              <a:rPr lang="en-US" sz="3200" dirty="0"/>
              <a:t>Follow instructions and guidance</a:t>
            </a:r>
          </a:p>
          <a:p>
            <a:pPr>
              <a:lnSpc>
                <a:spcPct val="200000"/>
              </a:lnSpc>
            </a:pPr>
            <a:r>
              <a:rPr lang="en-US" sz="3200" dirty="0"/>
              <a:t>Call or visit the IRB Office for help</a:t>
            </a:r>
          </a:p>
          <a:p>
            <a:pPr marL="365760" lvl="1" indent="0">
              <a:buNone/>
            </a:pPr>
            <a:endParaRPr lang="en-US" sz="2500" dirty="0"/>
          </a:p>
        </p:txBody>
      </p:sp>
    </p:spTree>
    <p:extLst>
      <p:ext uri="{BB962C8B-B14F-4D97-AF65-F5344CB8AC3E}">
        <p14:creationId xmlns:p14="http://schemas.microsoft.com/office/powerpoint/2010/main" val="380592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Downstate IRB Oversight of the Downstate Workforce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3</a:t>
            </a:fld>
            <a:endParaRPr lang="en-US" dirty="0"/>
          </a:p>
        </p:txBody>
      </p:sp>
      <p:sp>
        <p:nvSpPr>
          <p:cNvPr id="3" name="Content Placeholder 2"/>
          <p:cNvSpPr>
            <a:spLocks noGrp="1"/>
          </p:cNvSpPr>
          <p:nvPr>
            <p:ph sz="quarter" idx="1"/>
          </p:nvPr>
        </p:nvSpPr>
        <p:spPr>
          <a:xfrm>
            <a:off x="152400" y="1524000"/>
            <a:ext cx="8915400" cy="5257800"/>
          </a:xfrm>
        </p:spPr>
        <p:txBody>
          <a:bodyPr>
            <a:normAutofit fontScale="62500" lnSpcReduction="20000"/>
          </a:bodyPr>
          <a:lstStyle/>
          <a:p>
            <a:r>
              <a:rPr lang="en-US" sz="3600" dirty="0"/>
              <a:t>Faculty members, employees, and staff paid by Downstate</a:t>
            </a:r>
          </a:p>
          <a:p>
            <a:r>
              <a:rPr lang="en-US" sz="3600" dirty="0"/>
              <a:t>Employees, staff, or contractors paid by the Research Foundation for SUNY, working on behalf of Downstate </a:t>
            </a:r>
          </a:p>
          <a:p>
            <a:r>
              <a:rPr lang="en-US" sz="3600" dirty="0"/>
              <a:t>Individuals with a Downstate Voluntary Faculty appointment with medical privileges (credentialed by University Hospital SUNY Downstate)</a:t>
            </a:r>
          </a:p>
          <a:p>
            <a:r>
              <a:rPr lang="en-US" sz="3600" dirty="0"/>
              <a:t>Retired Downstate faculty member with emeritus status (approved by IO &amp; Dean/Department Chair)</a:t>
            </a:r>
          </a:p>
          <a:p>
            <a:r>
              <a:rPr lang="en-US" sz="3600" dirty="0"/>
              <a:t>Residents, Fellows, or Medical Students who are sponsored by Downstate</a:t>
            </a:r>
          </a:p>
          <a:p>
            <a:r>
              <a:rPr lang="en-US" sz="3600" dirty="0"/>
              <a:t>Students in a Downstate academic program</a:t>
            </a:r>
          </a:p>
          <a:p>
            <a:r>
              <a:rPr lang="en-US" sz="3600" dirty="0"/>
              <a:t>Temporary Employees or SUNY contractors working on behalf of Downstate</a:t>
            </a:r>
          </a:p>
          <a:p>
            <a:r>
              <a:rPr lang="en-US" sz="3600" dirty="0"/>
              <a:t>Downstate Volunteers (officially approved by the Downstate Volunteer Office)</a:t>
            </a:r>
          </a:p>
          <a:p>
            <a:endParaRPr lang="en-US" dirty="0"/>
          </a:p>
        </p:txBody>
      </p:sp>
    </p:spTree>
    <p:extLst>
      <p:ext uri="{BB962C8B-B14F-4D97-AF65-F5344CB8AC3E}">
        <p14:creationId xmlns:p14="http://schemas.microsoft.com/office/powerpoint/2010/main" val="416851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Reliance on the Downstate IRB </a:t>
            </a:r>
            <a:br>
              <a:rPr lang="en-US" dirty="0">
                <a:solidFill>
                  <a:srgbClr val="1201ED"/>
                </a:solidFill>
              </a:rPr>
            </a:br>
            <a:r>
              <a:rPr lang="en-US" dirty="0">
                <a:solidFill>
                  <a:srgbClr val="1201ED"/>
                </a:solidFill>
              </a:rPr>
              <a:t>by External Investigators</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4</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77500" lnSpcReduction="20000"/>
          </a:bodyPr>
          <a:lstStyle/>
          <a:p>
            <a:r>
              <a:rPr lang="en-US" sz="3600" dirty="0"/>
              <a:t>External Investigators include:</a:t>
            </a:r>
          </a:p>
          <a:p>
            <a:pPr lvl="1"/>
            <a:r>
              <a:rPr lang="en-US" sz="3300" dirty="0"/>
              <a:t>External consultants (paid by sponsors or other entities outside of Downstate)</a:t>
            </a:r>
          </a:p>
          <a:p>
            <a:pPr lvl="1"/>
            <a:r>
              <a:rPr lang="en-US" sz="3300" dirty="0"/>
              <a:t>External employees</a:t>
            </a:r>
          </a:p>
          <a:p>
            <a:pPr lvl="1"/>
            <a:r>
              <a:rPr lang="en-US" sz="3300" dirty="0"/>
              <a:t>Individuals with Voluntary Faculty appointments </a:t>
            </a:r>
            <a:r>
              <a:rPr lang="en-US" sz="3300" u="sng" dirty="0"/>
              <a:t>without</a:t>
            </a:r>
            <a:r>
              <a:rPr lang="en-US" sz="3300" dirty="0"/>
              <a:t> medical privileges </a:t>
            </a:r>
          </a:p>
          <a:p>
            <a:r>
              <a:rPr lang="en-US" sz="3300" dirty="0"/>
              <a:t>Request IRB Reliance Agreement (IRA), except for NYC H+H, Kings County (KC) investigators (IRA already in place)</a:t>
            </a:r>
          </a:p>
          <a:p>
            <a:r>
              <a:rPr lang="en-US" sz="3300" dirty="0"/>
              <a:t>Request Individual Investigator Agreement (</a:t>
            </a:r>
            <a:r>
              <a:rPr lang="en-US" sz="3300" dirty="0" err="1"/>
              <a:t>IIA</a:t>
            </a:r>
            <a:r>
              <a:rPr lang="en-US" sz="3300" dirty="0"/>
              <a:t>) for:</a:t>
            </a:r>
          </a:p>
          <a:p>
            <a:pPr lvl="1"/>
            <a:r>
              <a:rPr lang="en-US" sz="3300" dirty="0"/>
              <a:t>Independent investigators not affiliated with an institution, who therefore are not under an IRA, or</a:t>
            </a:r>
          </a:p>
          <a:p>
            <a:pPr lvl="1"/>
            <a:r>
              <a:rPr lang="en-US" sz="3300" dirty="0"/>
              <a:t>External investigator from an institution without a Public Health Services regulated COI policy and adjudication process</a:t>
            </a:r>
          </a:p>
          <a:p>
            <a:pPr marL="0" indent="0">
              <a:buNone/>
            </a:pPr>
            <a:endParaRPr lang="en-US" sz="3000" dirty="0"/>
          </a:p>
          <a:p>
            <a:endParaRPr lang="en-US" dirty="0"/>
          </a:p>
        </p:txBody>
      </p:sp>
    </p:spTree>
    <p:extLst>
      <p:ext uri="{BB962C8B-B14F-4D97-AF65-F5344CB8AC3E}">
        <p14:creationId xmlns:p14="http://schemas.microsoft.com/office/powerpoint/2010/main" val="136800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a:bodyPr>
          <a:lstStyle/>
          <a:p>
            <a:pPr algn="ctr"/>
            <a:r>
              <a:rPr lang="en-US" b="1" dirty="0">
                <a:solidFill>
                  <a:srgbClr val="C00000"/>
                </a:solidFill>
              </a:rPr>
              <a:t>Q1: Is it Research?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5</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pPr>
              <a:lnSpc>
                <a:spcPct val="110000"/>
              </a:lnSpc>
            </a:pPr>
            <a:r>
              <a:rPr lang="en-US" sz="2800" dirty="0"/>
              <a:t>A Research Activity is BOTH:</a:t>
            </a:r>
          </a:p>
          <a:p>
            <a:pPr lvl="1">
              <a:lnSpc>
                <a:spcPct val="110000"/>
              </a:lnSpc>
            </a:pPr>
            <a:r>
              <a:rPr lang="en-US" sz="2800" dirty="0"/>
              <a:t>A </a:t>
            </a:r>
            <a:r>
              <a:rPr lang="en-US" sz="2800" b="1" dirty="0">
                <a:solidFill>
                  <a:srgbClr val="C00000"/>
                </a:solidFill>
              </a:rPr>
              <a:t>systematic investigation </a:t>
            </a:r>
            <a:r>
              <a:rPr lang="en-US" sz="2800" dirty="0"/>
              <a:t>(including research development, testing, and evaluation)</a:t>
            </a:r>
          </a:p>
          <a:p>
            <a:pPr marL="0" indent="0" algn="ctr">
              <a:lnSpc>
                <a:spcPct val="110000"/>
              </a:lnSpc>
              <a:buNone/>
            </a:pPr>
            <a:r>
              <a:rPr lang="en-US" sz="2800" b="1" dirty="0">
                <a:solidFill>
                  <a:srgbClr val="C00000"/>
                </a:solidFill>
              </a:rPr>
              <a:t>-AND-</a:t>
            </a:r>
          </a:p>
          <a:p>
            <a:pPr lvl="1">
              <a:lnSpc>
                <a:spcPct val="110000"/>
              </a:lnSpc>
            </a:pPr>
            <a:r>
              <a:rPr lang="en-US" sz="2800" dirty="0"/>
              <a:t> Designed to develop or contribute to </a:t>
            </a:r>
            <a:r>
              <a:rPr lang="en-US" sz="2800" b="1" dirty="0">
                <a:solidFill>
                  <a:srgbClr val="C00000"/>
                </a:solidFill>
              </a:rPr>
              <a:t>generalizable knowledge</a:t>
            </a:r>
            <a:r>
              <a:rPr lang="en-US" sz="2800" dirty="0"/>
              <a:t>.  </a:t>
            </a:r>
            <a:r>
              <a:rPr lang="en-US" sz="2800" dirty="0">
                <a:solidFill>
                  <a:srgbClr val="C00000"/>
                </a:solidFill>
              </a:rPr>
              <a:t>	</a:t>
            </a:r>
          </a:p>
          <a:p>
            <a:pPr marL="685800" lvl="2" indent="0">
              <a:lnSpc>
                <a:spcPct val="110000"/>
              </a:lnSpc>
              <a:buNone/>
            </a:pPr>
            <a:endParaRPr lang="en-US" sz="2800" dirty="0"/>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369416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fontScale="90000"/>
          </a:bodyPr>
          <a:lstStyle/>
          <a:p>
            <a:pPr algn="ctr"/>
            <a:r>
              <a:rPr lang="en-US" b="1" dirty="0">
                <a:solidFill>
                  <a:srgbClr val="C00000"/>
                </a:solidFill>
              </a:rPr>
              <a:t>Q2: Does it Involve Research Participants (Human Subjects)?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6</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r>
              <a:rPr lang="en-US" sz="2800" dirty="0"/>
              <a:t>In order for </a:t>
            </a:r>
            <a:r>
              <a:rPr lang="en-US" sz="2800" u="sng" dirty="0"/>
              <a:t>research</a:t>
            </a:r>
            <a:r>
              <a:rPr lang="en-US" sz="2800" dirty="0"/>
              <a:t> to be considered </a:t>
            </a:r>
            <a:r>
              <a:rPr lang="en-US" sz="2800" u="sng" dirty="0"/>
              <a:t>human research </a:t>
            </a:r>
            <a:r>
              <a:rPr lang="en-US" sz="2800" dirty="0"/>
              <a:t>(and thus requiring IRB approval before the study begins), the research must involve </a:t>
            </a:r>
            <a:r>
              <a:rPr lang="en-US" sz="2800" b="1" dirty="0">
                <a:solidFill>
                  <a:srgbClr val="C00000"/>
                </a:solidFill>
              </a:rPr>
              <a:t>living individuals </a:t>
            </a:r>
            <a:r>
              <a:rPr lang="en-US" sz="2800" dirty="0"/>
              <a:t>about whom an investigator (whether professional or student) conducting research either </a:t>
            </a:r>
          </a:p>
          <a:p>
            <a:pPr lvl="1"/>
            <a:r>
              <a:rPr lang="en-US" sz="2800" dirty="0"/>
              <a:t>obtains </a:t>
            </a:r>
            <a:r>
              <a:rPr lang="en-US" sz="2800" b="1" dirty="0">
                <a:solidFill>
                  <a:srgbClr val="C00000"/>
                </a:solidFill>
              </a:rPr>
              <a:t>information or biospecimens </a:t>
            </a:r>
            <a:r>
              <a:rPr lang="en-US" sz="2800" dirty="0"/>
              <a:t>through </a:t>
            </a:r>
            <a:r>
              <a:rPr lang="en-US" sz="2800" b="1" dirty="0">
                <a:solidFill>
                  <a:srgbClr val="C00000"/>
                </a:solidFill>
              </a:rPr>
              <a:t>intervention or interaction</a:t>
            </a:r>
            <a:r>
              <a:rPr lang="en-US" sz="2800" b="1" dirty="0"/>
              <a:t> </a:t>
            </a:r>
            <a:r>
              <a:rPr lang="en-US" sz="2800" dirty="0"/>
              <a:t>with the individual, and uses, studies, or analyzes the information or biospecimens; or</a:t>
            </a:r>
          </a:p>
          <a:p>
            <a:pPr lvl="1"/>
            <a:r>
              <a:rPr lang="en-US" sz="2800" dirty="0"/>
              <a:t>obtains, uses, studies, analyzes, or generates </a:t>
            </a:r>
            <a:r>
              <a:rPr lang="en-US" sz="2800" b="1" dirty="0">
                <a:solidFill>
                  <a:srgbClr val="C00000"/>
                </a:solidFill>
              </a:rPr>
              <a:t>identifiable private information </a:t>
            </a:r>
            <a:r>
              <a:rPr lang="en-US" sz="2800" b="1" u="sng" dirty="0">
                <a:solidFill>
                  <a:srgbClr val="C00000"/>
                </a:solidFill>
              </a:rPr>
              <a:t>or</a:t>
            </a:r>
            <a:r>
              <a:rPr lang="en-US" sz="2800" b="1" dirty="0">
                <a:solidFill>
                  <a:srgbClr val="C00000"/>
                </a:solidFill>
              </a:rPr>
              <a:t> identifiable biospecimens</a:t>
            </a:r>
            <a:r>
              <a:rPr lang="en-US" sz="2800" dirty="0"/>
              <a:t>.</a:t>
            </a:r>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116275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32D3-13ED-4771-B26C-53EE0A32E042}"/>
              </a:ext>
            </a:extLst>
          </p:cNvPr>
          <p:cNvSpPr>
            <a:spLocks noGrp="1"/>
          </p:cNvSpPr>
          <p:nvPr>
            <p:ph type="title"/>
          </p:nvPr>
        </p:nvSpPr>
        <p:spPr/>
        <p:txBody>
          <a:bodyPr>
            <a:normAutofit/>
          </a:bodyPr>
          <a:lstStyle/>
          <a:p>
            <a:pPr algn="ctr"/>
            <a:r>
              <a:rPr lang="en-US" dirty="0">
                <a:solidFill>
                  <a:srgbClr val="1201ED"/>
                </a:solidFill>
              </a:rPr>
              <a:t>What is Human Research? </a:t>
            </a:r>
            <a:endParaRPr lang="en-US" dirty="0"/>
          </a:p>
        </p:txBody>
      </p:sp>
      <p:graphicFrame>
        <p:nvGraphicFramePr>
          <p:cNvPr id="4" name="Content Placeholder 3">
            <a:extLst>
              <a:ext uri="{FF2B5EF4-FFF2-40B4-BE49-F238E27FC236}">
                <a16:creationId xmlns:a16="http://schemas.microsoft.com/office/drawing/2014/main" id="{B223E62C-FA07-4971-8BC6-88FF7D621EB9}"/>
              </a:ext>
            </a:extLst>
          </p:cNvPr>
          <p:cNvGraphicFramePr>
            <a:graphicFrameLocks noGrp="1"/>
          </p:cNvGraphicFramePr>
          <p:nvPr>
            <p:ph sz="quarter" idx="1"/>
            <p:extLst>
              <p:ext uri="{D42A27DB-BD31-4B8C-83A1-F6EECF244321}">
                <p14:modId xmlns:p14="http://schemas.microsoft.com/office/powerpoint/2010/main" val="2440443773"/>
              </p:ext>
            </p:extLst>
          </p:nvPr>
        </p:nvGraphicFramePr>
        <p:xfrm>
          <a:off x="0" y="9906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26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Performance Improvement Activities?</a:t>
            </a:r>
          </a:p>
        </p:txBody>
      </p:sp>
      <p:sp>
        <p:nvSpPr>
          <p:cNvPr id="2" name="Content Placeholder 1"/>
          <p:cNvSpPr>
            <a:spLocks noGrp="1"/>
          </p:cNvSpPr>
          <p:nvPr>
            <p:ph sz="quarter" idx="1"/>
          </p:nvPr>
        </p:nvSpPr>
        <p:spPr>
          <a:xfrm>
            <a:off x="76200" y="1524000"/>
            <a:ext cx="8991600" cy="5257800"/>
          </a:xfrm>
        </p:spPr>
        <p:txBody>
          <a:bodyPr>
            <a:normAutofit lnSpcReduction="10000"/>
          </a:bodyPr>
          <a:lstStyle/>
          <a:p>
            <a:r>
              <a:rPr lang="en-US" sz="2800" dirty="0">
                <a:solidFill>
                  <a:srgbClr val="C00000"/>
                </a:solidFill>
                <a:cs typeface="Arial" pitchFamily="34" charset="0"/>
              </a:rPr>
              <a:t>It depends!  </a:t>
            </a:r>
            <a:r>
              <a:rPr lang="en-US" sz="2800" dirty="0">
                <a:cs typeface="Arial" pitchFamily="34" charset="0"/>
              </a:rPr>
              <a:t>Does it meet the definition of human research?</a:t>
            </a:r>
          </a:p>
          <a:p>
            <a:r>
              <a:rPr lang="en-US" sz="2800" dirty="0"/>
              <a:t>Performance improvement activities do not need IRB approval if: </a:t>
            </a:r>
          </a:p>
          <a:p>
            <a:pPr lvl="1"/>
            <a:r>
              <a:rPr lang="en-US" sz="2800" u="sng" dirty="0"/>
              <a:t>Intent is to improve internal operations</a:t>
            </a:r>
            <a:r>
              <a:rPr lang="en-US" sz="2800" dirty="0"/>
              <a:t>, </a:t>
            </a:r>
            <a:r>
              <a:rPr lang="en-US" sz="2800" u="sng" dirty="0"/>
              <a:t>&amp;</a:t>
            </a:r>
            <a:endParaRPr lang="en-US" sz="2800" dirty="0"/>
          </a:p>
          <a:p>
            <a:pPr lvl="1"/>
            <a:r>
              <a:rPr lang="en-US" sz="2800" u="sng" dirty="0"/>
              <a:t>No intent to contribute to generalizable knowledge</a:t>
            </a:r>
          </a:p>
          <a:p>
            <a:pPr marL="0" indent="0">
              <a:buNone/>
            </a:pPr>
            <a:endParaRPr lang="en-US" sz="2800" i="1" dirty="0">
              <a:solidFill>
                <a:srgbClr val="C00000"/>
              </a:solidFill>
            </a:endParaRPr>
          </a:p>
          <a:p>
            <a:pPr marL="0" indent="0">
              <a:buNone/>
            </a:pPr>
            <a:r>
              <a:rPr lang="en-US" sz="2800" i="1" dirty="0">
                <a:solidFill>
                  <a:srgbClr val="C00000"/>
                </a:solidFill>
              </a:rPr>
              <a:t>Example:</a:t>
            </a:r>
          </a:p>
          <a:p>
            <a:r>
              <a:rPr lang="en-US" sz="2800" dirty="0"/>
              <a:t>A clinic surveys patients to improve the quality of service</a:t>
            </a:r>
          </a:p>
          <a:p>
            <a:r>
              <a:rPr lang="en-US" sz="2800" u="sng" dirty="0"/>
              <a:t>Without changing intent</a:t>
            </a:r>
            <a:r>
              <a:rPr lang="en-US" sz="2800" dirty="0"/>
              <a:t>, clinic staff could</a:t>
            </a:r>
          </a:p>
          <a:p>
            <a:pPr lvl="1"/>
            <a:r>
              <a:rPr lang="en-US" sz="2800" dirty="0"/>
              <a:t>Share the results at a conference</a:t>
            </a:r>
          </a:p>
          <a:p>
            <a:pPr lvl="1"/>
            <a:r>
              <a:rPr lang="en-US" sz="2800" dirty="0"/>
              <a:t>Publish the results</a:t>
            </a:r>
          </a:p>
          <a:p>
            <a:endParaRPr lang="en-US" dirty="0"/>
          </a:p>
        </p:txBody>
      </p:sp>
    </p:spTree>
    <p:extLst>
      <p:ext uri="{BB962C8B-B14F-4D97-AF65-F5344CB8AC3E}">
        <p14:creationId xmlns:p14="http://schemas.microsoft.com/office/powerpoint/2010/main" val="306004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Case Reports or Case Series?</a:t>
            </a:r>
          </a:p>
        </p:txBody>
      </p:sp>
      <p:sp>
        <p:nvSpPr>
          <p:cNvPr id="2" name="Content Placeholder 1"/>
          <p:cNvSpPr>
            <a:spLocks noGrp="1"/>
          </p:cNvSpPr>
          <p:nvPr>
            <p:ph sz="quarter" idx="1"/>
          </p:nvPr>
        </p:nvSpPr>
        <p:spPr>
          <a:xfrm>
            <a:off x="76200" y="1524000"/>
            <a:ext cx="8991600" cy="5257800"/>
          </a:xfrm>
        </p:spPr>
        <p:txBody>
          <a:bodyPr>
            <a:normAutofit fontScale="92500" lnSpcReduction="10000"/>
          </a:bodyPr>
          <a:lstStyle/>
          <a:p>
            <a:r>
              <a:rPr lang="en-US" sz="3000" dirty="0"/>
              <a:t>Case Reports/Series of up to three (3) individuals </a:t>
            </a:r>
            <a:r>
              <a:rPr lang="en-US" sz="3000" u="sng" dirty="0"/>
              <a:t>do not </a:t>
            </a:r>
            <a:r>
              <a:rPr lang="en-US" sz="3000" dirty="0"/>
              <a:t>need IRB approval</a:t>
            </a:r>
          </a:p>
          <a:p>
            <a:pPr lvl="1"/>
            <a:r>
              <a:rPr lang="en-US" sz="3000" dirty="0"/>
              <a:t>Such limited activities are generally not considered systematic nor generalizable</a:t>
            </a:r>
          </a:p>
          <a:p>
            <a:r>
              <a:rPr lang="en-US" sz="3000" dirty="0"/>
              <a:t>Examples:  </a:t>
            </a:r>
          </a:p>
          <a:p>
            <a:pPr lvl="1"/>
            <a:r>
              <a:rPr lang="en-US" sz="3000" dirty="0"/>
              <a:t>Review records of 3 patients</a:t>
            </a:r>
          </a:p>
          <a:p>
            <a:pPr lvl="1"/>
            <a:r>
              <a:rPr lang="en-US" sz="3000" dirty="0"/>
              <a:t>Review records of one patient and ask questions of 2 family members</a:t>
            </a:r>
          </a:p>
          <a:p>
            <a:r>
              <a:rPr lang="en-US" sz="3000" dirty="0"/>
              <a:t>May request an IRB Determination letter (may be required by journal or conference)</a:t>
            </a:r>
          </a:p>
          <a:p>
            <a:r>
              <a:rPr lang="en-US" sz="3000" dirty="0"/>
              <a:t>Some journals require informed consent/HIPAA Authorization</a:t>
            </a:r>
          </a:p>
          <a:p>
            <a:endParaRPr lang="en-US" sz="2800" dirty="0">
              <a:cs typeface="Arial" pitchFamily="34" charset="0"/>
            </a:endParaRPr>
          </a:p>
          <a:p>
            <a:endParaRPr lang="en-US" dirty="0"/>
          </a:p>
        </p:txBody>
      </p:sp>
    </p:spTree>
    <p:extLst>
      <p:ext uri="{BB962C8B-B14F-4D97-AF65-F5344CB8AC3E}">
        <p14:creationId xmlns:p14="http://schemas.microsoft.com/office/powerpoint/2010/main" val="709105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17214</TotalTime>
  <Words>1973</Words>
  <Application>Microsoft Office PowerPoint</Application>
  <PresentationFormat>On-screen Show (4:3)</PresentationFormat>
  <Paragraphs>272</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Wingdings</vt:lpstr>
      <vt:lpstr>Wingdings 2</vt:lpstr>
      <vt:lpstr>Median</vt:lpstr>
      <vt:lpstr>  </vt:lpstr>
      <vt:lpstr>Institutional Review Board (IRB) &amp; Privacy Board</vt:lpstr>
      <vt:lpstr>Downstate IRB Oversight of the Downstate Workforce</vt:lpstr>
      <vt:lpstr>Reliance on the Downstate IRB  by External Investigators</vt:lpstr>
      <vt:lpstr>Q1: Is it Research? (Under the Common Rule)</vt:lpstr>
      <vt:lpstr>Q2: Does it Involve Research Participants (Human Subjects)? (Under the Common Rule)</vt:lpstr>
      <vt:lpstr>What is Human Research? </vt:lpstr>
      <vt:lpstr>Is IRB Approval Required for  Performance Improvement Activities?</vt:lpstr>
      <vt:lpstr>Is IRB Approval Required for  Case Reports or Case Series?</vt:lpstr>
      <vt:lpstr>Types of IRB Applications</vt:lpstr>
      <vt:lpstr>Exemption Categories  (Revision effective January 2019)</vt:lpstr>
      <vt:lpstr>Examples of Expedited Review (May be revised in near future by HHS)</vt:lpstr>
      <vt:lpstr>Examples of Full Board Review</vt:lpstr>
      <vt:lpstr>External IRB Oversight</vt:lpstr>
      <vt:lpstr>IRB Decision Aid – Application for a Determination that IRB Approval is Not required</vt:lpstr>
      <vt:lpstr>Suggested Timeline (Start Early!)</vt:lpstr>
      <vt:lpstr>Suggested Timeline (Continued)</vt:lpstr>
      <vt:lpstr>Downstate IRB Approval/Disapproval</vt:lpstr>
      <vt:lpstr>Respond to the IRB in a Timely Manner</vt:lpstr>
      <vt:lpstr>Post IRB Approval Requirements</vt:lpstr>
      <vt:lpstr>Post IRB Approval Applications</vt:lpstr>
      <vt:lpstr>Reportable Events</vt:lpstr>
      <vt:lpstr>Contact IRB for HELP</vt:lpstr>
      <vt:lpstr>Downstate IRB Contacts</vt:lpstr>
      <vt:lpstr>Additional Downstate Contacts</vt:lpstr>
      <vt:lpstr>NYC H+H, Kings County</vt:lpstr>
      <vt:lpstr>Summary</vt:lpstr>
    </vt:vector>
  </TitlesOfParts>
  <Company>SUNYDMC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You Approve This? Study Approvals at the Edge: IRB reviews of studies right in the middle of the gray area"</dc:title>
  <dc:creator>Kevin Nellis</dc:creator>
  <cp:lastModifiedBy>Kevin Nellis</cp:lastModifiedBy>
  <cp:revision>594</cp:revision>
  <cp:lastPrinted>2019-10-21T16:32:43Z</cp:lastPrinted>
  <dcterms:created xsi:type="dcterms:W3CDTF">2016-02-05T19:23:23Z</dcterms:created>
  <dcterms:modified xsi:type="dcterms:W3CDTF">2019-12-03T15:49:41Z</dcterms:modified>
</cp:coreProperties>
</file>