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87D7-8B30-4B58-9D25-15A26812F709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1B88-8C91-405F-B750-72719DB41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823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87D7-8B30-4B58-9D25-15A26812F709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1B88-8C91-405F-B750-72719DB41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594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87D7-8B30-4B58-9D25-15A26812F709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1B88-8C91-405F-B750-72719DB41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893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87D7-8B30-4B58-9D25-15A26812F709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1B88-8C91-405F-B750-72719DB41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384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87D7-8B30-4B58-9D25-15A26812F709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1B88-8C91-405F-B750-72719DB41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84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87D7-8B30-4B58-9D25-15A26812F709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1B88-8C91-405F-B750-72719DB41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295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87D7-8B30-4B58-9D25-15A26812F709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1B88-8C91-405F-B750-72719DB41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15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87D7-8B30-4B58-9D25-15A26812F709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1B88-8C91-405F-B750-72719DB41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31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87D7-8B30-4B58-9D25-15A26812F709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1B88-8C91-405F-B750-72719DB41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24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87D7-8B30-4B58-9D25-15A26812F709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1B88-8C91-405F-B750-72719DB41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822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87D7-8B30-4B58-9D25-15A26812F709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1B88-8C91-405F-B750-72719DB41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14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C87D7-8B30-4B58-9D25-15A26812F709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F1B88-8C91-405F-B750-72719DB41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7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Caitlin.otto@downstate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170460"/>
            <a:ext cx="9144000" cy="46875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" y="3505200"/>
            <a:ext cx="4672526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77800" indent="-1778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Replacement for viral CSF culture</a:t>
            </a:r>
          </a:p>
          <a:p>
            <a:pPr marL="177800" indent="-177800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600" dirty="0" smtClean="0"/>
          </a:p>
          <a:p>
            <a:pPr marL="177800" indent="-1778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u="sng" dirty="0" smtClean="0"/>
              <a:t>Specimen </a:t>
            </a:r>
            <a:r>
              <a:rPr lang="en-US" u="sng" dirty="0"/>
              <a:t>type</a:t>
            </a:r>
            <a:r>
              <a:rPr lang="en-US" dirty="0"/>
              <a:t>: </a:t>
            </a:r>
            <a:r>
              <a:rPr lang="en-US" sz="1600" dirty="0" smtClean="0"/>
              <a:t>CSF</a:t>
            </a:r>
          </a:p>
          <a:p>
            <a:pPr marL="177800" indent="-1778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u="sng" dirty="0" smtClean="0"/>
              <a:t>Minimum volume</a:t>
            </a:r>
            <a:r>
              <a:rPr lang="en-US" dirty="0" smtClean="0"/>
              <a:t>: </a:t>
            </a:r>
            <a:r>
              <a:rPr lang="en-US" sz="1600" dirty="0" smtClean="0"/>
              <a:t>0.5 mL</a:t>
            </a:r>
          </a:p>
          <a:p>
            <a:pPr marL="177800" indent="-1778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u="sng" dirty="0" smtClean="0"/>
              <a:t>Turn-around </a:t>
            </a:r>
            <a:r>
              <a:rPr lang="en-US" u="sng" dirty="0"/>
              <a:t>time</a:t>
            </a:r>
            <a:r>
              <a:rPr lang="en-US" dirty="0"/>
              <a:t>: </a:t>
            </a:r>
            <a:r>
              <a:rPr lang="en-US" sz="1600" dirty="0" smtClean="0"/>
              <a:t>24 </a:t>
            </a:r>
            <a:r>
              <a:rPr lang="en-US" sz="1600" dirty="0"/>
              <a:t>h after receipt to </a:t>
            </a:r>
            <a:r>
              <a:rPr lang="en-US" sz="1600" dirty="0" smtClean="0"/>
              <a:t>lab</a:t>
            </a:r>
            <a:endParaRPr lang="en-US" sz="1600" dirty="0"/>
          </a:p>
          <a:p>
            <a:pPr marL="177800" indent="-1778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u="sng" dirty="0" smtClean="0"/>
              <a:t>Orders</a:t>
            </a:r>
            <a:r>
              <a:rPr lang="en-US" dirty="0"/>
              <a:t>: </a:t>
            </a:r>
            <a:r>
              <a:rPr lang="en-US" sz="1600" dirty="0"/>
              <a:t>Orderable in </a:t>
            </a:r>
            <a:r>
              <a:rPr lang="en-US" sz="1600" dirty="0" err="1" smtClean="0"/>
              <a:t>HealthBridge</a:t>
            </a:r>
            <a:r>
              <a:rPr lang="en-US" sz="1600" dirty="0" smtClean="0"/>
              <a:t> and </a:t>
            </a:r>
            <a:r>
              <a:rPr lang="en-US" sz="1600" dirty="0" err="1" smtClean="0"/>
              <a:t>Tsystem</a:t>
            </a:r>
            <a:endParaRPr lang="en-US" sz="1600" dirty="0"/>
          </a:p>
          <a:p>
            <a:pPr marL="177800" indent="-1778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u="sng" dirty="0"/>
              <a:t>Limitations</a:t>
            </a:r>
            <a:r>
              <a:rPr lang="en-US" dirty="0"/>
              <a:t>:  </a:t>
            </a:r>
            <a:r>
              <a:rPr lang="en-US" sz="1600" dirty="0"/>
              <a:t>This test does not differentiate between </a:t>
            </a:r>
            <a:r>
              <a:rPr lang="en-US" sz="1600" dirty="0" smtClean="0"/>
              <a:t>active and latent CMV or HHV-6</a:t>
            </a:r>
          </a:p>
          <a:p>
            <a:pPr marL="177800" indent="-177800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2050" name="Picture 2" descr="http://chem.utah.edu/_images/news-images/filmarray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35" r="7572" b="6394"/>
          <a:stretch/>
        </p:blipFill>
        <p:spPr bwMode="auto">
          <a:xfrm>
            <a:off x="5215955" y="76200"/>
            <a:ext cx="3013646" cy="2094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lovecomm.net/work/files/BioFireDX-Cover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30" t="25208" r="24244" b="24236"/>
          <a:stretch/>
        </p:blipFill>
        <p:spPr bwMode="auto">
          <a:xfrm>
            <a:off x="824111" y="152400"/>
            <a:ext cx="3377126" cy="1807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2362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**NEW LABORATORY TEST**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2864001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Meningitis/Encephalitis pathogen panel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748726" y="3810000"/>
            <a:ext cx="4572000" cy="20697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7800" indent="-1778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/>
              <a:t>The Meningitis/Encephalitis panel is only orderable as a care set that </a:t>
            </a:r>
            <a:r>
              <a:rPr lang="en-US" dirty="0" smtClean="0"/>
              <a:t>includes:</a:t>
            </a:r>
            <a:endParaRPr lang="en-US" dirty="0"/>
          </a:p>
          <a:p>
            <a:pPr marL="635000" lvl="1" indent="-1778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Meningitis/Encephalitis PCR panel</a:t>
            </a:r>
          </a:p>
          <a:p>
            <a:pPr marL="635000" lvl="1" indent="-1778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 smtClean="0"/>
              <a:t>Bacterial </a:t>
            </a:r>
            <a:r>
              <a:rPr lang="en-US" sz="1600" dirty="0"/>
              <a:t>CSF culture</a:t>
            </a:r>
          </a:p>
          <a:p>
            <a:pPr marL="635000" lvl="1" indent="-1778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CSF Protein</a:t>
            </a:r>
          </a:p>
          <a:p>
            <a:pPr marL="635000" lvl="1" indent="-1778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CSF Glucose</a:t>
            </a:r>
          </a:p>
          <a:p>
            <a:pPr marL="635000" lvl="1" indent="-1778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CSF Cell </a:t>
            </a:r>
            <a:r>
              <a:rPr lang="en-US" sz="1600" dirty="0" smtClean="0"/>
              <a:t>count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1838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3999" cy="13716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Molecular detection of 14 of the most common meningitis-encephalitis-causing pathogens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92101" y="1397000"/>
            <a:ext cx="9029699" cy="4527550"/>
            <a:chOff x="0" y="3473450"/>
            <a:chExt cx="9029699" cy="4527550"/>
          </a:xfrm>
        </p:grpSpPr>
        <p:pic>
          <p:nvPicPr>
            <p:cNvPr id="2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651" t="39259" r="21029" b="15096"/>
            <a:stretch/>
          </p:blipFill>
          <p:spPr bwMode="auto">
            <a:xfrm>
              <a:off x="0" y="3473450"/>
              <a:ext cx="8610600" cy="3384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Oval 2"/>
            <p:cNvSpPr/>
            <p:nvPr/>
          </p:nvSpPr>
          <p:spPr>
            <a:xfrm>
              <a:off x="5067300" y="5486400"/>
              <a:ext cx="3962399" cy="2514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609600" y="5410200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indent="-800100"/>
            <a:r>
              <a:rPr lang="en-US" dirty="0" smtClean="0"/>
              <a:t>**</a:t>
            </a:r>
            <a:r>
              <a:rPr lang="en-US" b="1" dirty="0" smtClean="0"/>
              <a:t>Note</a:t>
            </a:r>
            <a:r>
              <a:rPr lang="en-US" dirty="0" smtClean="0"/>
              <a:t>: If you are suspecting a virus other than those included in the panel, please contact the laboratory for guidance to order additional testing.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714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-30777"/>
            <a:ext cx="9143999" cy="126188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sz="2400" dirty="0" smtClean="0"/>
          </a:p>
          <a:p>
            <a:pPr algn="ctr"/>
            <a:r>
              <a:rPr lang="en-US" sz="2800" b="1" dirty="0" smtClean="0"/>
              <a:t>Sample </a:t>
            </a:r>
            <a:r>
              <a:rPr lang="en-US" sz="2800" b="1" dirty="0"/>
              <a:t>collection</a:t>
            </a:r>
          </a:p>
          <a:p>
            <a:pPr algn="ctr"/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2362200"/>
            <a:ext cx="7467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Due to the extremely high sensitivity of this </a:t>
            </a:r>
            <a:r>
              <a:rPr lang="en-US" sz="2000" dirty="0" smtClean="0"/>
              <a:t>diagnostic test, </a:t>
            </a:r>
            <a:r>
              <a:rPr lang="en-US" sz="2000" dirty="0"/>
              <a:t>all individuals handling the specimen (when open) should be masked and specimen tubes should be closed as soon as possible during </a:t>
            </a:r>
            <a:r>
              <a:rPr lang="en-US" sz="2000" dirty="0" smtClean="0"/>
              <a:t>collection.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47229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07547" y="1524000"/>
            <a:ext cx="4060855" cy="38625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/>
              <a:t>Questions?</a:t>
            </a:r>
          </a:p>
          <a:p>
            <a:pPr algn="ctr"/>
            <a:endParaRPr lang="en-US" sz="2400" dirty="0"/>
          </a:p>
          <a:p>
            <a:pPr algn="ctr"/>
            <a:r>
              <a:rPr lang="en-US" sz="2400" u="sng" dirty="0" smtClean="0"/>
              <a:t>Contact the virology laboratory</a:t>
            </a:r>
          </a:p>
          <a:p>
            <a:pPr algn="ctr"/>
            <a:r>
              <a:rPr lang="en-US" sz="2400" dirty="0" smtClean="0"/>
              <a:t>Ext x1837</a:t>
            </a:r>
          </a:p>
          <a:p>
            <a:pPr algn="ctr"/>
            <a:endParaRPr lang="en-US" sz="2400" dirty="0" smtClean="0"/>
          </a:p>
          <a:p>
            <a:pPr algn="ctr"/>
            <a:endParaRPr lang="en-US" sz="2400" dirty="0"/>
          </a:p>
          <a:p>
            <a:pPr algn="ctr"/>
            <a:r>
              <a:rPr lang="en-US" sz="2400" u="sng" dirty="0" smtClean="0"/>
              <a:t>Contact laboratory director</a:t>
            </a:r>
          </a:p>
          <a:p>
            <a:pPr algn="ctr"/>
            <a:r>
              <a:rPr lang="en-US" sz="2100" dirty="0" smtClean="0"/>
              <a:t>Caitlin Otto, PhD, D(ABMM)</a:t>
            </a:r>
          </a:p>
          <a:p>
            <a:pPr algn="ctr"/>
            <a:r>
              <a:rPr lang="en-US" sz="2000" dirty="0" smtClean="0">
                <a:hlinkClick r:id="rId2"/>
              </a:rPr>
              <a:t>Caitlin.Otto@downstate.edu</a:t>
            </a:r>
            <a:endParaRPr lang="en-US" sz="2000" dirty="0" smtClean="0"/>
          </a:p>
          <a:p>
            <a:pPr algn="ctr"/>
            <a:r>
              <a:rPr lang="en-US" sz="2400" dirty="0" smtClean="0"/>
              <a:t>Ext x8295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77666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175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SUNYDMC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Caitlin Otto</dc:creator>
  <cp:lastModifiedBy>Maria Yudlowitz</cp:lastModifiedBy>
  <cp:revision>38</cp:revision>
  <dcterms:created xsi:type="dcterms:W3CDTF">2017-02-07T14:40:57Z</dcterms:created>
  <dcterms:modified xsi:type="dcterms:W3CDTF">2017-06-23T14:26:45Z</dcterms:modified>
</cp:coreProperties>
</file>