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146846268" r:id="rId2"/>
    <p:sldId id="257" r:id="rId3"/>
    <p:sldId id="2146846295" r:id="rId4"/>
    <p:sldId id="2146846306" r:id="rId5"/>
    <p:sldId id="2146846305" r:id="rId6"/>
    <p:sldId id="2146846297" r:id="rId7"/>
    <p:sldId id="2146846298" r:id="rId8"/>
    <p:sldId id="2146846300" r:id="rId9"/>
    <p:sldId id="2146846299" r:id="rId10"/>
    <p:sldId id="2146846307" r:id="rId11"/>
    <p:sldId id="2146846284" r:id="rId12"/>
    <p:sldId id="266" r:id="rId13"/>
    <p:sldId id="267" r:id="rId14"/>
    <p:sldId id="2146846304" r:id="rId15"/>
    <p:sldId id="2146846301" r:id="rId16"/>
    <p:sldId id="2146846303" r:id="rId17"/>
    <p:sldId id="2146846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4182" autoAdjust="0"/>
  </p:normalViewPr>
  <p:slideViewPr>
    <p:cSldViewPr snapToGrid="0">
      <p:cViewPr varScale="1">
        <p:scale>
          <a:sx n="73" d="100"/>
          <a:sy n="73" d="100"/>
        </p:scale>
        <p:origin x="1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EE66-A170-4340-9DEB-7A3F43E6767E}" type="datetimeFigureOut">
              <a:rPr lang="en-US" smtClean="0"/>
              <a:t>6/9/2023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CBAF8-4690-4CD6-A8AB-81C89CC4822E}" type="slidenum">
              <a:rPr lang="en-US" smtClean="0"/>
              <a:t>‹#›</a:t>
            </a:fld>
            <a:endParaRPr lang="en-US" dirty="0"/>
          </a:p>
        </p:txBody>
      </p:sp>
    </p:spTree>
    <p:extLst>
      <p:ext uri="{BB962C8B-B14F-4D97-AF65-F5344CB8AC3E}">
        <p14:creationId xmlns:p14="http://schemas.microsoft.com/office/powerpoint/2010/main" val="363850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Speaker Notes</a:t>
            </a:r>
            <a:r>
              <a:rPr lang="en-US" dirty="0"/>
              <a:t>: WREN LESTER</a:t>
            </a:r>
            <a:endParaRPr lang="en-US" dirty="0">
              <a:cs typeface="Calibri"/>
            </a:endParaRPr>
          </a:p>
          <a:p>
            <a:pPr marL="184951" indent="-184951">
              <a:buFont typeface="Arial,Sans-Serif" panose="020B0604020202020204" pitchFamily="34" charset="0"/>
              <a:buChar char="•"/>
            </a:pPr>
            <a:r>
              <a:rPr lang="en-US" b="1" dirty="0">
                <a:latin typeface="Montserrat"/>
              </a:rPr>
              <a:t>SAY</a:t>
            </a:r>
            <a:r>
              <a:rPr lang="en-US" dirty="0">
                <a:latin typeface="Montserrat"/>
              </a:rPr>
              <a:t>:</a:t>
            </a:r>
          </a:p>
          <a:p>
            <a:pPr marL="815302" lvl="1" indent="-349415" defTabSz="739903">
              <a:buAutoNum type="arabicPeriod"/>
              <a:defRPr/>
            </a:pPr>
            <a:r>
              <a:rPr lang="en-US" dirty="0"/>
              <a:t>We are now going to discuss our FIRST WE CARE Value:  Welcoming to All</a:t>
            </a:r>
          </a:p>
          <a:p>
            <a:pPr marL="815302" lvl="1" indent="-349415" defTabSz="739903">
              <a:buAutoNum type="arabicPeriod"/>
              <a:defRPr/>
            </a:pPr>
            <a:r>
              <a:rPr lang="en-US" dirty="0">
                <a:cs typeface="Calibri"/>
              </a:rPr>
              <a:t>You see that our behavior standards are Friendly, Warm, Smiling, Inviting and Pleasant</a:t>
            </a:r>
          </a:p>
          <a:p>
            <a:pPr marL="815302" lvl="1" indent="-349415" defTabSz="739903">
              <a:buAutoNum type="arabicPeriod"/>
              <a:defRPr/>
            </a:pPr>
            <a:r>
              <a:rPr lang="en-US" dirty="0">
                <a:cs typeface="Calibri"/>
              </a:rPr>
              <a:t>You see several Universal Skills to help us achieve our Value of Welcoming to All</a:t>
            </a:r>
          </a:p>
          <a:p>
            <a:pPr marL="815302" lvl="1" indent="-349415" defTabSz="739903">
              <a:buAutoNum type="arabicPeriod"/>
              <a:defRPr/>
            </a:pPr>
            <a:r>
              <a:rPr lang="en-US" dirty="0">
                <a:cs typeface="Calibri"/>
              </a:rPr>
              <a:t>They are 10/5 rule, Compassionate Connection and Active Listening</a:t>
            </a:r>
          </a:p>
          <a:p>
            <a:pPr marL="815302" lvl="1" indent="-349415" defTabSz="739903">
              <a:buAutoNum type="arabicPeriod"/>
              <a:defRPr/>
            </a:pPr>
            <a:r>
              <a:rPr lang="en-US" dirty="0">
                <a:cs typeface="Calibri"/>
              </a:rPr>
              <a:t>We will review each in detail</a:t>
            </a:r>
          </a:p>
          <a:p>
            <a:endParaRPr lang="en-US" dirty="0"/>
          </a:p>
        </p:txBody>
      </p:sp>
      <p:sp>
        <p:nvSpPr>
          <p:cNvPr id="4" name="Slide Number Placeholder 3"/>
          <p:cNvSpPr>
            <a:spLocks noGrp="1"/>
          </p:cNvSpPr>
          <p:nvPr>
            <p:ph type="sldNum" sz="quarter" idx="5"/>
          </p:nvPr>
        </p:nvSpPr>
        <p:spPr/>
        <p:txBody>
          <a:bodyPr/>
          <a:lstStyle/>
          <a:p>
            <a:pPr defTabSz="957211">
              <a:defRPr/>
            </a:pPr>
            <a:fld id="{F94ECD26-D5D1-4B8F-B2AE-CDCEDCBDF8DC}" type="slidenum">
              <a:rPr lang="en-US">
                <a:solidFill>
                  <a:prstClr val="black"/>
                </a:solidFill>
                <a:latin typeface="Montserrat" panose="02000505000000020004" pitchFamily="2" charset="77"/>
              </a:rPr>
              <a:pPr defTabSz="957211">
                <a:defRPr/>
              </a:pPr>
              <a:t>1</a:t>
            </a:fld>
            <a:endParaRPr lang="en-US" dirty="0">
              <a:solidFill>
                <a:prstClr val="black"/>
              </a:solidFill>
              <a:latin typeface="Montserrat" panose="02000505000000020004" pitchFamily="2" charset="77"/>
            </a:endParaRPr>
          </a:p>
        </p:txBody>
      </p:sp>
    </p:spTree>
    <p:extLst>
      <p:ext uri="{BB962C8B-B14F-4D97-AF65-F5344CB8AC3E}">
        <p14:creationId xmlns:p14="http://schemas.microsoft.com/office/powerpoint/2010/main" val="362588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a:rPr>
              <a:t>PAULINA BOATENG </a:t>
            </a:r>
            <a:r>
              <a:rPr lang="en-US" dirty="0">
                <a:highlight>
                  <a:srgbClr val="FFFF00"/>
                </a:highlight>
                <a:latin typeface="Montserrat"/>
              </a:rPr>
              <a:t>with in 5 Rings </a:t>
            </a:r>
          </a:p>
          <a:p>
            <a:r>
              <a:rPr lang="en-US" dirty="0">
                <a:latin typeface="Montserrat"/>
              </a:rPr>
              <a:t>No Passing Zone empowers all caregivers to not pass by patient call lights without acknowledging, answering, or resolving the patient's needs. No passing zone also applies to never passing by a patient or visitor in the hallway who may appear to be lost. Always ask if they need help and try to assist them. </a:t>
            </a:r>
            <a:endParaRPr lang="en-US" dirty="0"/>
          </a:p>
        </p:txBody>
      </p:sp>
      <p:sp>
        <p:nvSpPr>
          <p:cNvPr id="4" name="Slide Number Placeholder 3"/>
          <p:cNvSpPr>
            <a:spLocks noGrp="1"/>
          </p:cNvSpPr>
          <p:nvPr>
            <p:ph type="sldNum" sz="quarter" idx="5"/>
          </p:nvPr>
        </p:nvSpPr>
        <p:spPr/>
        <p:txBody>
          <a:bodyPr/>
          <a:lstStyle/>
          <a:p>
            <a:fld id="{F94ECD26-D5D1-4B8F-B2AE-CDCEDCBDF8DC}" type="slidenum">
              <a:rPr lang="en-US" smtClean="0"/>
              <a:pPr/>
              <a:t>10</a:t>
            </a:fld>
            <a:endParaRPr lang="en-US" dirty="0"/>
          </a:p>
        </p:txBody>
      </p:sp>
    </p:spTree>
    <p:extLst>
      <p:ext uri="{BB962C8B-B14F-4D97-AF65-F5344CB8AC3E}">
        <p14:creationId xmlns:p14="http://schemas.microsoft.com/office/powerpoint/2010/main" val="124987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Paulina BOATENG</a:t>
            </a:r>
          </a:p>
        </p:txBody>
      </p:sp>
      <p:sp>
        <p:nvSpPr>
          <p:cNvPr id="4" name="Slide Number Placeholder 3"/>
          <p:cNvSpPr>
            <a:spLocks noGrp="1"/>
          </p:cNvSpPr>
          <p:nvPr>
            <p:ph type="sldNum" sz="quarter" idx="5"/>
          </p:nvPr>
        </p:nvSpPr>
        <p:spPr/>
        <p:txBody>
          <a:bodyPr/>
          <a:lstStyle/>
          <a:p>
            <a:fld id="{762CBAF8-4690-4CD6-A8AB-81C89CC4822E}" type="slidenum">
              <a:rPr lang="en-US" smtClean="0"/>
              <a:t>11</a:t>
            </a:fld>
            <a:endParaRPr lang="en-US" dirty="0"/>
          </a:p>
        </p:txBody>
      </p:sp>
    </p:spTree>
    <p:extLst>
      <p:ext uri="{BB962C8B-B14F-4D97-AF65-F5344CB8AC3E}">
        <p14:creationId xmlns:p14="http://schemas.microsoft.com/office/powerpoint/2010/main" val="412450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Paulina BOATENG</a:t>
            </a:r>
          </a:p>
          <a:p>
            <a:endParaRPr lang="en-US" dirty="0"/>
          </a:p>
        </p:txBody>
      </p:sp>
      <p:sp>
        <p:nvSpPr>
          <p:cNvPr id="4" name="Slide Number Placeholder 3"/>
          <p:cNvSpPr>
            <a:spLocks noGrp="1"/>
          </p:cNvSpPr>
          <p:nvPr>
            <p:ph type="sldNum" sz="quarter" idx="5"/>
          </p:nvPr>
        </p:nvSpPr>
        <p:spPr/>
        <p:txBody>
          <a:bodyPr/>
          <a:lstStyle/>
          <a:p>
            <a:fld id="{762CBAF8-4690-4CD6-A8AB-81C89CC4822E}" type="slidenum">
              <a:rPr lang="en-US" smtClean="0"/>
              <a:t>12</a:t>
            </a:fld>
            <a:endParaRPr lang="en-US" dirty="0"/>
          </a:p>
        </p:txBody>
      </p:sp>
    </p:spTree>
    <p:extLst>
      <p:ext uri="{BB962C8B-B14F-4D97-AF65-F5344CB8AC3E}">
        <p14:creationId xmlns:p14="http://schemas.microsoft.com/office/powerpoint/2010/main" val="117435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Paulina BOATENG</a:t>
            </a:r>
          </a:p>
          <a:p>
            <a:endParaRPr lang="en-US" dirty="0"/>
          </a:p>
        </p:txBody>
      </p:sp>
      <p:sp>
        <p:nvSpPr>
          <p:cNvPr id="4" name="Slide Number Placeholder 3"/>
          <p:cNvSpPr>
            <a:spLocks noGrp="1"/>
          </p:cNvSpPr>
          <p:nvPr>
            <p:ph type="sldNum" sz="quarter" idx="5"/>
          </p:nvPr>
        </p:nvSpPr>
        <p:spPr/>
        <p:txBody>
          <a:bodyPr/>
          <a:lstStyle/>
          <a:p>
            <a:fld id="{762CBAF8-4690-4CD6-A8AB-81C89CC4822E}" type="slidenum">
              <a:rPr lang="en-US" smtClean="0"/>
              <a:t>13</a:t>
            </a:fld>
            <a:endParaRPr lang="en-US" dirty="0"/>
          </a:p>
        </p:txBody>
      </p:sp>
    </p:spTree>
    <p:extLst>
      <p:ext uri="{BB962C8B-B14F-4D97-AF65-F5344CB8AC3E}">
        <p14:creationId xmlns:p14="http://schemas.microsoft.com/office/powerpoint/2010/main" val="140710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Wren Lester &amp; Paulina Boateng</a:t>
            </a:r>
          </a:p>
        </p:txBody>
      </p:sp>
      <p:sp>
        <p:nvSpPr>
          <p:cNvPr id="4" name="Slide Number Placeholder 3"/>
          <p:cNvSpPr>
            <a:spLocks noGrp="1"/>
          </p:cNvSpPr>
          <p:nvPr>
            <p:ph type="sldNum" sz="quarter" idx="5"/>
          </p:nvPr>
        </p:nvSpPr>
        <p:spPr/>
        <p:txBody>
          <a:bodyPr/>
          <a:lstStyle/>
          <a:p>
            <a:fld id="{762CBAF8-4690-4CD6-A8AB-81C89CC4822E}" type="slidenum">
              <a:rPr lang="en-US" smtClean="0"/>
              <a:t>14</a:t>
            </a:fld>
            <a:endParaRPr lang="en-US" dirty="0"/>
          </a:p>
        </p:txBody>
      </p:sp>
    </p:spTree>
    <p:extLst>
      <p:ext uri="{BB962C8B-B14F-4D97-AF65-F5344CB8AC3E}">
        <p14:creationId xmlns:p14="http://schemas.microsoft.com/office/powerpoint/2010/main" val="413626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Wren Lester &amp; Paulina Boateng</a:t>
            </a:r>
          </a:p>
          <a:p>
            <a:endParaRPr lang="en-US" dirty="0"/>
          </a:p>
        </p:txBody>
      </p:sp>
      <p:sp>
        <p:nvSpPr>
          <p:cNvPr id="4" name="Slide Number Placeholder 3"/>
          <p:cNvSpPr>
            <a:spLocks noGrp="1"/>
          </p:cNvSpPr>
          <p:nvPr>
            <p:ph type="sldNum" sz="quarter" idx="5"/>
          </p:nvPr>
        </p:nvSpPr>
        <p:spPr/>
        <p:txBody>
          <a:bodyPr/>
          <a:lstStyle/>
          <a:p>
            <a:fld id="{762CBAF8-4690-4CD6-A8AB-81C89CC4822E}" type="slidenum">
              <a:rPr lang="en-US" smtClean="0"/>
              <a:t>15</a:t>
            </a:fld>
            <a:endParaRPr lang="en-US" dirty="0"/>
          </a:p>
        </p:txBody>
      </p:sp>
    </p:spTree>
    <p:extLst>
      <p:ext uri="{BB962C8B-B14F-4D97-AF65-F5344CB8AC3E}">
        <p14:creationId xmlns:p14="http://schemas.microsoft.com/office/powerpoint/2010/main" val="179906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Wren Lester &amp; Paulina Boateng</a:t>
            </a:r>
          </a:p>
          <a:p>
            <a:endParaRPr lang="en-US" dirty="0"/>
          </a:p>
        </p:txBody>
      </p:sp>
      <p:sp>
        <p:nvSpPr>
          <p:cNvPr id="4" name="Slide Number Placeholder 3"/>
          <p:cNvSpPr>
            <a:spLocks noGrp="1"/>
          </p:cNvSpPr>
          <p:nvPr>
            <p:ph type="sldNum" sz="quarter" idx="5"/>
          </p:nvPr>
        </p:nvSpPr>
        <p:spPr/>
        <p:txBody>
          <a:bodyPr/>
          <a:lstStyle/>
          <a:p>
            <a:fld id="{762CBAF8-4690-4CD6-A8AB-81C89CC4822E}" type="slidenum">
              <a:rPr lang="en-US" smtClean="0"/>
              <a:t>16</a:t>
            </a:fld>
            <a:endParaRPr lang="en-US" dirty="0"/>
          </a:p>
        </p:txBody>
      </p:sp>
    </p:spTree>
    <p:extLst>
      <p:ext uri="{BB962C8B-B14F-4D97-AF65-F5344CB8AC3E}">
        <p14:creationId xmlns:p14="http://schemas.microsoft.com/office/powerpoint/2010/main" val="225107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Wren Lester &amp; Paulina Boateng</a:t>
            </a:r>
          </a:p>
          <a:p>
            <a:endParaRPr lang="en-US" dirty="0"/>
          </a:p>
        </p:txBody>
      </p:sp>
      <p:sp>
        <p:nvSpPr>
          <p:cNvPr id="4" name="Slide Number Placeholder 3"/>
          <p:cNvSpPr>
            <a:spLocks noGrp="1"/>
          </p:cNvSpPr>
          <p:nvPr>
            <p:ph type="sldNum" sz="quarter" idx="5"/>
          </p:nvPr>
        </p:nvSpPr>
        <p:spPr/>
        <p:txBody>
          <a:bodyPr/>
          <a:lstStyle/>
          <a:p>
            <a:fld id="{762CBAF8-4690-4CD6-A8AB-81C89CC4822E}" type="slidenum">
              <a:rPr lang="en-US" smtClean="0"/>
              <a:t>17</a:t>
            </a:fld>
            <a:endParaRPr lang="en-US" dirty="0"/>
          </a:p>
        </p:txBody>
      </p:sp>
    </p:spTree>
    <p:extLst>
      <p:ext uri="{BB962C8B-B14F-4D97-AF65-F5344CB8AC3E}">
        <p14:creationId xmlns:p14="http://schemas.microsoft.com/office/powerpoint/2010/main" val="123435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WREN LESTER</a:t>
            </a:r>
          </a:p>
        </p:txBody>
      </p:sp>
      <p:sp>
        <p:nvSpPr>
          <p:cNvPr id="4" name="Slide Number Placeholder 3"/>
          <p:cNvSpPr>
            <a:spLocks noGrp="1"/>
          </p:cNvSpPr>
          <p:nvPr>
            <p:ph type="sldNum" sz="quarter" idx="5"/>
          </p:nvPr>
        </p:nvSpPr>
        <p:spPr/>
        <p:txBody>
          <a:bodyPr/>
          <a:lstStyle/>
          <a:p>
            <a:fld id="{762CBAF8-4690-4CD6-A8AB-81C89CC4822E}" type="slidenum">
              <a:rPr lang="en-US" smtClean="0"/>
              <a:t>2</a:t>
            </a:fld>
            <a:endParaRPr lang="en-US" dirty="0"/>
          </a:p>
        </p:txBody>
      </p:sp>
    </p:spTree>
    <p:extLst>
      <p:ext uri="{BB962C8B-B14F-4D97-AF65-F5344CB8AC3E}">
        <p14:creationId xmlns:p14="http://schemas.microsoft.com/office/powerpoint/2010/main" val="344107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is how we interact with everyone – WREN LESTER</a:t>
            </a:r>
          </a:p>
        </p:txBody>
      </p:sp>
      <p:sp>
        <p:nvSpPr>
          <p:cNvPr id="4" name="Slide Number Placeholder 3"/>
          <p:cNvSpPr>
            <a:spLocks noGrp="1"/>
          </p:cNvSpPr>
          <p:nvPr>
            <p:ph type="sldNum" sz="quarter" idx="5"/>
          </p:nvPr>
        </p:nvSpPr>
        <p:spPr/>
        <p:txBody>
          <a:bodyPr/>
          <a:lstStyle/>
          <a:p>
            <a:fld id="{F94ECD26-D5D1-4B8F-B2AE-CDCEDCBDF8DC}" type="slidenum">
              <a:rPr lang="en-US" smtClean="0"/>
              <a:pPr/>
              <a:t>3</a:t>
            </a:fld>
            <a:endParaRPr lang="en-US" dirty="0"/>
          </a:p>
        </p:txBody>
      </p:sp>
    </p:spTree>
    <p:extLst>
      <p:ext uri="{BB962C8B-B14F-4D97-AF65-F5344CB8AC3E}">
        <p14:creationId xmlns:p14="http://schemas.microsoft.com/office/powerpoint/2010/main" val="343529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is how we interact with everyone – WREN LESTER</a:t>
            </a:r>
          </a:p>
        </p:txBody>
      </p:sp>
      <p:sp>
        <p:nvSpPr>
          <p:cNvPr id="4" name="Slide Number Placeholder 3"/>
          <p:cNvSpPr>
            <a:spLocks noGrp="1"/>
          </p:cNvSpPr>
          <p:nvPr>
            <p:ph type="sldNum" sz="quarter" idx="5"/>
          </p:nvPr>
        </p:nvSpPr>
        <p:spPr/>
        <p:txBody>
          <a:bodyPr/>
          <a:lstStyle/>
          <a:p>
            <a:fld id="{F94ECD26-D5D1-4B8F-B2AE-CDCEDCBDF8DC}" type="slidenum">
              <a:rPr lang="en-US" smtClean="0"/>
              <a:pPr/>
              <a:t>4</a:t>
            </a:fld>
            <a:endParaRPr lang="en-US" dirty="0"/>
          </a:p>
        </p:txBody>
      </p:sp>
    </p:spTree>
    <p:extLst>
      <p:ext uri="{BB962C8B-B14F-4D97-AF65-F5344CB8AC3E}">
        <p14:creationId xmlns:p14="http://schemas.microsoft.com/office/powerpoint/2010/main" val="118592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2CBAF8-4690-4CD6-A8AB-81C89CC4822E}" type="slidenum">
              <a:rPr lang="en-US" smtClean="0"/>
              <a:t>5</a:t>
            </a:fld>
            <a:endParaRPr lang="en-US" dirty="0"/>
          </a:p>
        </p:txBody>
      </p:sp>
    </p:spTree>
    <p:extLst>
      <p:ext uri="{BB962C8B-B14F-4D97-AF65-F5344CB8AC3E}">
        <p14:creationId xmlns:p14="http://schemas.microsoft.com/office/powerpoint/2010/main" val="61043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INGRID SUMMERS</a:t>
            </a:r>
          </a:p>
        </p:txBody>
      </p:sp>
      <p:sp>
        <p:nvSpPr>
          <p:cNvPr id="4" name="Slide Number Placeholder 3"/>
          <p:cNvSpPr>
            <a:spLocks noGrp="1"/>
          </p:cNvSpPr>
          <p:nvPr>
            <p:ph type="sldNum" sz="quarter" idx="5"/>
          </p:nvPr>
        </p:nvSpPr>
        <p:spPr/>
        <p:txBody>
          <a:bodyPr/>
          <a:lstStyle/>
          <a:p>
            <a:fld id="{762CBAF8-4690-4CD6-A8AB-81C89CC4822E}" type="slidenum">
              <a:rPr lang="en-US" smtClean="0"/>
              <a:t>6</a:t>
            </a:fld>
            <a:endParaRPr lang="en-US" dirty="0"/>
          </a:p>
        </p:txBody>
      </p:sp>
    </p:spTree>
    <p:extLst>
      <p:ext uri="{BB962C8B-B14F-4D97-AF65-F5344CB8AC3E}">
        <p14:creationId xmlns:p14="http://schemas.microsoft.com/office/powerpoint/2010/main" val="94333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INGRID SUMMERS</a:t>
            </a:r>
          </a:p>
        </p:txBody>
      </p:sp>
      <p:sp>
        <p:nvSpPr>
          <p:cNvPr id="4" name="Slide Number Placeholder 3"/>
          <p:cNvSpPr>
            <a:spLocks noGrp="1"/>
          </p:cNvSpPr>
          <p:nvPr>
            <p:ph type="sldNum" sz="quarter" idx="5"/>
          </p:nvPr>
        </p:nvSpPr>
        <p:spPr/>
        <p:txBody>
          <a:bodyPr/>
          <a:lstStyle/>
          <a:p>
            <a:fld id="{762CBAF8-4690-4CD6-A8AB-81C89CC4822E}" type="slidenum">
              <a:rPr lang="en-US" smtClean="0"/>
              <a:t>7</a:t>
            </a:fld>
            <a:endParaRPr lang="en-US" dirty="0"/>
          </a:p>
        </p:txBody>
      </p:sp>
    </p:spTree>
    <p:extLst>
      <p:ext uri="{BB962C8B-B14F-4D97-AF65-F5344CB8AC3E}">
        <p14:creationId xmlns:p14="http://schemas.microsoft.com/office/powerpoint/2010/main" val="55166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INGRID SUMMERS</a:t>
            </a:r>
          </a:p>
        </p:txBody>
      </p:sp>
      <p:sp>
        <p:nvSpPr>
          <p:cNvPr id="4" name="Slide Number Placeholder 3"/>
          <p:cNvSpPr>
            <a:spLocks noGrp="1"/>
          </p:cNvSpPr>
          <p:nvPr>
            <p:ph type="sldNum" sz="quarter" idx="5"/>
          </p:nvPr>
        </p:nvSpPr>
        <p:spPr/>
        <p:txBody>
          <a:bodyPr/>
          <a:lstStyle/>
          <a:p>
            <a:fld id="{762CBAF8-4690-4CD6-A8AB-81C89CC4822E}" type="slidenum">
              <a:rPr lang="en-US" smtClean="0"/>
              <a:t>8</a:t>
            </a:fld>
            <a:endParaRPr lang="en-US" dirty="0"/>
          </a:p>
        </p:txBody>
      </p:sp>
    </p:spTree>
    <p:extLst>
      <p:ext uri="{BB962C8B-B14F-4D97-AF65-F5344CB8AC3E}">
        <p14:creationId xmlns:p14="http://schemas.microsoft.com/office/powerpoint/2010/main" val="203993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INGRID SUMMERS</a:t>
            </a:r>
          </a:p>
        </p:txBody>
      </p:sp>
      <p:sp>
        <p:nvSpPr>
          <p:cNvPr id="4" name="Slide Number Placeholder 3"/>
          <p:cNvSpPr>
            <a:spLocks noGrp="1"/>
          </p:cNvSpPr>
          <p:nvPr>
            <p:ph type="sldNum" sz="quarter" idx="5"/>
          </p:nvPr>
        </p:nvSpPr>
        <p:spPr/>
        <p:txBody>
          <a:bodyPr/>
          <a:lstStyle/>
          <a:p>
            <a:fld id="{762CBAF8-4690-4CD6-A8AB-81C89CC4822E}" type="slidenum">
              <a:rPr lang="en-US" smtClean="0"/>
              <a:t>9</a:t>
            </a:fld>
            <a:endParaRPr lang="en-US" dirty="0"/>
          </a:p>
        </p:txBody>
      </p:sp>
    </p:spTree>
    <p:extLst>
      <p:ext uri="{BB962C8B-B14F-4D97-AF65-F5344CB8AC3E}">
        <p14:creationId xmlns:p14="http://schemas.microsoft.com/office/powerpoint/2010/main" val="166485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5967-E9AB-4D90-A115-3D95ECEB6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6F296-6BC6-4C2B-BB45-97D7C216DF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45BBD8-B885-42D2-9715-4F0180AAB917}"/>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5" name="Footer Placeholder 4">
            <a:extLst>
              <a:ext uri="{FF2B5EF4-FFF2-40B4-BE49-F238E27FC236}">
                <a16:creationId xmlns:a16="http://schemas.microsoft.com/office/drawing/2014/main" id="{790C74C5-515F-4D4B-9DD2-62A6DB0AF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674357-D485-4AA3-82D8-CD9D127AF349}"/>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351045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3387-6871-4741-B6A2-F29E6AD5E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4DCF17-5020-42A1-B39E-16E142158C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6F4B7-7612-41A9-80FA-01070C8AE586}"/>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5" name="Footer Placeholder 4">
            <a:extLst>
              <a:ext uri="{FF2B5EF4-FFF2-40B4-BE49-F238E27FC236}">
                <a16:creationId xmlns:a16="http://schemas.microsoft.com/office/drawing/2014/main" id="{8C664BC7-741F-4593-B255-91DDEC208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1951E0-7902-4C59-A3EA-169AAEB0A143}"/>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116494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79674-504C-4C22-88DE-8BDF62A48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36864-97C5-4034-A41B-4FC7901E01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85899-48FF-488A-86AE-E7265871F04B}"/>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5" name="Footer Placeholder 4">
            <a:extLst>
              <a:ext uri="{FF2B5EF4-FFF2-40B4-BE49-F238E27FC236}">
                <a16:creationId xmlns:a16="http://schemas.microsoft.com/office/drawing/2014/main" id="{58986084-5BCB-43F4-838C-4C84771E9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27CB0B-1990-4CE3-AC3E-98F756037DDB}"/>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1313709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4190"/>
            <a:ext cx="11196970" cy="685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373251"/>
            <a:ext cx="11196970" cy="4533773"/>
          </a:xfrm>
        </p:spPr>
        <p:txBody>
          <a:bodyPr/>
          <a:lstStyle>
            <a:lvl2pPr>
              <a:buClr>
                <a:schemeClr val="tx2"/>
              </a:buClr>
              <a:buSzPct val="100000"/>
              <a:defRPr/>
            </a:lvl2pPr>
            <a:lvl3pPr>
              <a:buClr>
                <a:schemeClr val="tx2"/>
              </a:buClr>
              <a:buSzPct val="100000"/>
              <a:defRPr/>
            </a:lvl3pPr>
            <a:lvl4pPr>
              <a:buClr>
                <a:schemeClr val="tx2"/>
              </a:buClr>
              <a:buSzPct val="100000"/>
              <a:defRPr/>
            </a:lvl4pPr>
            <a:lvl5pPr>
              <a:buClr>
                <a:schemeClr val="tx2"/>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dirty="0"/>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a:solidFill>
                <a:schemeClr val="accent1"/>
              </a:solidFill>
            </a:endParaRPr>
          </a:p>
        </p:txBody>
      </p:sp>
      <p:sp>
        <p:nvSpPr>
          <p:cNvPr id="7" name="Footer Placeholder 7">
            <a:extLst>
              <a:ext uri="{FF2B5EF4-FFF2-40B4-BE49-F238E27FC236}">
                <a16:creationId xmlns:a16="http://schemas.microsoft.com/office/drawing/2014/main" id="{72784E12-C712-7546-8352-E29676071364}"/>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2021 – Privileged &amp; Confidential</a:t>
            </a:r>
          </a:p>
        </p:txBody>
      </p:sp>
      <p:sp>
        <p:nvSpPr>
          <p:cNvPr id="5" name="TextBox 4">
            <a:extLst>
              <a:ext uri="{FF2B5EF4-FFF2-40B4-BE49-F238E27FC236}">
                <a16:creationId xmlns:a16="http://schemas.microsoft.com/office/drawing/2014/main" id="{F18897A6-B052-E747-9596-2E4E04979A4A}"/>
              </a:ext>
            </a:extLst>
          </p:cNvPr>
          <p:cNvSpPr txBox="1"/>
          <p:nvPr userDrawn="1"/>
        </p:nvSpPr>
        <p:spPr>
          <a:xfrm>
            <a:off x="12924890" y="4736387"/>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283976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EF06-BD4A-47CB-806A-2792BB0EE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8E3BC-5EC6-4BF9-9196-DF0729773B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77566-C85F-4D94-9813-4C8DDFDA3E30}"/>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5" name="Footer Placeholder 4">
            <a:extLst>
              <a:ext uri="{FF2B5EF4-FFF2-40B4-BE49-F238E27FC236}">
                <a16:creationId xmlns:a16="http://schemas.microsoft.com/office/drawing/2014/main" id="{FD6316B1-8DC0-4E0E-911B-7BED1886C0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44F701-B3F9-4820-A580-255AB0279231}"/>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35511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A41A-7EB1-49B8-A918-039563E7CE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DDE6D2-6BDC-48D2-A3CF-06958930E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E2C666-B03C-4B6C-87C7-37BCF81C50FE}"/>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5" name="Footer Placeholder 4">
            <a:extLst>
              <a:ext uri="{FF2B5EF4-FFF2-40B4-BE49-F238E27FC236}">
                <a16:creationId xmlns:a16="http://schemas.microsoft.com/office/drawing/2014/main" id="{05502F7C-CF61-4CA0-9F95-B7C5F4C1C8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C33182-D71D-4CDC-92BB-8CFEF6F4DC78}"/>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186612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D5AE-6081-4771-A1EA-217307FBB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73C32-2A68-4324-961F-592A0CDC55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A85D2-00D5-40DD-BE97-E96CA58235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730C46-FAD4-4620-807C-F36342D2C72F}"/>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6" name="Footer Placeholder 5">
            <a:extLst>
              <a:ext uri="{FF2B5EF4-FFF2-40B4-BE49-F238E27FC236}">
                <a16:creationId xmlns:a16="http://schemas.microsoft.com/office/drawing/2014/main" id="{CF7A0B83-DD75-4645-A6CB-0B210BFD1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290A68-9941-4533-9FBA-C9BEA5316EAC}"/>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25476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47A6-6CF2-490E-93AE-7C5302015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760114-92C1-4BF4-A269-B9E87858F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31C8DD-713C-434A-80BD-FC744430C3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83C19-4ED4-4B0E-AD47-756D5A1CB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B76915-6174-4B4C-A4F4-2FBB9A5A00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A219DD-7F24-4A42-89B2-3EE6E638BC02}"/>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8" name="Footer Placeholder 7">
            <a:extLst>
              <a:ext uri="{FF2B5EF4-FFF2-40B4-BE49-F238E27FC236}">
                <a16:creationId xmlns:a16="http://schemas.microsoft.com/office/drawing/2014/main" id="{04B5E743-21DF-4F49-919D-1A62693E45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77849D-ECCB-4927-B93F-71DDF5F01EA6}"/>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150841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D4FE-D895-406E-BD1F-D4F6B5B62B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79286-B561-4939-892F-E92DCD30368F}"/>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4" name="Footer Placeholder 3">
            <a:extLst>
              <a:ext uri="{FF2B5EF4-FFF2-40B4-BE49-F238E27FC236}">
                <a16:creationId xmlns:a16="http://schemas.microsoft.com/office/drawing/2014/main" id="{DAC4CA08-A0BD-4353-89EC-CD1ACAD1E8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85AE1A-7C45-4F01-80AF-7768B143D838}"/>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128191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38B57-E52D-47A1-A45D-8BE5EDA94EEB}"/>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3" name="Footer Placeholder 2">
            <a:extLst>
              <a:ext uri="{FF2B5EF4-FFF2-40B4-BE49-F238E27FC236}">
                <a16:creationId xmlns:a16="http://schemas.microsoft.com/office/drawing/2014/main" id="{88EC331C-5147-4774-86B0-30C5F3B5D0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C4D5A4-7EE7-489D-A8DE-3385C5FD4806}"/>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378050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10FA-1ECB-4279-AC6D-8EAA1A37C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B7661-3F1C-4219-8700-E6511F0E9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E701C2-A09C-4BED-BCF8-796E1B6F1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C2C49-2E2E-4E74-8937-AF798986CADF}"/>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6" name="Footer Placeholder 5">
            <a:extLst>
              <a:ext uri="{FF2B5EF4-FFF2-40B4-BE49-F238E27FC236}">
                <a16:creationId xmlns:a16="http://schemas.microsoft.com/office/drawing/2014/main" id="{B6F1C92D-6311-4E41-ACFD-C0D30AC1A6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E2555-8CA4-467C-AD9C-081F8B0E9B85}"/>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180938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660D-F8C3-45F5-944A-13F839860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21F46-484D-4F78-8AC3-8926AD8B9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F04D0A-4479-43D7-B98C-98FA7FC81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9F63C-1848-4F73-AD89-0AAA84381C8E}"/>
              </a:ext>
            </a:extLst>
          </p:cNvPr>
          <p:cNvSpPr>
            <a:spLocks noGrp="1"/>
          </p:cNvSpPr>
          <p:nvPr>
            <p:ph type="dt" sz="half" idx="10"/>
          </p:nvPr>
        </p:nvSpPr>
        <p:spPr/>
        <p:txBody>
          <a:bodyPr/>
          <a:lstStyle/>
          <a:p>
            <a:fld id="{4E1B7662-9B0C-4A0C-8A32-3CBDA401611C}" type="datetimeFigureOut">
              <a:rPr lang="en-US" smtClean="0"/>
              <a:t>6/9/2023</a:t>
            </a:fld>
            <a:endParaRPr lang="en-US" dirty="0"/>
          </a:p>
        </p:txBody>
      </p:sp>
      <p:sp>
        <p:nvSpPr>
          <p:cNvPr id="6" name="Footer Placeholder 5">
            <a:extLst>
              <a:ext uri="{FF2B5EF4-FFF2-40B4-BE49-F238E27FC236}">
                <a16:creationId xmlns:a16="http://schemas.microsoft.com/office/drawing/2014/main" id="{862B857A-219D-433F-853C-FABF64CBD9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5494A-6792-453A-985C-BCFC579CD841}"/>
              </a:ext>
            </a:extLst>
          </p:cNvPr>
          <p:cNvSpPr>
            <a:spLocks noGrp="1"/>
          </p:cNvSpPr>
          <p:nvPr>
            <p:ph type="sldNum" sz="quarter" idx="12"/>
          </p:nvPr>
        </p:nvSpPr>
        <p:spPr/>
        <p:txBody>
          <a:bodyPr/>
          <a:lstStyle/>
          <a:p>
            <a:fld id="{5FCB7B7A-3BD1-45EF-A9E8-2B85CE97FEE4}" type="slidenum">
              <a:rPr lang="en-US" smtClean="0"/>
              <a:t>‹#›</a:t>
            </a:fld>
            <a:endParaRPr lang="en-US" dirty="0"/>
          </a:p>
        </p:txBody>
      </p:sp>
    </p:spTree>
    <p:extLst>
      <p:ext uri="{BB962C8B-B14F-4D97-AF65-F5344CB8AC3E}">
        <p14:creationId xmlns:p14="http://schemas.microsoft.com/office/powerpoint/2010/main" val="367065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91AF5-16FC-402D-97BD-D9A842C20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0B5F2-DBEB-4FAB-AB92-70E163021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32B11-71C4-435F-8C70-D6CEC56AD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B7662-9B0C-4A0C-8A32-3CBDA401611C}" type="datetimeFigureOut">
              <a:rPr lang="en-US" smtClean="0"/>
              <a:t>6/9/2023</a:t>
            </a:fld>
            <a:endParaRPr lang="en-US" dirty="0"/>
          </a:p>
        </p:txBody>
      </p:sp>
      <p:sp>
        <p:nvSpPr>
          <p:cNvPr id="5" name="Footer Placeholder 4">
            <a:extLst>
              <a:ext uri="{FF2B5EF4-FFF2-40B4-BE49-F238E27FC236}">
                <a16:creationId xmlns:a16="http://schemas.microsoft.com/office/drawing/2014/main" id="{9EE95A11-09F4-4E03-BF18-03D37B8F1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02C911-6C54-4D04-9FF2-FD5C5A880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B7B7A-3BD1-45EF-A9E8-2B85CE97FEE4}" type="slidenum">
              <a:rPr lang="en-US" smtClean="0"/>
              <a:t>‹#›</a:t>
            </a:fld>
            <a:endParaRPr lang="en-US" dirty="0"/>
          </a:p>
        </p:txBody>
      </p:sp>
    </p:spTree>
    <p:extLst>
      <p:ext uri="{BB962C8B-B14F-4D97-AF65-F5344CB8AC3E}">
        <p14:creationId xmlns:p14="http://schemas.microsoft.com/office/powerpoint/2010/main" val="312207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ixabay.com/en/drive-road-zone-forbidden-4431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unydmc-my.sharepoint.com/personal/tyshawn_toney_downstate_edu/_layouts/15/stream.aspx?id=%2Fpersonal%2Ftyshawn%5Ftoney%5Fdownstate%5Fedu%2FDocuments%2FWeCARE%20Journey%2FWeCARE%20Projects%2FWeCARE%20Journey%20Project%20%2D%20WeCARE%20Universal%20Skills%20Training%2FProject%20Management%20Materials%2FCompassionate%20Care%20Video%2Emp4&amp;ga=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w: Right 36">
            <a:extLst>
              <a:ext uri="{FF2B5EF4-FFF2-40B4-BE49-F238E27FC236}">
                <a16:creationId xmlns:a16="http://schemas.microsoft.com/office/drawing/2014/main" id="{293361A8-1C77-4398-9C01-51C8F8470571}"/>
              </a:ext>
            </a:extLst>
          </p:cNvPr>
          <p:cNvSpPr/>
          <p:nvPr/>
        </p:nvSpPr>
        <p:spPr>
          <a:xfrm>
            <a:off x="5776945" y="3098538"/>
            <a:ext cx="2423969" cy="1398407"/>
          </a:xfrm>
          <a:prstGeom prst="rightArrow">
            <a:avLst>
              <a:gd name="adj1" fmla="val 56098"/>
              <a:gd name="adj2" fmla="val 5152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 name="Title 1"/>
          <p:cNvSpPr>
            <a:spLocks noGrp="1"/>
          </p:cNvSpPr>
          <p:nvPr>
            <p:ph type="title"/>
          </p:nvPr>
        </p:nvSpPr>
        <p:spPr>
          <a:xfrm>
            <a:off x="167908" y="1512900"/>
            <a:ext cx="12164207" cy="848156"/>
          </a:xfrm>
        </p:spPr>
        <p:txBody>
          <a:bodyPr/>
          <a:lstStyle/>
          <a:p>
            <a:r>
              <a:rPr lang="en-US" sz="3600" b="1" dirty="0">
                <a:solidFill>
                  <a:srgbClr val="002060"/>
                </a:solidFill>
              </a:rPr>
              <a:t>								</a:t>
            </a:r>
            <a:endParaRPr lang="en-IN" sz="3600" b="1" dirty="0">
              <a:solidFill>
                <a:srgbClr val="002060"/>
              </a:solidFill>
            </a:endParaRPr>
          </a:p>
        </p:txBody>
      </p:sp>
      <p:sp>
        <p:nvSpPr>
          <p:cNvPr id="43" name="Freeform 19">
            <a:extLst>
              <a:ext uri="{FF2B5EF4-FFF2-40B4-BE49-F238E27FC236}">
                <a16:creationId xmlns:a16="http://schemas.microsoft.com/office/drawing/2014/main" id="{AF291EE2-10FE-41AF-9E75-E4B810260376}"/>
              </a:ext>
            </a:extLst>
          </p:cNvPr>
          <p:cNvSpPr>
            <a:spLocks/>
          </p:cNvSpPr>
          <p:nvPr/>
        </p:nvSpPr>
        <p:spPr bwMode="auto">
          <a:xfrm>
            <a:off x="137039" y="3684909"/>
            <a:ext cx="5958961" cy="2606190"/>
          </a:xfrm>
          <a:custGeom>
            <a:avLst/>
            <a:gdLst>
              <a:gd name="T0" fmla="*/ 2135 w 3480"/>
              <a:gd name="T1" fmla="*/ 1282 h 1522"/>
              <a:gd name="T2" fmla="*/ 0 w 3480"/>
              <a:gd name="T3" fmla="*/ 1282 h 1522"/>
              <a:gd name="T4" fmla="*/ 0 w 3480"/>
              <a:gd name="T5" fmla="*/ 1522 h 1522"/>
              <a:gd name="T6" fmla="*/ 2242 w 3480"/>
              <a:gd name="T7" fmla="*/ 1522 h 1522"/>
              <a:gd name="T8" fmla="*/ 3480 w 3480"/>
              <a:gd name="T9" fmla="*/ 335 h 1522"/>
              <a:gd name="T10" fmla="*/ 3480 w 3480"/>
              <a:gd name="T11" fmla="*/ 0 h 1522"/>
              <a:gd name="T12" fmla="*/ 2135 w 3480"/>
              <a:gd name="T13" fmla="*/ 1282 h 1522"/>
            </a:gdLst>
            <a:ahLst/>
            <a:cxnLst>
              <a:cxn ang="0">
                <a:pos x="T0" y="T1"/>
              </a:cxn>
              <a:cxn ang="0">
                <a:pos x="T2" y="T3"/>
              </a:cxn>
              <a:cxn ang="0">
                <a:pos x="T4" y="T5"/>
              </a:cxn>
              <a:cxn ang="0">
                <a:pos x="T6" y="T7"/>
              </a:cxn>
              <a:cxn ang="0">
                <a:pos x="T8" y="T9"/>
              </a:cxn>
              <a:cxn ang="0">
                <a:pos x="T10" y="T11"/>
              </a:cxn>
              <a:cxn ang="0">
                <a:pos x="T12" y="T13"/>
              </a:cxn>
            </a:cxnLst>
            <a:rect l="0" t="0" r="r" b="b"/>
            <a:pathLst>
              <a:path w="3480" h="1522">
                <a:moveTo>
                  <a:pt x="2135" y="1282"/>
                </a:moveTo>
                <a:lnTo>
                  <a:pt x="0" y="1282"/>
                </a:lnTo>
                <a:lnTo>
                  <a:pt x="0" y="1522"/>
                </a:lnTo>
                <a:lnTo>
                  <a:pt x="2242" y="1522"/>
                </a:lnTo>
                <a:lnTo>
                  <a:pt x="3480" y="335"/>
                </a:lnTo>
                <a:lnTo>
                  <a:pt x="3480" y="0"/>
                </a:lnTo>
                <a:lnTo>
                  <a:pt x="2135" y="1282"/>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2" name="Freeform 15">
            <a:extLst>
              <a:ext uri="{FF2B5EF4-FFF2-40B4-BE49-F238E27FC236}">
                <a16:creationId xmlns:a16="http://schemas.microsoft.com/office/drawing/2014/main" id="{72C7CF2C-6CA7-43DE-9A0E-6EBA516493DB}"/>
              </a:ext>
            </a:extLst>
          </p:cNvPr>
          <p:cNvSpPr>
            <a:spLocks/>
          </p:cNvSpPr>
          <p:nvPr/>
        </p:nvSpPr>
        <p:spPr bwMode="auto">
          <a:xfrm>
            <a:off x="167908" y="3458507"/>
            <a:ext cx="5825398" cy="1962348"/>
          </a:xfrm>
          <a:custGeom>
            <a:avLst/>
            <a:gdLst>
              <a:gd name="T0" fmla="*/ 2239 w 3402"/>
              <a:gd name="T1" fmla="*/ 1146 h 1146"/>
              <a:gd name="T2" fmla="*/ 0 w 3402"/>
              <a:gd name="T3" fmla="*/ 1146 h 1146"/>
              <a:gd name="T4" fmla="*/ 0 w 3402"/>
              <a:gd name="T5" fmla="*/ 906 h 1146"/>
              <a:gd name="T6" fmla="*/ 2138 w 3402"/>
              <a:gd name="T7" fmla="*/ 906 h 1146"/>
              <a:gd name="T8" fmla="*/ 3228 w 3402"/>
              <a:gd name="T9" fmla="*/ 0 h 1146"/>
              <a:gd name="T10" fmla="*/ 3402 w 3402"/>
              <a:gd name="T11" fmla="*/ 166 h 1146"/>
              <a:gd name="T12" fmla="*/ 2239 w 3402"/>
              <a:gd name="T13" fmla="*/ 1146 h 1146"/>
            </a:gdLst>
            <a:ahLst/>
            <a:cxnLst>
              <a:cxn ang="0">
                <a:pos x="T0" y="T1"/>
              </a:cxn>
              <a:cxn ang="0">
                <a:pos x="T2" y="T3"/>
              </a:cxn>
              <a:cxn ang="0">
                <a:pos x="T4" y="T5"/>
              </a:cxn>
              <a:cxn ang="0">
                <a:pos x="T6" y="T7"/>
              </a:cxn>
              <a:cxn ang="0">
                <a:pos x="T8" y="T9"/>
              </a:cxn>
              <a:cxn ang="0">
                <a:pos x="T10" y="T11"/>
              </a:cxn>
              <a:cxn ang="0">
                <a:pos x="T12" y="T13"/>
              </a:cxn>
            </a:cxnLst>
            <a:rect l="0" t="0" r="r" b="b"/>
            <a:pathLst>
              <a:path w="3402" h="1146">
                <a:moveTo>
                  <a:pt x="2239" y="1146"/>
                </a:moveTo>
                <a:lnTo>
                  <a:pt x="0" y="1146"/>
                </a:lnTo>
                <a:lnTo>
                  <a:pt x="0" y="906"/>
                </a:lnTo>
                <a:lnTo>
                  <a:pt x="2138" y="906"/>
                </a:lnTo>
                <a:lnTo>
                  <a:pt x="3228" y="0"/>
                </a:lnTo>
                <a:lnTo>
                  <a:pt x="3402" y="166"/>
                </a:lnTo>
                <a:lnTo>
                  <a:pt x="2239" y="114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3" name="Freeform 17">
            <a:extLst>
              <a:ext uri="{FF2B5EF4-FFF2-40B4-BE49-F238E27FC236}">
                <a16:creationId xmlns:a16="http://schemas.microsoft.com/office/drawing/2014/main" id="{20EBC28F-B202-43D0-B3A9-65612A4D14A0}"/>
              </a:ext>
            </a:extLst>
          </p:cNvPr>
          <p:cNvSpPr>
            <a:spLocks/>
          </p:cNvSpPr>
          <p:nvPr/>
        </p:nvSpPr>
        <p:spPr bwMode="auto">
          <a:xfrm>
            <a:off x="85537" y="3683185"/>
            <a:ext cx="4918634" cy="952521"/>
          </a:xfrm>
          <a:custGeom>
            <a:avLst/>
            <a:gdLst>
              <a:gd name="T0" fmla="*/ 2235 w 2850"/>
              <a:gd name="T1" fmla="*/ 525 h 525"/>
              <a:gd name="T2" fmla="*/ 0 w 2850"/>
              <a:gd name="T3" fmla="*/ 525 h 525"/>
              <a:gd name="T4" fmla="*/ 0 w 2850"/>
              <a:gd name="T5" fmla="*/ 285 h 525"/>
              <a:gd name="T6" fmla="*/ 2142 w 2850"/>
              <a:gd name="T7" fmla="*/ 285 h 525"/>
              <a:gd name="T8" fmla="*/ 2690 w 2850"/>
              <a:gd name="T9" fmla="*/ 0 h 525"/>
              <a:gd name="T10" fmla="*/ 2850 w 2850"/>
              <a:gd name="T11" fmla="*/ 179 h 525"/>
              <a:gd name="T12" fmla="*/ 2235 w 2850"/>
              <a:gd name="T13" fmla="*/ 525 h 525"/>
            </a:gdLst>
            <a:ahLst/>
            <a:cxnLst>
              <a:cxn ang="0">
                <a:pos x="T0" y="T1"/>
              </a:cxn>
              <a:cxn ang="0">
                <a:pos x="T2" y="T3"/>
              </a:cxn>
              <a:cxn ang="0">
                <a:pos x="T4" y="T5"/>
              </a:cxn>
              <a:cxn ang="0">
                <a:pos x="T6" y="T7"/>
              </a:cxn>
              <a:cxn ang="0">
                <a:pos x="T8" y="T9"/>
              </a:cxn>
              <a:cxn ang="0">
                <a:pos x="T10" y="T11"/>
              </a:cxn>
              <a:cxn ang="0">
                <a:pos x="T12" y="T13"/>
              </a:cxn>
            </a:cxnLst>
            <a:rect l="0" t="0" r="r" b="b"/>
            <a:pathLst>
              <a:path w="2850" h="525">
                <a:moveTo>
                  <a:pt x="2235" y="525"/>
                </a:moveTo>
                <a:lnTo>
                  <a:pt x="0" y="525"/>
                </a:lnTo>
                <a:lnTo>
                  <a:pt x="0" y="285"/>
                </a:lnTo>
                <a:lnTo>
                  <a:pt x="2142" y="285"/>
                </a:lnTo>
                <a:lnTo>
                  <a:pt x="2690" y="0"/>
                </a:lnTo>
                <a:lnTo>
                  <a:pt x="2850" y="179"/>
                </a:lnTo>
                <a:lnTo>
                  <a:pt x="2235" y="525"/>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5" name="Freeform 16">
            <a:extLst>
              <a:ext uri="{FF2B5EF4-FFF2-40B4-BE49-F238E27FC236}">
                <a16:creationId xmlns:a16="http://schemas.microsoft.com/office/drawing/2014/main" id="{CB87054B-6AE5-44B2-90F8-321146007E84}"/>
              </a:ext>
            </a:extLst>
          </p:cNvPr>
          <p:cNvSpPr>
            <a:spLocks/>
          </p:cNvSpPr>
          <p:nvPr/>
        </p:nvSpPr>
        <p:spPr bwMode="auto">
          <a:xfrm>
            <a:off x="85537" y="2997297"/>
            <a:ext cx="4782994" cy="987386"/>
          </a:xfrm>
          <a:custGeom>
            <a:avLst/>
            <a:gdLst>
              <a:gd name="T0" fmla="*/ 2688 w 2844"/>
              <a:gd name="T1" fmla="*/ 513 h 513"/>
              <a:gd name="T2" fmla="*/ 2143 w 2844"/>
              <a:gd name="T3" fmla="*/ 241 h 513"/>
              <a:gd name="T4" fmla="*/ 0 w 2844"/>
              <a:gd name="T5" fmla="*/ 241 h 513"/>
              <a:gd name="T6" fmla="*/ 0 w 2844"/>
              <a:gd name="T7" fmla="*/ 0 h 513"/>
              <a:gd name="T8" fmla="*/ 2233 w 2844"/>
              <a:gd name="T9" fmla="*/ 0 h 513"/>
              <a:gd name="T10" fmla="*/ 2844 w 2844"/>
              <a:gd name="T11" fmla="*/ 331 h 513"/>
              <a:gd name="T12" fmla="*/ 2688 w 2844"/>
              <a:gd name="T13" fmla="*/ 513 h 513"/>
            </a:gdLst>
            <a:ahLst/>
            <a:cxnLst>
              <a:cxn ang="0">
                <a:pos x="T0" y="T1"/>
              </a:cxn>
              <a:cxn ang="0">
                <a:pos x="T2" y="T3"/>
              </a:cxn>
              <a:cxn ang="0">
                <a:pos x="T4" y="T5"/>
              </a:cxn>
              <a:cxn ang="0">
                <a:pos x="T6" y="T7"/>
              </a:cxn>
              <a:cxn ang="0">
                <a:pos x="T8" y="T9"/>
              </a:cxn>
              <a:cxn ang="0">
                <a:pos x="T10" y="T11"/>
              </a:cxn>
              <a:cxn ang="0">
                <a:pos x="T12" y="T13"/>
              </a:cxn>
            </a:cxnLst>
            <a:rect l="0" t="0" r="r" b="b"/>
            <a:pathLst>
              <a:path w="2844" h="513">
                <a:moveTo>
                  <a:pt x="2688" y="513"/>
                </a:moveTo>
                <a:lnTo>
                  <a:pt x="2143" y="241"/>
                </a:lnTo>
                <a:lnTo>
                  <a:pt x="0" y="241"/>
                </a:lnTo>
                <a:lnTo>
                  <a:pt x="0" y="0"/>
                </a:lnTo>
                <a:lnTo>
                  <a:pt x="2233" y="0"/>
                </a:lnTo>
                <a:lnTo>
                  <a:pt x="2844" y="331"/>
                </a:lnTo>
                <a:lnTo>
                  <a:pt x="2688" y="5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ontserrat"/>
                <a:ea typeface="+mn-ea"/>
                <a:cs typeface="+mn-cs"/>
              </a:rPr>
              <a:t>                  </a:t>
            </a:r>
            <a:endParaRPr kumimoji="0" lang="en-IN"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7" name="Freeform 14">
            <a:extLst>
              <a:ext uri="{FF2B5EF4-FFF2-40B4-BE49-F238E27FC236}">
                <a16:creationId xmlns:a16="http://schemas.microsoft.com/office/drawing/2014/main" id="{7D4D8636-F0D8-44B2-91FE-E909A7DB4CC2}"/>
              </a:ext>
            </a:extLst>
          </p:cNvPr>
          <p:cNvSpPr>
            <a:spLocks/>
          </p:cNvSpPr>
          <p:nvPr/>
        </p:nvSpPr>
        <p:spPr bwMode="auto">
          <a:xfrm>
            <a:off x="129291" y="2191796"/>
            <a:ext cx="5820261" cy="1955498"/>
          </a:xfrm>
          <a:custGeom>
            <a:avLst/>
            <a:gdLst>
              <a:gd name="T0" fmla="*/ 3226 w 3399"/>
              <a:gd name="T1" fmla="*/ 1142 h 1142"/>
              <a:gd name="T2" fmla="*/ 2138 w 3399"/>
              <a:gd name="T3" fmla="*/ 240 h 1142"/>
              <a:gd name="T4" fmla="*/ 0 w 3399"/>
              <a:gd name="T5" fmla="*/ 240 h 1142"/>
              <a:gd name="T6" fmla="*/ 0 w 3399"/>
              <a:gd name="T7" fmla="*/ 0 h 1142"/>
              <a:gd name="T8" fmla="*/ 2239 w 3399"/>
              <a:gd name="T9" fmla="*/ 0 h 1142"/>
              <a:gd name="T10" fmla="*/ 3399 w 3399"/>
              <a:gd name="T11" fmla="*/ 976 h 1142"/>
              <a:gd name="T12" fmla="*/ 3226 w 3399"/>
              <a:gd name="T13" fmla="*/ 1142 h 1142"/>
            </a:gdLst>
            <a:ahLst/>
            <a:cxnLst>
              <a:cxn ang="0">
                <a:pos x="T0" y="T1"/>
              </a:cxn>
              <a:cxn ang="0">
                <a:pos x="T2" y="T3"/>
              </a:cxn>
              <a:cxn ang="0">
                <a:pos x="T4" y="T5"/>
              </a:cxn>
              <a:cxn ang="0">
                <a:pos x="T6" y="T7"/>
              </a:cxn>
              <a:cxn ang="0">
                <a:pos x="T8" y="T9"/>
              </a:cxn>
              <a:cxn ang="0">
                <a:pos x="T10" y="T11"/>
              </a:cxn>
              <a:cxn ang="0">
                <a:pos x="T12" y="T13"/>
              </a:cxn>
            </a:cxnLst>
            <a:rect l="0" t="0" r="r" b="b"/>
            <a:pathLst>
              <a:path w="3399" h="1142">
                <a:moveTo>
                  <a:pt x="3226" y="1142"/>
                </a:moveTo>
                <a:lnTo>
                  <a:pt x="2138" y="240"/>
                </a:lnTo>
                <a:lnTo>
                  <a:pt x="0" y="240"/>
                </a:lnTo>
                <a:lnTo>
                  <a:pt x="0" y="0"/>
                </a:lnTo>
                <a:lnTo>
                  <a:pt x="2239" y="0"/>
                </a:lnTo>
                <a:lnTo>
                  <a:pt x="3399" y="976"/>
                </a:lnTo>
                <a:lnTo>
                  <a:pt x="3226" y="1142"/>
                </a:ln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Montserrat"/>
                <a:ea typeface="+mn-ea"/>
                <a:cs typeface="+mn-cs"/>
              </a:rPr>
              <a:t>	            </a:t>
            </a:r>
            <a:r>
              <a:rPr kumimoji="0" lang="en-IN" sz="1800" b="1" i="0" u="none" strike="noStrike" kern="1200" cap="none" spc="0" normalizeH="0" baseline="0" noProof="0" dirty="0">
                <a:ln>
                  <a:noFill/>
                </a:ln>
                <a:solidFill>
                  <a:srgbClr val="FFFFFF"/>
                </a:solidFill>
                <a:effectLst/>
                <a:uLnTx/>
                <a:uFillTx/>
                <a:latin typeface="Montserrat"/>
                <a:ea typeface="+mn-ea"/>
                <a:cs typeface="+mn-cs"/>
              </a:rPr>
              <a:t>E</a:t>
            </a:r>
            <a:r>
              <a:rPr kumimoji="0" lang="en-IN" sz="1800" b="0" i="0" u="none" strike="noStrike" kern="1200" cap="none" spc="0" normalizeH="0" baseline="0" noProof="0" dirty="0">
                <a:ln>
                  <a:noFill/>
                </a:ln>
                <a:solidFill>
                  <a:srgbClr val="FFFFFF"/>
                </a:solidFill>
                <a:effectLst/>
                <a:uLnTx/>
                <a:uFillTx/>
                <a:latin typeface="Montserrat"/>
                <a:ea typeface="+mn-ea"/>
                <a:cs typeface="+mn-cs"/>
              </a:rPr>
              <a:t>quity</a:t>
            </a:r>
          </a:p>
        </p:txBody>
      </p:sp>
      <p:sp>
        <p:nvSpPr>
          <p:cNvPr id="78" name="Freeform 18">
            <a:extLst>
              <a:ext uri="{FF2B5EF4-FFF2-40B4-BE49-F238E27FC236}">
                <a16:creationId xmlns:a16="http://schemas.microsoft.com/office/drawing/2014/main" id="{93894557-1083-4FEF-9B4A-EF257C733AA8}"/>
              </a:ext>
            </a:extLst>
          </p:cNvPr>
          <p:cNvSpPr>
            <a:spLocks/>
          </p:cNvSpPr>
          <p:nvPr/>
        </p:nvSpPr>
        <p:spPr bwMode="auto">
          <a:xfrm>
            <a:off x="98323" y="1438913"/>
            <a:ext cx="5958961" cy="2606190"/>
          </a:xfrm>
          <a:custGeom>
            <a:avLst/>
            <a:gdLst>
              <a:gd name="T0" fmla="*/ 2242 w 3480"/>
              <a:gd name="T1" fmla="*/ 0 h 1522"/>
              <a:gd name="T2" fmla="*/ 0 w 3480"/>
              <a:gd name="T3" fmla="*/ 0 h 1522"/>
              <a:gd name="T4" fmla="*/ 0 w 3480"/>
              <a:gd name="T5" fmla="*/ 241 h 1522"/>
              <a:gd name="T6" fmla="*/ 2135 w 3480"/>
              <a:gd name="T7" fmla="*/ 241 h 1522"/>
              <a:gd name="T8" fmla="*/ 3480 w 3480"/>
              <a:gd name="T9" fmla="*/ 1522 h 1522"/>
              <a:gd name="T10" fmla="*/ 3480 w 3480"/>
              <a:gd name="T11" fmla="*/ 1187 h 1522"/>
              <a:gd name="T12" fmla="*/ 2242 w 3480"/>
              <a:gd name="T13" fmla="*/ 0 h 1522"/>
            </a:gdLst>
            <a:ahLst/>
            <a:cxnLst>
              <a:cxn ang="0">
                <a:pos x="T0" y="T1"/>
              </a:cxn>
              <a:cxn ang="0">
                <a:pos x="T2" y="T3"/>
              </a:cxn>
              <a:cxn ang="0">
                <a:pos x="T4" y="T5"/>
              </a:cxn>
              <a:cxn ang="0">
                <a:pos x="T6" y="T7"/>
              </a:cxn>
              <a:cxn ang="0">
                <a:pos x="T8" y="T9"/>
              </a:cxn>
              <a:cxn ang="0">
                <a:pos x="T10" y="T11"/>
              </a:cxn>
              <a:cxn ang="0">
                <a:pos x="T12" y="T13"/>
              </a:cxn>
            </a:cxnLst>
            <a:rect l="0" t="0" r="r" b="b"/>
            <a:pathLst>
              <a:path w="3480" h="1522">
                <a:moveTo>
                  <a:pt x="2242" y="0"/>
                </a:moveTo>
                <a:lnTo>
                  <a:pt x="0" y="0"/>
                </a:lnTo>
                <a:lnTo>
                  <a:pt x="0" y="241"/>
                </a:lnTo>
                <a:lnTo>
                  <a:pt x="2135" y="241"/>
                </a:lnTo>
                <a:lnTo>
                  <a:pt x="3480" y="1522"/>
                </a:lnTo>
                <a:lnTo>
                  <a:pt x="3480" y="1187"/>
                </a:lnTo>
                <a:lnTo>
                  <a:pt x="224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Montserrat"/>
              <a:ea typeface="+mn-ea"/>
              <a:cs typeface="+mn-cs"/>
            </a:endParaRPr>
          </a:p>
        </p:txBody>
      </p:sp>
      <p:sp>
        <p:nvSpPr>
          <p:cNvPr id="79" name="Oval 78">
            <a:extLst>
              <a:ext uri="{FF2B5EF4-FFF2-40B4-BE49-F238E27FC236}">
                <a16:creationId xmlns:a16="http://schemas.microsoft.com/office/drawing/2014/main" id="{3BEBCEC2-2DC1-495C-9F8F-FF75C9999BA9}"/>
              </a:ext>
            </a:extLst>
          </p:cNvPr>
          <p:cNvSpPr/>
          <p:nvPr/>
        </p:nvSpPr>
        <p:spPr>
          <a:xfrm>
            <a:off x="319261" y="1300852"/>
            <a:ext cx="667266" cy="667266"/>
          </a:xfrm>
          <a:prstGeom prst="ellipse">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a:t>
            </a:r>
            <a:endParaRPr kumimoji="0" lang="en-IN"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0" name="Oval 79">
            <a:extLst>
              <a:ext uri="{FF2B5EF4-FFF2-40B4-BE49-F238E27FC236}">
                <a16:creationId xmlns:a16="http://schemas.microsoft.com/office/drawing/2014/main" id="{92DC4EC0-B9A5-451A-9A78-41DB127C9A37}"/>
              </a:ext>
            </a:extLst>
          </p:cNvPr>
          <p:cNvSpPr/>
          <p:nvPr/>
        </p:nvSpPr>
        <p:spPr>
          <a:xfrm>
            <a:off x="319261" y="2122897"/>
            <a:ext cx="667266" cy="667266"/>
          </a:xfrm>
          <a:prstGeom prst="ellipse">
            <a:avLst/>
          </a:prstGeom>
          <a:solidFill>
            <a:srgbClr val="00206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a:t>
            </a:r>
          </a:p>
        </p:txBody>
      </p:sp>
      <p:sp>
        <p:nvSpPr>
          <p:cNvPr id="81" name="Oval 80">
            <a:extLst>
              <a:ext uri="{FF2B5EF4-FFF2-40B4-BE49-F238E27FC236}">
                <a16:creationId xmlns:a16="http://schemas.microsoft.com/office/drawing/2014/main" id="{C9A33801-4800-4F8A-84D7-8EAB19A1506B}"/>
              </a:ext>
            </a:extLst>
          </p:cNvPr>
          <p:cNvSpPr/>
          <p:nvPr/>
        </p:nvSpPr>
        <p:spPr>
          <a:xfrm>
            <a:off x="284344" y="2913728"/>
            <a:ext cx="667266" cy="667266"/>
          </a:xfrm>
          <a:prstGeom prst="ellipse">
            <a:avLst/>
          </a:prstGeom>
          <a:solidFill>
            <a:schemeClr val="accent3"/>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a:t>
            </a:r>
            <a:endParaRPr kumimoji="0" lang="en-IN"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2" name="Oval 81">
            <a:extLst>
              <a:ext uri="{FF2B5EF4-FFF2-40B4-BE49-F238E27FC236}">
                <a16:creationId xmlns:a16="http://schemas.microsoft.com/office/drawing/2014/main" id="{2515DC69-437E-43CB-B769-BD20EAB680C8}"/>
              </a:ext>
            </a:extLst>
          </p:cNvPr>
          <p:cNvSpPr/>
          <p:nvPr/>
        </p:nvSpPr>
        <p:spPr>
          <a:xfrm>
            <a:off x="319949" y="4054617"/>
            <a:ext cx="667266" cy="667266"/>
          </a:xfrm>
          <a:prstGeom prst="ellipse">
            <a:avLst/>
          </a:prstGeom>
          <a:solidFill>
            <a:schemeClr val="tx2">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a:t>
            </a:r>
          </a:p>
        </p:txBody>
      </p:sp>
      <p:sp>
        <p:nvSpPr>
          <p:cNvPr id="83" name="Oval 82">
            <a:extLst>
              <a:ext uri="{FF2B5EF4-FFF2-40B4-BE49-F238E27FC236}">
                <a16:creationId xmlns:a16="http://schemas.microsoft.com/office/drawing/2014/main" id="{A808C814-EEA8-4F20-AA86-FF7603FBF284}"/>
              </a:ext>
            </a:extLst>
          </p:cNvPr>
          <p:cNvSpPr/>
          <p:nvPr/>
        </p:nvSpPr>
        <p:spPr>
          <a:xfrm>
            <a:off x="319261" y="4905513"/>
            <a:ext cx="667266" cy="667266"/>
          </a:xfrm>
          <a:prstGeom prst="ellipse">
            <a:avLst/>
          </a:prstGeom>
          <a:solidFill>
            <a:schemeClr val="accent5"/>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a:t>
            </a:r>
            <a:endParaRPr kumimoji="0" lang="en-IN"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4" name="Oval 83">
            <a:extLst>
              <a:ext uri="{FF2B5EF4-FFF2-40B4-BE49-F238E27FC236}">
                <a16:creationId xmlns:a16="http://schemas.microsoft.com/office/drawing/2014/main" id="{7285A5F8-DF89-48A1-84BD-48FC7C3E32CE}"/>
              </a:ext>
            </a:extLst>
          </p:cNvPr>
          <p:cNvSpPr/>
          <p:nvPr/>
        </p:nvSpPr>
        <p:spPr>
          <a:xfrm>
            <a:off x="319261" y="5715648"/>
            <a:ext cx="667266" cy="667266"/>
          </a:xfrm>
          <a:prstGeom prst="ellipse">
            <a:avLst/>
          </a:prstGeom>
          <a:solidFill>
            <a:schemeClr val="tx1">
              <a:lumMod val="75000"/>
              <a:lumOff val="25000"/>
            </a:schemeClr>
          </a:solidFill>
          <a:ln w="571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a:t>
            </a:r>
          </a:p>
        </p:txBody>
      </p:sp>
      <p:sp>
        <p:nvSpPr>
          <p:cNvPr id="5" name="TextBox 4"/>
          <p:cNvSpPr txBox="1"/>
          <p:nvPr/>
        </p:nvSpPr>
        <p:spPr>
          <a:xfrm>
            <a:off x="9224492" y="842578"/>
            <a:ext cx="1786411" cy="6150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Montserrat"/>
              <a:ea typeface="+mn-ea"/>
              <a:cs typeface="+mn-cs"/>
            </a:endParaRPr>
          </a:p>
        </p:txBody>
      </p:sp>
      <p:sp>
        <p:nvSpPr>
          <p:cNvPr id="6" name="TextBox 5"/>
          <p:cNvSpPr txBox="1"/>
          <p:nvPr/>
        </p:nvSpPr>
        <p:spPr>
          <a:xfrm>
            <a:off x="1353384" y="1487531"/>
            <a:ext cx="2292687" cy="31305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a:ea typeface="+mn-ea"/>
                <a:cs typeface="+mn-cs"/>
              </a:rPr>
              <a:t>W</a:t>
            </a:r>
            <a:r>
              <a:rPr kumimoji="0" lang="en-US" sz="1800" b="0" i="0" u="none" strike="noStrike" kern="1200" cap="none" spc="0" normalizeH="0" baseline="0" noProof="0" dirty="0">
                <a:ln>
                  <a:noFill/>
                </a:ln>
                <a:solidFill>
                  <a:srgbClr val="FFFFFF"/>
                </a:solidFill>
                <a:effectLst/>
                <a:uLnTx/>
                <a:uFillTx/>
                <a:latin typeface="Montserrat"/>
                <a:ea typeface="+mn-ea"/>
                <a:cs typeface="+mn-cs"/>
              </a:rPr>
              <a:t>elcoming to all</a:t>
            </a:r>
          </a:p>
        </p:txBody>
      </p:sp>
      <p:pic>
        <p:nvPicPr>
          <p:cNvPr id="7" name="Picture 6"/>
          <p:cNvPicPr>
            <a:picLocks noChangeAspect="1"/>
          </p:cNvPicPr>
          <p:nvPr/>
        </p:nvPicPr>
        <p:blipFill>
          <a:blip r:embed="rId3"/>
          <a:stretch>
            <a:fillRect/>
          </a:stretch>
        </p:blipFill>
        <p:spPr>
          <a:xfrm>
            <a:off x="3779571" y="2908622"/>
            <a:ext cx="3404439" cy="176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48478" y="3180243"/>
            <a:ext cx="1568041" cy="2316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a:ea typeface="+mn-ea"/>
                <a:cs typeface="+mn-cs"/>
              </a:rPr>
              <a:t>C</a:t>
            </a:r>
            <a:r>
              <a:rPr kumimoji="0" lang="en-US" sz="1800" b="0" i="0" u="none" strike="noStrike" kern="1200" cap="none" spc="0" normalizeH="0" baseline="0" noProof="0" dirty="0">
                <a:ln>
                  <a:noFill/>
                </a:ln>
                <a:solidFill>
                  <a:srgbClr val="FFFFFF"/>
                </a:solidFill>
                <a:effectLst/>
                <a:uLnTx/>
                <a:uFillTx/>
                <a:latin typeface="Montserrat"/>
                <a:ea typeface="+mn-ea"/>
                <a:cs typeface="+mn-cs"/>
              </a:rPr>
              <a:t>ollaboration</a:t>
            </a:r>
          </a:p>
        </p:txBody>
      </p:sp>
      <p:sp>
        <p:nvSpPr>
          <p:cNvPr id="28" name="TextBox 27"/>
          <p:cNvSpPr txBox="1"/>
          <p:nvPr/>
        </p:nvSpPr>
        <p:spPr>
          <a:xfrm>
            <a:off x="1499922" y="4263809"/>
            <a:ext cx="1901919" cy="27397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a:ea typeface="+mn-ea"/>
                <a:cs typeface="+mn-cs"/>
              </a:rPr>
              <a:t>A</a:t>
            </a:r>
            <a:r>
              <a:rPr kumimoji="0" lang="en-US" sz="1800" b="0" i="0" u="none" strike="noStrike" kern="1200" cap="none" spc="0" normalizeH="0" baseline="0" noProof="0" dirty="0">
                <a:ln>
                  <a:noFill/>
                </a:ln>
                <a:solidFill>
                  <a:srgbClr val="FFFFFF"/>
                </a:solidFill>
                <a:effectLst/>
                <a:uLnTx/>
                <a:uFillTx/>
                <a:latin typeface="Montserrat"/>
                <a:ea typeface="+mn-ea"/>
                <a:cs typeface="+mn-cs"/>
              </a:rPr>
              <a:t>ccountability</a:t>
            </a:r>
          </a:p>
        </p:txBody>
      </p:sp>
      <p:sp>
        <p:nvSpPr>
          <p:cNvPr id="29" name="TextBox 28"/>
          <p:cNvSpPr txBox="1"/>
          <p:nvPr/>
        </p:nvSpPr>
        <p:spPr>
          <a:xfrm>
            <a:off x="1646264" y="5063314"/>
            <a:ext cx="1901919" cy="27397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a:ea typeface="+mn-ea"/>
                <a:cs typeface="+mn-cs"/>
              </a:rPr>
              <a:t>R</a:t>
            </a:r>
            <a:r>
              <a:rPr kumimoji="0" lang="en-US" sz="1800" b="0" i="0" u="none" strike="noStrike" kern="1200" cap="none" spc="0" normalizeH="0" baseline="0" noProof="0" dirty="0">
                <a:ln>
                  <a:noFill/>
                </a:ln>
                <a:solidFill>
                  <a:srgbClr val="FFFFFF"/>
                </a:solidFill>
                <a:effectLst/>
                <a:uLnTx/>
                <a:uFillTx/>
                <a:latin typeface="Montserrat"/>
                <a:ea typeface="+mn-ea"/>
                <a:cs typeface="+mn-cs"/>
              </a:rPr>
              <a:t>espect</a:t>
            </a:r>
          </a:p>
        </p:txBody>
      </p:sp>
      <p:sp>
        <p:nvSpPr>
          <p:cNvPr id="30" name="TextBox 29"/>
          <p:cNvSpPr txBox="1"/>
          <p:nvPr/>
        </p:nvSpPr>
        <p:spPr>
          <a:xfrm>
            <a:off x="1548478" y="5933695"/>
            <a:ext cx="1901919" cy="27397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ontserrat"/>
                <a:ea typeface="+mn-ea"/>
                <a:cs typeface="+mn-cs"/>
              </a:rPr>
              <a:t>E</a:t>
            </a:r>
            <a:r>
              <a:rPr kumimoji="0" lang="en-US" sz="1800" b="0" i="0" u="none" strike="noStrike" kern="1200" cap="none" spc="0" normalizeH="0" baseline="0" noProof="0" dirty="0">
                <a:ln>
                  <a:noFill/>
                </a:ln>
                <a:solidFill>
                  <a:srgbClr val="FFFFFF"/>
                </a:solidFill>
                <a:effectLst/>
                <a:uLnTx/>
                <a:uFillTx/>
                <a:latin typeface="Montserrat"/>
                <a:ea typeface="+mn-ea"/>
                <a:cs typeface="+mn-cs"/>
              </a:rPr>
              <a:t>xcellence</a:t>
            </a:r>
          </a:p>
        </p:txBody>
      </p:sp>
      <p:sp>
        <p:nvSpPr>
          <p:cNvPr id="31" name="Title 2">
            <a:extLst>
              <a:ext uri="{FF2B5EF4-FFF2-40B4-BE49-F238E27FC236}">
                <a16:creationId xmlns:a16="http://schemas.microsoft.com/office/drawing/2014/main" id="{9350623B-03CA-84B6-221E-5554F981F37F}"/>
              </a:ext>
            </a:extLst>
          </p:cNvPr>
          <p:cNvSpPr txBox="1">
            <a:spLocks/>
          </p:cNvSpPr>
          <p:nvPr/>
        </p:nvSpPr>
        <p:spPr>
          <a:xfrm>
            <a:off x="319261" y="266909"/>
            <a:ext cx="11196969" cy="685800"/>
          </a:xfrm>
          <a:prstGeom prst="rect">
            <a:avLst/>
          </a:prstGeom>
        </p:spPr>
        <p:txBody>
          <a:bodyPr vert="horz" wrap="square" lIns="0" tIns="0" rIns="0" bIns="0" rtlCol="0" anchor="b" anchorCtr="0">
            <a:normAutofit/>
          </a:bodyPr>
          <a:lstStyle>
            <a:lvl1pPr algn="l" defTabSz="914400" rtl="0" eaLnBrk="1" latinLnBrk="0" hangingPunct="1">
              <a:lnSpc>
                <a:spcPts val="4640"/>
              </a:lnSpc>
              <a:spcBef>
                <a:spcPct val="0"/>
              </a:spcBef>
              <a:buNone/>
              <a:defRPr sz="3800" kern="1200">
                <a:solidFill>
                  <a:schemeClr val="tx1"/>
                </a:solidFill>
                <a:latin typeface="+mj-lt"/>
                <a:ea typeface="+mj-ea"/>
                <a:cs typeface="+mj-cs"/>
              </a:defRPr>
            </a:lvl1pPr>
          </a:lstStyle>
          <a:p>
            <a:pPr marL="0" marR="0" lvl="0" indent="0" algn="l" defTabSz="914400" rtl="0" eaLnBrk="1" fontAlgn="auto" latinLnBrk="0" hangingPunct="1">
              <a:lnSpc>
                <a:spcPts val="464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a:ea typeface="+mj-ea"/>
                <a:cs typeface="+mj-cs"/>
              </a:rPr>
              <a:t>I COMMIT TO…</a:t>
            </a:r>
            <a:r>
              <a:rPr kumimoji="0" lang="en-US" sz="3800" b="1" i="1" u="none" strike="noStrike" kern="1200" cap="none" spc="0" normalizeH="0" baseline="0" noProof="0" dirty="0">
                <a:ln>
                  <a:noFill/>
                </a:ln>
                <a:solidFill>
                  <a:schemeClr val="accent5">
                    <a:lumMod val="75000"/>
                  </a:schemeClr>
                </a:solidFill>
                <a:effectLst/>
                <a:uLnTx/>
                <a:uFillTx/>
                <a:latin typeface="Arial"/>
                <a:ea typeface="+mj-ea"/>
                <a:cs typeface="+mj-cs"/>
              </a:rPr>
              <a:t>Welcoming to all</a:t>
            </a:r>
          </a:p>
        </p:txBody>
      </p:sp>
      <p:sp>
        <p:nvSpPr>
          <p:cNvPr id="32" name="Rectangle 31">
            <a:extLst>
              <a:ext uri="{FF2B5EF4-FFF2-40B4-BE49-F238E27FC236}">
                <a16:creationId xmlns:a16="http://schemas.microsoft.com/office/drawing/2014/main" id="{6F26B20C-EF23-D2CF-E702-376E0A2963A8}"/>
              </a:ext>
            </a:extLst>
          </p:cNvPr>
          <p:cNvSpPr/>
          <p:nvPr/>
        </p:nvSpPr>
        <p:spPr>
          <a:xfrm>
            <a:off x="8147673" y="2073371"/>
            <a:ext cx="3593366" cy="738664"/>
          </a:xfrm>
          <a:prstGeom prst="rect">
            <a:avLst/>
          </a:prstGeom>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2773"/>
                </a:solidFill>
                <a:effectLst/>
                <a:uLnTx/>
                <a:uFillTx/>
                <a:latin typeface="Open Sans" panose="020B0606030504020204" pitchFamily="34" charset="0"/>
                <a:ea typeface="Open Sans" panose="020B0606030504020204" pitchFamily="34" charset="0"/>
                <a:cs typeface="Open Sans" panose="020B0606030504020204" pitchFamily="34" charset="0"/>
              </a:rPr>
              <a:t>Fair, Just, Impartial, Unbiased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002773"/>
                </a:solidFill>
                <a:effectLst/>
                <a:uLnTx/>
                <a:uFillTx/>
                <a:latin typeface="Open Sans" panose="020B0606030504020204" pitchFamily="34" charset="0"/>
                <a:ea typeface="Open Sans" panose="020B0606030504020204" pitchFamily="34" charset="0"/>
                <a:cs typeface="Open Sans" panose="020B0606030504020204" pitchFamily="34" charset="0"/>
              </a:rPr>
              <a:t>An Army of Problem Solvers, A Learning Organization</a:t>
            </a:r>
          </a:p>
        </p:txBody>
      </p:sp>
      <p:sp>
        <p:nvSpPr>
          <p:cNvPr id="33" name="Rectangle 32">
            <a:extLst>
              <a:ext uri="{FF2B5EF4-FFF2-40B4-BE49-F238E27FC236}">
                <a16:creationId xmlns:a16="http://schemas.microsoft.com/office/drawing/2014/main" id="{01E95DEF-7394-67E4-B634-9998102CA9EC}"/>
              </a:ext>
            </a:extLst>
          </p:cNvPr>
          <p:cNvSpPr/>
          <p:nvPr/>
        </p:nvSpPr>
        <p:spPr>
          <a:xfrm>
            <a:off x="8132072" y="3932027"/>
            <a:ext cx="3919653" cy="738664"/>
          </a:xfrm>
          <a:prstGeom prst="rect">
            <a:avLst/>
          </a:prstGeom>
        </p:spPr>
        <p:txBody>
          <a:bodyPr wrap="square" lIns="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7D8D99"/>
                </a:solidFill>
                <a:effectLst/>
                <a:uLnTx/>
                <a:uFillTx/>
                <a:latin typeface="Open Sans" panose="020B0606030504020204" pitchFamily="34" charset="0"/>
                <a:ea typeface="Open Sans" panose="020B0606030504020204" pitchFamily="34" charset="0"/>
                <a:cs typeface="Open Sans" panose="020B0606030504020204" pitchFamily="34" charset="0"/>
              </a:rPr>
              <a:t>Ownership, Directness, Clarity, Empathy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7D8D99"/>
                </a:solidFill>
                <a:effectLst/>
                <a:uLnTx/>
                <a:uFillTx/>
                <a:latin typeface="Open Sans" panose="020B0606030504020204" pitchFamily="34" charset="0"/>
                <a:ea typeface="Open Sans" panose="020B0606030504020204" pitchFamily="34" charset="0"/>
                <a:cs typeface="Open Sans" panose="020B0606030504020204" pitchFamily="34" charset="0"/>
              </a:rPr>
              <a:t>Empathy Statement, Know Why and Comply, ARCC it Up</a:t>
            </a:r>
          </a:p>
        </p:txBody>
      </p:sp>
      <p:sp>
        <p:nvSpPr>
          <p:cNvPr id="34" name="Rectangle 33">
            <a:extLst>
              <a:ext uri="{FF2B5EF4-FFF2-40B4-BE49-F238E27FC236}">
                <a16:creationId xmlns:a16="http://schemas.microsoft.com/office/drawing/2014/main" id="{A1EB6670-F4AF-9CC8-1FC0-C07226F34F1D}"/>
              </a:ext>
            </a:extLst>
          </p:cNvPr>
          <p:cNvSpPr/>
          <p:nvPr/>
        </p:nvSpPr>
        <p:spPr>
          <a:xfrm>
            <a:off x="8137234" y="2764776"/>
            <a:ext cx="3914491" cy="1169551"/>
          </a:xfrm>
          <a:prstGeom prst="rect">
            <a:avLst/>
          </a:prstGeom>
        </p:spPr>
        <p:txBody>
          <a:bodyPr wrap="square" lIns="0" tIns="45720" rIns="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chemeClr val="accent3">
                    <a:lumMod val="50000"/>
                  </a:schemeClr>
                </a:solidFill>
                <a:effectLst/>
                <a:uLnTx/>
                <a:uFillTx/>
                <a:latin typeface="Open Sans"/>
                <a:ea typeface="Open Sans"/>
                <a:cs typeface="Open Sans"/>
              </a:rPr>
              <a:t>Teamwork, Cooperative, Build Relationships</a:t>
            </a:r>
          </a:p>
          <a:p>
            <a:pPr>
              <a:defRPr/>
            </a:pPr>
            <a:r>
              <a:rPr kumimoji="0" lang="en-IN" sz="1400" b="0" i="0" u="none" strike="noStrike" kern="1200" cap="none" spc="0" normalizeH="0" baseline="0" noProof="0" dirty="0">
                <a:ln>
                  <a:noFill/>
                </a:ln>
                <a:solidFill>
                  <a:schemeClr val="accent3">
                    <a:lumMod val="50000"/>
                  </a:schemeClr>
                </a:solidFill>
                <a:effectLst/>
                <a:uLnTx/>
                <a:uFillTx/>
                <a:latin typeface="Open Sans"/>
                <a:ea typeface="Open Sans"/>
                <a:cs typeface="Open Sans"/>
              </a:rPr>
              <a:t>Cross Check, Repeat Back, Clarifying Questions, SBAR, </a:t>
            </a:r>
            <a:r>
              <a:rPr lang="en-IN" sz="1400" dirty="0">
                <a:solidFill>
                  <a:schemeClr val="accent3">
                    <a:lumMod val="50000"/>
                  </a:schemeClr>
                </a:solidFill>
                <a:latin typeface="Open Sans"/>
                <a:ea typeface="Open Sans"/>
                <a:cs typeface="Open Sans"/>
              </a:rPr>
              <a:t>IPASS, Teach</a:t>
            </a:r>
            <a:r>
              <a:rPr kumimoji="0" lang="en-IN" sz="1400" b="0" i="0" u="none" strike="noStrike" kern="1200" cap="none" spc="0" normalizeH="0" baseline="0" noProof="0" dirty="0">
                <a:ln>
                  <a:noFill/>
                </a:ln>
                <a:solidFill>
                  <a:schemeClr val="accent3">
                    <a:lumMod val="50000"/>
                  </a:schemeClr>
                </a:solidFill>
                <a:effectLst/>
                <a:uLnTx/>
                <a:uFillTx/>
                <a:latin typeface="Open Sans"/>
                <a:ea typeface="Open Sans"/>
                <a:cs typeface="Open Sans"/>
              </a:rPr>
              <a:t> </a:t>
            </a:r>
            <a:r>
              <a:rPr lang="en-IN" sz="1400" dirty="0">
                <a:solidFill>
                  <a:schemeClr val="accent3">
                    <a:lumMod val="50000"/>
                  </a:schemeClr>
                </a:solidFill>
                <a:latin typeface="Open Sans"/>
                <a:ea typeface="Open Sans"/>
                <a:cs typeface="Open Sans"/>
              </a:rPr>
              <a:t>Back, </a:t>
            </a:r>
            <a:r>
              <a:rPr kumimoji="0" lang="en-IN" sz="1400" b="0" i="0" u="none" strike="noStrike" kern="1200" cap="none" spc="0" normalizeH="0" baseline="0" noProof="0" dirty="0">
                <a:ln>
                  <a:noFill/>
                </a:ln>
                <a:solidFill>
                  <a:schemeClr val="accent3">
                    <a:lumMod val="50000"/>
                  </a:schemeClr>
                </a:solidFill>
                <a:effectLst/>
                <a:uLnTx/>
                <a:uFillTx/>
                <a:latin typeface="Open Sans"/>
                <a:ea typeface="Open Sans"/>
                <a:cs typeface="Open Sans"/>
              </a:rPr>
              <a:t>Effective Handoffs</a:t>
            </a:r>
            <a:endParaRPr lang="en-IN" sz="1400" b="0" i="0" u="none" strike="noStrike" kern="1200" cap="none" spc="0" normalizeH="0" baseline="0" noProof="0" dirty="0">
              <a:ln>
                <a:noFill/>
              </a:ln>
              <a:solidFill>
                <a:schemeClr val="accent3">
                  <a:lumMod val="50000"/>
                </a:schemeClr>
              </a:solidFill>
              <a:effectLst/>
              <a:uLnTx/>
              <a:uFillTx/>
              <a:latin typeface="Open Sans"/>
              <a:ea typeface="Open Sans"/>
              <a:cs typeface="Open Sans"/>
            </a:endParaRPr>
          </a:p>
        </p:txBody>
      </p:sp>
      <p:sp>
        <p:nvSpPr>
          <p:cNvPr id="35" name="Rectangle 34">
            <a:extLst>
              <a:ext uri="{FF2B5EF4-FFF2-40B4-BE49-F238E27FC236}">
                <a16:creationId xmlns:a16="http://schemas.microsoft.com/office/drawing/2014/main" id="{6B9A8F4C-BE80-B89E-A576-54EECDB991AD}"/>
              </a:ext>
            </a:extLst>
          </p:cNvPr>
          <p:cNvSpPr/>
          <p:nvPr/>
        </p:nvSpPr>
        <p:spPr>
          <a:xfrm>
            <a:off x="8147674" y="1035847"/>
            <a:ext cx="3777319" cy="954107"/>
          </a:xfrm>
          <a:prstGeom prst="rect">
            <a:avLst/>
          </a:prstGeom>
        </p:spPr>
        <p:txBody>
          <a:bodyPr wrap="square" lIns="0" tIns="45720" rIns="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B0F0"/>
                </a:solidFill>
                <a:effectLst/>
                <a:uLnTx/>
                <a:uFillTx/>
                <a:latin typeface="Open Sans"/>
                <a:ea typeface="Open Sans"/>
                <a:cs typeface="Open Sans"/>
              </a:rPr>
              <a:t>Friendly, Warm, Smiling, Inviting, Pleasant</a:t>
            </a:r>
          </a:p>
          <a:p>
            <a:pPr>
              <a:defRPr/>
            </a:pPr>
            <a:r>
              <a:rPr lang="en-IN" sz="1400" b="1" dirty="0">
                <a:solidFill>
                  <a:schemeClr val="accent5">
                    <a:lumMod val="75000"/>
                  </a:schemeClr>
                </a:solidFill>
                <a:latin typeface="Open Sans"/>
                <a:ea typeface="Open Sans"/>
                <a:cs typeface="Open Sans"/>
              </a:rPr>
              <a:t>S.T.A.R.T. with HEART</a:t>
            </a:r>
            <a:r>
              <a:rPr lang="en-IN" sz="1400" dirty="0">
                <a:solidFill>
                  <a:srgbClr val="05113D"/>
                </a:solidFill>
                <a:latin typeface="Open Sans"/>
                <a:ea typeface="Open Sans"/>
                <a:cs typeface="Open Sans"/>
              </a:rPr>
              <a:t>, 10/5</a:t>
            </a:r>
            <a:r>
              <a:rPr kumimoji="0" lang="en-IN" sz="1400" b="0" i="0" u="none" strike="noStrike" kern="1200" cap="none" spc="0" normalizeH="0" baseline="0" noProof="0" dirty="0">
                <a:ln>
                  <a:noFill/>
                </a:ln>
                <a:solidFill>
                  <a:srgbClr val="05113D"/>
                </a:solidFill>
                <a:effectLst/>
                <a:uLnTx/>
                <a:uFillTx/>
                <a:latin typeface="Open Sans"/>
                <a:ea typeface="Open Sans"/>
                <a:cs typeface="Open Sans"/>
              </a:rPr>
              <a:t> Rule, Compassionate Connection, Active Listening</a:t>
            </a:r>
            <a:r>
              <a:rPr lang="en-IN" sz="1400" dirty="0">
                <a:solidFill>
                  <a:srgbClr val="05113D"/>
                </a:solidFill>
                <a:latin typeface="Open Sans"/>
                <a:ea typeface="Open Sans"/>
                <a:cs typeface="Open Sans"/>
              </a:rPr>
              <a:t>, NO PASSING ZONE</a:t>
            </a:r>
            <a:endParaRPr lang="en-IN" sz="1400" b="0" i="0" u="none" strike="noStrike" kern="1200" cap="none" spc="0" normalizeH="0" baseline="0" noProof="0" dirty="0">
              <a:ln>
                <a:noFill/>
              </a:ln>
              <a:solidFill>
                <a:srgbClr val="05113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F0775B67-169D-DAAD-E98F-6653DA837629}"/>
              </a:ext>
            </a:extLst>
          </p:cNvPr>
          <p:cNvSpPr/>
          <p:nvPr/>
        </p:nvSpPr>
        <p:spPr>
          <a:xfrm>
            <a:off x="8143054" y="4821749"/>
            <a:ext cx="3919753" cy="738664"/>
          </a:xfrm>
          <a:prstGeom prst="rect">
            <a:avLst/>
          </a:prstGeom>
        </p:spPr>
        <p:txBody>
          <a:bodyPr wrap="square" lIns="0" tIns="45720" rIns="0" bIns="45720" anchor="ctr">
            <a:spAutoFit/>
          </a:bodyPr>
          <a:lstStyle/>
          <a:p>
            <a:pPr>
              <a:defRPr/>
            </a:pPr>
            <a:r>
              <a:rPr kumimoji="0" lang="en-IN" sz="1400" b="1" i="0" u="none" strike="noStrike" kern="1200" cap="none" spc="0" normalizeH="0" baseline="0" noProof="0" dirty="0">
                <a:ln>
                  <a:noFill/>
                </a:ln>
                <a:solidFill>
                  <a:schemeClr val="accent5">
                    <a:lumMod val="75000"/>
                  </a:schemeClr>
                </a:solidFill>
                <a:effectLst/>
                <a:uLnTx/>
                <a:uFillTx/>
                <a:latin typeface="Open Sans"/>
                <a:ea typeface="Open Sans"/>
                <a:cs typeface="Open Sans"/>
              </a:rPr>
              <a:t>Revere, Honor, Esteem, Empower, Engage </a:t>
            </a:r>
            <a:r>
              <a:rPr kumimoji="0" lang="en-IN" sz="1400" b="0" i="0" u="none" strike="noStrike" kern="1200" cap="none" spc="0" normalizeH="0" baseline="0" noProof="0" dirty="0">
                <a:ln>
                  <a:noFill/>
                </a:ln>
                <a:solidFill>
                  <a:schemeClr val="accent5">
                    <a:lumMod val="75000"/>
                  </a:schemeClr>
                </a:solidFill>
                <a:effectLst/>
                <a:uLnTx/>
                <a:uFillTx/>
                <a:latin typeface="Open Sans"/>
                <a:ea typeface="Open Sans"/>
                <a:cs typeface="Open Sans"/>
              </a:rPr>
              <a:t>Communicate with Intentional Language,</a:t>
            </a:r>
            <a:r>
              <a:rPr lang="en-IN" sz="1400" dirty="0">
                <a:solidFill>
                  <a:schemeClr val="accent5">
                    <a:lumMod val="75000"/>
                  </a:schemeClr>
                </a:solidFill>
                <a:latin typeface="Open Sans"/>
                <a:ea typeface="Open Sans"/>
                <a:cs typeface="Open Sans"/>
              </a:rPr>
              <a:t> Communicating with HEART </a:t>
            </a:r>
            <a:r>
              <a:rPr kumimoji="0" lang="en-IN" sz="1400" b="0" i="0" u="none" strike="noStrike" kern="1200" cap="none" spc="0" normalizeH="0" baseline="0" noProof="0" dirty="0">
                <a:ln>
                  <a:noFill/>
                </a:ln>
                <a:solidFill>
                  <a:schemeClr val="accent5">
                    <a:lumMod val="75000"/>
                  </a:schemeClr>
                </a:solidFill>
                <a:effectLst/>
                <a:uLnTx/>
                <a:uFillTx/>
                <a:latin typeface="Open Sans"/>
                <a:ea typeface="Open Sans"/>
                <a:cs typeface="Open Sans"/>
              </a:rPr>
              <a:t>Service Recovery</a:t>
            </a:r>
            <a:r>
              <a:rPr lang="en-IN" sz="1400" dirty="0">
                <a:solidFill>
                  <a:schemeClr val="accent5">
                    <a:lumMod val="75000"/>
                  </a:schemeClr>
                </a:solidFill>
                <a:latin typeface="Open Sans"/>
                <a:ea typeface="Open Sans"/>
                <a:cs typeface="Open Sans"/>
              </a:rPr>
              <a:t> </a:t>
            </a:r>
            <a:endParaRPr kumimoji="0" lang="en-IN" sz="1400" b="0" i="0" u="none" strike="noStrike" kern="1200" cap="none" spc="0" normalizeH="0" baseline="0" noProof="0" dirty="0">
              <a:ln>
                <a:noFill/>
              </a:ln>
              <a:solidFill>
                <a:schemeClr val="accent5">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5AA65897-14C3-C755-3988-2061B5F678A3}"/>
              </a:ext>
            </a:extLst>
          </p:cNvPr>
          <p:cNvSpPr/>
          <p:nvPr/>
        </p:nvSpPr>
        <p:spPr>
          <a:xfrm>
            <a:off x="8143054" y="5759708"/>
            <a:ext cx="3950622" cy="738664"/>
          </a:xfrm>
          <a:prstGeom prst="rect">
            <a:avLst/>
          </a:prstGeom>
        </p:spPr>
        <p:txBody>
          <a:bodyPr wrap="square" lIns="0" tIns="45720" rIns="0" bIns="4572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0000"/>
                </a:solidFill>
                <a:effectLst/>
                <a:uLnTx/>
                <a:uFillTx/>
                <a:latin typeface="Open Sans"/>
                <a:ea typeface="Open Sans"/>
                <a:cs typeface="Open Sans"/>
              </a:rPr>
              <a:t>Quality and Safety Outcomes, Distinction, Top Decile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solidFill>
                  <a:srgbClr val="000000"/>
                </a:solidFill>
                <a:latin typeface="Open Sans"/>
                <a:ea typeface="Open Sans"/>
                <a:cs typeface="Open Sans"/>
              </a:rPr>
              <a:t>SelfCheck</a:t>
            </a:r>
            <a:r>
              <a:rPr kumimoji="0" lang="en-IN" sz="1400" b="0" i="0" u="none" strike="noStrike" kern="1200" cap="none" spc="0" normalizeH="0" baseline="0" noProof="0" dirty="0">
                <a:ln>
                  <a:noFill/>
                </a:ln>
                <a:solidFill>
                  <a:srgbClr val="000000"/>
                </a:solidFill>
                <a:effectLst/>
                <a:uLnTx/>
                <a:uFillTx/>
                <a:latin typeface="Open Sans"/>
                <a:ea typeface="Open Sans"/>
                <a:cs typeface="Open Sans"/>
              </a:rPr>
              <a:t> with STAR, Validate &amp; Verify</a:t>
            </a:r>
            <a:endParaRPr lang="en-IN" sz="14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3" name="Rectangle 2">
            <a:extLst>
              <a:ext uri="{FF2B5EF4-FFF2-40B4-BE49-F238E27FC236}">
                <a16:creationId xmlns:a16="http://schemas.microsoft.com/office/drawing/2014/main" id="{51C5AD15-3A54-5955-5409-C5DC4FFCF559}"/>
              </a:ext>
            </a:extLst>
          </p:cNvPr>
          <p:cNvSpPr/>
          <p:nvPr/>
        </p:nvSpPr>
        <p:spPr>
          <a:xfrm>
            <a:off x="7992533" y="952709"/>
            <a:ext cx="4031559" cy="107137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467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4956">
              <a:schemeClr val="bg1"/>
            </a:gs>
            <a:gs pos="0">
              <a:schemeClr val="accent2">
                <a:lumMod val="75000"/>
              </a:schemeClr>
            </a:gs>
            <a:gs pos="100000">
              <a:schemeClr val="accent2">
                <a:lumMod val="0"/>
                <a:lumOff val="100000"/>
              </a:schemeClr>
            </a:gs>
            <a:gs pos="66000">
              <a:schemeClr val="accent2">
                <a:lumMod val="100000"/>
              </a:schemeClr>
            </a:gs>
          </a:gsLst>
          <a:lin ang="2700000" scaled="1"/>
          <a:tileRect/>
        </a:gra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F83BCC-E094-4DEE-A20E-7B36DEA347A1}"/>
              </a:ext>
            </a:extLst>
          </p:cNvPr>
          <p:cNvSpPr>
            <a:spLocks noGrp="1"/>
          </p:cNvSpPr>
          <p:nvPr>
            <p:ph sz="half" idx="1"/>
          </p:nvPr>
        </p:nvSpPr>
        <p:spPr>
          <a:xfrm>
            <a:off x="578556" y="1499632"/>
            <a:ext cx="5181600" cy="4351338"/>
          </a:xfrm>
        </p:spPr>
        <p:txBody>
          <a:bodyPr/>
          <a:lstStyle/>
          <a:p>
            <a:pPr marL="0" indent="0">
              <a:buNone/>
            </a:pPr>
            <a:r>
              <a:rPr lang="en-US" b="1" dirty="0">
                <a:solidFill>
                  <a:schemeClr val="bg1"/>
                </a:solidFill>
              </a:rPr>
              <a:t>Responsiveness</a:t>
            </a:r>
            <a:r>
              <a:rPr lang="en-US" dirty="0">
                <a:solidFill>
                  <a:schemeClr val="bg1"/>
                </a:solidFill>
              </a:rPr>
              <a:t>  </a:t>
            </a:r>
          </a:p>
          <a:p>
            <a:r>
              <a:rPr lang="en-US" sz="2400" b="1" dirty="0"/>
              <a:t>NO PASSING ZONE </a:t>
            </a:r>
            <a:r>
              <a:rPr lang="en-US" sz="2400" b="1" dirty="0">
                <a:solidFill>
                  <a:schemeClr val="bg1"/>
                </a:solidFill>
              </a:rPr>
              <a:t>– </a:t>
            </a:r>
            <a:r>
              <a:rPr lang="en-US" sz="2000" dirty="0">
                <a:solidFill>
                  <a:schemeClr val="bg1"/>
                </a:solidFill>
              </a:rPr>
              <a:t>All employees are reminded that the care of the patient is everyone’s responsibility</a:t>
            </a:r>
          </a:p>
          <a:p>
            <a:endParaRPr lang="en-US" sz="2000" dirty="0">
              <a:solidFill>
                <a:schemeClr val="bg1"/>
              </a:solidFill>
            </a:endParaRPr>
          </a:p>
          <a:p>
            <a:r>
              <a:rPr lang="en-US" sz="2000" dirty="0">
                <a:solidFill>
                  <a:schemeClr val="bg1"/>
                </a:solidFill>
              </a:rPr>
              <a:t>If a patient/visitor looks lost or needs help </a:t>
            </a:r>
            <a:r>
              <a:rPr lang="en-US" sz="2000" b="1" dirty="0">
                <a:solidFill>
                  <a:schemeClr val="bg1"/>
                </a:solidFill>
              </a:rPr>
              <a:t>ALL </a:t>
            </a:r>
            <a:r>
              <a:rPr lang="en-US" sz="2000" dirty="0">
                <a:solidFill>
                  <a:schemeClr val="bg1"/>
                </a:solidFill>
              </a:rPr>
              <a:t>employees should lend a hand. </a:t>
            </a:r>
          </a:p>
          <a:p>
            <a:pPr marL="0" indent="0">
              <a:buNone/>
            </a:pPr>
            <a:endParaRPr lang="en-US" sz="2000" b="1" dirty="0">
              <a:solidFill>
                <a:schemeClr val="bg1"/>
              </a:solidFill>
            </a:endParaRPr>
          </a:p>
          <a:p>
            <a:r>
              <a:rPr lang="en-US" sz="2000" dirty="0">
                <a:solidFill>
                  <a:schemeClr val="bg1"/>
                </a:solidFill>
              </a:rPr>
              <a:t>Call bells are to be </a:t>
            </a:r>
            <a:r>
              <a:rPr lang="en-US" sz="2000" b="1" dirty="0"/>
              <a:t>ANSWERED</a:t>
            </a:r>
            <a:r>
              <a:rPr lang="en-US" sz="2000" b="1" dirty="0">
                <a:solidFill>
                  <a:schemeClr val="bg1"/>
                </a:solidFill>
              </a:rPr>
              <a:t> </a:t>
            </a:r>
            <a:r>
              <a:rPr lang="en-US" sz="2000" dirty="0">
                <a:solidFill>
                  <a:schemeClr val="bg1"/>
                </a:solidFill>
              </a:rPr>
              <a:t>within </a:t>
            </a:r>
            <a:r>
              <a:rPr lang="en-US" sz="2000" b="1" dirty="0"/>
              <a:t>5 rings </a:t>
            </a:r>
            <a:r>
              <a:rPr lang="en-US" sz="2000" dirty="0">
                <a:solidFill>
                  <a:schemeClr val="bg1"/>
                </a:solidFill>
              </a:rPr>
              <a:t>and </a:t>
            </a:r>
            <a:r>
              <a:rPr lang="en-US" sz="2000" b="1" dirty="0"/>
              <a:t>responded</a:t>
            </a:r>
            <a:r>
              <a:rPr lang="en-US" sz="2000" dirty="0">
                <a:solidFill>
                  <a:schemeClr val="bg1"/>
                </a:solidFill>
              </a:rPr>
              <a:t> to within </a:t>
            </a:r>
            <a:r>
              <a:rPr lang="en-US" sz="2000" b="1" dirty="0"/>
              <a:t>5 minutes</a:t>
            </a:r>
            <a:endParaRPr lang="en-US" sz="2400" b="1" dirty="0"/>
          </a:p>
        </p:txBody>
      </p:sp>
      <p:sp>
        <p:nvSpPr>
          <p:cNvPr id="11" name="Content Placeholder 10">
            <a:extLst>
              <a:ext uri="{FF2B5EF4-FFF2-40B4-BE49-F238E27FC236}">
                <a16:creationId xmlns:a16="http://schemas.microsoft.com/office/drawing/2014/main" id="{8B5D462F-9883-4941-A4BA-AB4B41AE97BD}"/>
              </a:ext>
            </a:extLst>
          </p:cNvPr>
          <p:cNvSpPr>
            <a:spLocks noGrp="1"/>
          </p:cNvSpPr>
          <p:nvPr>
            <p:ph sz="half" idx="2"/>
          </p:nvPr>
        </p:nvSpPr>
        <p:spPr>
          <a:xfrm>
            <a:off x="5896706" y="1512276"/>
            <a:ext cx="5883651" cy="3489541"/>
          </a:xfrm>
        </p:spPr>
        <p:txBody>
          <a:bodyPr>
            <a:normAutofit/>
          </a:bodyPr>
          <a:lstStyle/>
          <a:p>
            <a:pPr marL="0" indent="0">
              <a:buNone/>
            </a:pPr>
            <a:r>
              <a:rPr lang="en-US" sz="2400" b="1" dirty="0">
                <a:solidFill>
                  <a:schemeClr val="bg1"/>
                </a:solidFill>
              </a:rPr>
              <a:t>ANY EMPLOYEE </a:t>
            </a:r>
            <a:r>
              <a:rPr lang="en-US" sz="2000" dirty="0">
                <a:solidFill>
                  <a:schemeClr val="bg1"/>
                </a:solidFill>
              </a:rPr>
              <a:t>walking down the hallway should </a:t>
            </a:r>
            <a:r>
              <a:rPr lang="en-US" sz="2000" b="1" dirty="0"/>
              <a:t>NOT PASS by the flashing call light</a:t>
            </a:r>
            <a:r>
              <a:rPr lang="en-US" sz="2000" dirty="0">
                <a:solidFill>
                  <a:schemeClr val="bg1"/>
                </a:solidFill>
              </a:rPr>
              <a:t>:</a:t>
            </a:r>
          </a:p>
          <a:p>
            <a:pPr lvl="1"/>
            <a:r>
              <a:rPr lang="en-US" sz="2000" dirty="0">
                <a:solidFill>
                  <a:schemeClr val="bg1"/>
                </a:solidFill>
              </a:rPr>
              <a:t>Knock, wash hands, and enter the patient’s  room to acknowledge the request for help </a:t>
            </a:r>
          </a:p>
          <a:p>
            <a:pPr lvl="1"/>
            <a:endParaRPr lang="en-US" sz="2000" dirty="0">
              <a:solidFill>
                <a:schemeClr val="bg1"/>
              </a:solidFill>
            </a:endParaRPr>
          </a:p>
          <a:p>
            <a:pPr lvl="1"/>
            <a:r>
              <a:rPr lang="en-US" sz="2000" dirty="0">
                <a:solidFill>
                  <a:schemeClr val="bg1"/>
                </a:solidFill>
              </a:rPr>
              <a:t>Inform the patient that help is on the way</a:t>
            </a:r>
          </a:p>
          <a:p>
            <a:pPr lvl="1"/>
            <a:endParaRPr lang="en-US" sz="2000" dirty="0">
              <a:solidFill>
                <a:schemeClr val="bg1"/>
              </a:solidFill>
            </a:endParaRPr>
          </a:p>
          <a:p>
            <a:pPr lvl="1"/>
            <a:r>
              <a:rPr lang="en-US" sz="2000" dirty="0">
                <a:solidFill>
                  <a:schemeClr val="bg1"/>
                </a:solidFill>
              </a:rPr>
              <a:t> Alert the patient’s nurse or nurse’s aide immediately.      </a:t>
            </a:r>
            <a:r>
              <a:rPr lang="en-US" sz="2800" dirty="0">
                <a:solidFill>
                  <a:schemeClr val="bg1"/>
                </a:solidFill>
              </a:rPr>
              <a:t>  </a:t>
            </a:r>
            <a:endParaRPr lang="en-US" sz="2800" b="1" dirty="0">
              <a:solidFill>
                <a:schemeClr val="bg1"/>
              </a:solidFill>
            </a:endParaRPr>
          </a:p>
        </p:txBody>
      </p:sp>
      <p:sp>
        <p:nvSpPr>
          <p:cNvPr id="4" name="Slide Number Placeholder 3">
            <a:extLst>
              <a:ext uri="{FF2B5EF4-FFF2-40B4-BE49-F238E27FC236}">
                <a16:creationId xmlns:a16="http://schemas.microsoft.com/office/drawing/2014/main" id="{7E266BF0-DC76-EAFA-06B8-E7CA9033CEAC}"/>
              </a:ext>
            </a:extLst>
          </p:cNvPr>
          <p:cNvSpPr>
            <a:spLocks noGrp="1"/>
          </p:cNvSpPr>
          <p:nvPr>
            <p:ph type="sldNum" sz="quarter" idx="12"/>
          </p:nvPr>
        </p:nvSpPr>
        <p:spPr/>
        <p:txBody>
          <a:bodyPr/>
          <a:lstStyle/>
          <a:p>
            <a:fld id="{E553F5BE-C15B-BE41-8773-BC1C16B99023}" type="slidenum">
              <a:rPr lang="en-US" smtClean="0"/>
              <a:t>10</a:t>
            </a:fld>
            <a:endParaRPr lang="en-US" dirty="0"/>
          </a:p>
        </p:txBody>
      </p:sp>
      <p:sp>
        <p:nvSpPr>
          <p:cNvPr id="2" name="TextBox 1">
            <a:extLst>
              <a:ext uri="{FF2B5EF4-FFF2-40B4-BE49-F238E27FC236}">
                <a16:creationId xmlns:a16="http://schemas.microsoft.com/office/drawing/2014/main" id="{640515D3-2300-BAD4-4367-6755C6E6D92C}"/>
              </a:ext>
            </a:extLst>
          </p:cNvPr>
          <p:cNvSpPr txBox="1"/>
          <p:nvPr/>
        </p:nvSpPr>
        <p:spPr>
          <a:xfrm>
            <a:off x="411641" y="440254"/>
            <a:ext cx="11368717" cy="553998"/>
          </a:xfrm>
          <a:prstGeom prst="rect">
            <a:avLst/>
          </a:prstGeom>
          <a:solidFill>
            <a:srgbClr val="FFC000"/>
          </a:solidFill>
          <a:ln>
            <a:solidFill>
              <a:srgbClr val="C00000"/>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3600" b="1" dirty="0"/>
              <a:t>NO PASSING ZONE</a:t>
            </a:r>
          </a:p>
        </p:txBody>
      </p:sp>
      <p:sp>
        <p:nvSpPr>
          <p:cNvPr id="3" name="TextBox 2">
            <a:extLst>
              <a:ext uri="{FF2B5EF4-FFF2-40B4-BE49-F238E27FC236}">
                <a16:creationId xmlns:a16="http://schemas.microsoft.com/office/drawing/2014/main" id="{3FCD3426-1D7F-9BDC-9CF8-2469303BC6B9}"/>
              </a:ext>
            </a:extLst>
          </p:cNvPr>
          <p:cNvSpPr txBox="1"/>
          <p:nvPr/>
        </p:nvSpPr>
        <p:spPr>
          <a:xfrm>
            <a:off x="3645725" y="6119751"/>
            <a:ext cx="2743200" cy="20005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1300" dirty="0">
              <a:solidFill>
                <a:srgbClr val="555555"/>
              </a:solidFill>
              <a:latin typeface="Source Sans Pro"/>
            </a:endParaRPr>
          </a:p>
        </p:txBody>
      </p:sp>
      <p:pic>
        <p:nvPicPr>
          <p:cNvPr id="8" name="Picture 7">
            <a:extLst>
              <a:ext uri="{FF2B5EF4-FFF2-40B4-BE49-F238E27FC236}">
                <a16:creationId xmlns:a16="http://schemas.microsoft.com/office/drawing/2014/main" id="{15E23C33-F48F-4503-83C0-2ACF776CD3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0799" y="4231658"/>
            <a:ext cx="3074483" cy="2562069"/>
          </a:xfrm>
          <a:prstGeom prst="rect">
            <a:avLst/>
          </a:prstGeom>
        </p:spPr>
      </p:pic>
    </p:spTree>
    <p:extLst>
      <p:ext uri="{BB962C8B-B14F-4D97-AF65-F5344CB8AC3E}">
        <p14:creationId xmlns:p14="http://schemas.microsoft.com/office/powerpoint/2010/main" val="129089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3359-DB33-4EB4-81D2-B67F38B1CF13}"/>
              </a:ext>
            </a:extLst>
          </p:cNvPr>
          <p:cNvSpPr>
            <a:spLocks noGrp="1"/>
          </p:cNvSpPr>
          <p:nvPr>
            <p:ph type="ctrTitle"/>
          </p:nvPr>
        </p:nvSpPr>
        <p:spPr/>
        <p:txBody>
          <a:bodyPr>
            <a:normAutofit/>
          </a:bodyPr>
          <a:lstStyle/>
          <a:p>
            <a:pPr lvl="0"/>
            <a:r>
              <a:rPr lang="en-US" sz="4800" b="1" dirty="0">
                <a:solidFill>
                  <a:srgbClr val="0070C0"/>
                </a:solidFill>
                <a:latin typeface="+mn-lt"/>
              </a:rPr>
              <a:t>NS 74 Ortho/Rehab &amp; NS 72 </a:t>
            </a:r>
            <a:br>
              <a:rPr lang="en-US" sz="4800" b="1" dirty="0">
                <a:solidFill>
                  <a:srgbClr val="0070C0"/>
                </a:solidFill>
                <a:latin typeface="+mn-lt"/>
              </a:rPr>
            </a:br>
            <a:r>
              <a:rPr lang="en-US" sz="4400" b="1" dirty="0">
                <a:solidFill>
                  <a:srgbClr val="0070C0"/>
                </a:solidFill>
                <a:latin typeface="+mn-lt"/>
              </a:rPr>
              <a:t>Patient Experience</a:t>
            </a:r>
            <a:endParaRPr lang="en-US" sz="4800" b="1" dirty="0">
              <a:solidFill>
                <a:srgbClr val="0070C0"/>
              </a:solidFill>
              <a:latin typeface="+mn-lt"/>
            </a:endParaRPr>
          </a:p>
        </p:txBody>
      </p:sp>
      <p:sp>
        <p:nvSpPr>
          <p:cNvPr id="3" name="Subtitle 2">
            <a:extLst>
              <a:ext uri="{FF2B5EF4-FFF2-40B4-BE49-F238E27FC236}">
                <a16:creationId xmlns:a16="http://schemas.microsoft.com/office/drawing/2014/main" id="{D36494B1-AEBB-4B71-9EF3-C99F2A471815}"/>
              </a:ext>
            </a:extLst>
          </p:cNvPr>
          <p:cNvSpPr>
            <a:spLocks noGrp="1"/>
          </p:cNvSpPr>
          <p:nvPr>
            <p:ph type="subTitle" idx="1"/>
          </p:nvPr>
        </p:nvSpPr>
        <p:spPr/>
        <p:txBody>
          <a:bodyPr>
            <a:normAutofit/>
          </a:bodyPr>
          <a:lstStyle/>
          <a:p>
            <a:r>
              <a:rPr lang="en-US" sz="2800" dirty="0"/>
              <a:t>Haris Choudry, MD &amp; Paulina Boateng, RN </a:t>
            </a:r>
          </a:p>
        </p:txBody>
      </p:sp>
    </p:spTree>
    <p:extLst>
      <p:ext uri="{BB962C8B-B14F-4D97-AF65-F5344CB8AC3E}">
        <p14:creationId xmlns:p14="http://schemas.microsoft.com/office/powerpoint/2010/main" val="264253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65-6B47-4EBB-ABE2-AB8E2020B76B}"/>
              </a:ext>
            </a:extLst>
          </p:cNvPr>
          <p:cNvSpPr>
            <a:spLocks noGrp="1"/>
          </p:cNvSpPr>
          <p:nvPr>
            <p:ph type="title"/>
          </p:nvPr>
        </p:nvSpPr>
        <p:spPr>
          <a:xfrm>
            <a:off x="838200" y="66361"/>
            <a:ext cx="10515600" cy="717055"/>
          </a:xfrm>
        </p:spPr>
        <p:txBody>
          <a:bodyPr>
            <a:normAutofit/>
          </a:bodyPr>
          <a:lstStyle/>
          <a:p>
            <a:pPr algn="ctr"/>
            <a:r>
              <a:rPr lang="en-US" sz="3600" b="1" dirty="0">
                <a:solidFill>
                  <a:srgbClr val="0070C0"/>
                </a:solidFill>
                <a:latin typeface="+mn-lt"/>
              </a:rPr>
              <a:t>NS 74 – Ortho/Rehab Patient Experience </a:t>
            </a:r>
          </a:p>
        </p:txBody>
      </p:sp>
      <p:sp>
        <p:nvSpPr>
          <p:cNvPr id="3" name="Content Placeholder 2">
            <a:extLst>
              <a:ext uri="{FF2B5EF4-FFF2-40B4-BE49-F238E27FC236}">
                <a16:creationId xmlns:a16="http://schemas.microsoft.com/office/drawing/2014/main" id="{24B86539-018C-4FDF-A59D-1B2AEA4B3377}"/>
              </a:ext>
            </a:extLst>
          </p:cNvPr>
          <p:cNvSpPr>
            <a:spLocks noGrp="1"/>
          </p:cNvSpPr>
          <p:nvPr>
            <p:ph sz="half" idx="1"/>
          </p:nvPr>
        </p:nvSpPr>
        <p:spPr>
          <a:xfrm>
            <a:off x="479834" y="878187"/>
            <a:ext cx="5449432" cy="4945692"/>
          </a:xfrm>
        </p:spPr>
        <p:txBody>
          <a:bodyPr>
            <a:normAutofit fontScale="92500" lnSpcReduction="10000"/>
          </a:bodyPr>
          <a:lstStyle/>
          <a:p>
            <a:r>
              <a:rPr lang="en-US" sz="2600" dirty="0">
                <a:solidFill>
                  <a:schemeClr val="accent6">
                    <a:lumMod val="75000"/>
                  </a:schemeClr>
                </a:solidFill>
                <a:highlight>
                  <a:srgbClr val="FFFF00"/>
                </a:highlight>
              </a:rPr>
              <a:t>Welcoming all patients </a:t>
            </a:r>
            <a:r>
              <a:rPr lang="en-US" sz="2600" dirty="0">
                <a:solidFill>
                  <a:schemeClr val="accent6">
                    <a:lumMod val="75000"/>
                  </a:schemeClr>
                </a:solidFill>
              </a:rPr>
              <a:t>in their Native language.</a:t>
            </a:r>
          </a:p>
          <a:p>
            <a:r>
              <a:rPr lang="en-US" sz="2600" dirty="0">
                <a:solidFill>
                  <a:srgbClr val="0070C0"/>
                </a:solidFill>
              </a:rPr>
              <a:t>Welcome and good morning in native language written on the white board in patient’s room.</a:t>
            </a:r>
          </a:p>
          <a:p>
            <a:r>
              <a:rPr lang="en-US" sz="2600" dirty="0">
                <a:solidFill>
                  <a:schemeClr val="accent6">
                    <a:lumMod val="75000"/>
                  </a:schemeClr>
                </a:solidFill>
              </a:rPr>
              <a:t>Welcome folder in different languages. </a:t>
            </a:r>
          </a:p>
          <a:p>
            <a:r>
              <a:rPr lang="en-US" dirty="0">
                <a:solidFill>
                  <a:srgbClr val="0070C0"/>
                </a:solidFill>
              </a:rPr>
              <a:t>Folder Content: Welcome to downstate in native language; introduction of the Rehab Team with  a Picture and introduction of each team member.</a:t>
            </a:r>
          </a:p>
          <a:p>
            <a:r>
              <a:rPr lang="en-US" dirty="0">
                <a:solidFill>
                  <a:schemeClr val="accent6">
                    <a:lumMod val="75000"/>
                  </a:schemeClr>
                </a:solidFill>
              </a:rPr>
              <a:t>A small note book; a small post it; a pen to write ; ear plugs and sleeping mask and a puzzle book.</a:t>
            </a:r>
          </a:p>
          <a:p>
            <a:pPr marL="0" indent="0">
              <a:buNone/>
            </a:pPr>
            <a:endParaRPr lang="en-US" dirty="0"/>
          </a:p>
        </p:txBody>
      </p:sp>
      <p:pic>
        <p:nvPicPr>
          <p:cNvPr id="5" name="Picture 4">
            <a:extLst>
              <a:ext uri="{FF2B5EF4-FFF2-40B4-BE49-F238E27FC236}">
                <a16:creationId xmlns:a16="http://schemas.microsoft.com/office/drawing/2014/main" id="{1D0D37C3-1F2C-484D-90FD-F2C5824E74E0}"/>
              </a:ext>
            </a:extLst>
          </p:cNvPr>
          <p:cNvPicPr>
            <a:picLocks noChangeAspect="1"/>
          </p:cNvPicPr>
          <p:nvPr/>
        </p:nvPicPr>
        <p:blipFill>
          <a:blip r:embed="rId3"/>
          <a:stretch>
            <a:fillRect/>
          </a:stretch>
        </p:blipFill>
        <p:spPr>
          <a:xfrm>
            <a:off x="6172894" y="1481493"/>
            <a:ext cx="5635402" cy="3739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106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A3BFC2-1EB7-4A47-9752-2FCD29E1D742}"/>
              </a:ext>
            </a:extLst>
          </p:cNvPr>
          <p:cNvSpPr>
            <a:spLocks noGrp="1"/>
          </p:cNvSpPr>
          <p:nvPr>
            <p:ph type="title"/>
          </p:nvPr>
        </p:nvSpPr>
        <p:spPr>
          <a:xfrm>
            <a:off x="291439" y="365125"/>
            <a:ext cx="5077265" cy="1325563"/>
          </a:xfrm>
        </p:spPr>
        <p:txBody>
          <a:bodyPr>
            <a:normAutofit/>
          </a:bodyPr>
          <a:lstStyle/>
          <a:p>
            <a:pPr algn="ctr"/>
            <a:r>
              <a:rPr lang="en-US" b="1" dirty="0">
                <a:solidFill>
                  <a:srgbClr val="0070C0"/>
                </a:solidFill>
                <a:latin typeface="+mn-lt"/>
              </a:rPr>
              <a:t>NS 74 Ortho/Rehab Patient Experience </a:t>
            </a:r>
          </a:p>
        </p:txBody>
      </p:sp>
      <p:pic>
        <p:nvPicPr>
          <p:cNvPr id="6" name="Picture 5">
            <a:extLst>
              <a:ext uri="{FF2B5EF4-FFF2-40B4-BE49-F238E27FC236}">
                <a16:creationId xmlns:a16="http://schemas.microsoft.com/office/drawing/2014/main" id="{368C720B-2F94-47B9-A731-47C7DAA1470C}"/>
              </a:ext>
            </a:extLst>
          </p:cNvPr>
          <p:cNvPicPr>
            <a:picLocks noChangeAspect="1"/>
          </p:cNvPicPr>
          <p:nvPr/>
        </p:nvPicPr>
        <p:blipFill>
          <a:blip r:embed="rId3"/>
          <a:stretch>
            <a:fillRect/>
          </a:stretch>
        </p:blipFill>
        <p:spPr>
          <a:xfrm>
            <a:off x="6175119" y="502467"/>
            <a:ext cx="5077265" cy="5853065"/>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C07F4123-F060-4899-80C7-922FDF376797}"/>
              </a:ext>
            </a:extLst>
          </p:cNvPr>
          <p:cNvSpPr/>
          <p:nvPr/>
        </p:nvSpPr>
        <p:spPr>
          <a:xfrm>
            <a:off x="479834" y="2132681"/>
            <a:ext cx="5215869"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accent6">
                    <a:lumMod val="75000"/>
                  </a:schemeClr>
                </a:solidFill>
              </a:rPr>
              <a:t>Library on Wheels for the patients.</a:t>
            </a:r>
          </a:p>
          <a:p>
            <a:pPr marL="285750" indent="-285750">
              <a:buFont typeface="Arial" panose="020B0604020202020204" pitchFamily="34" charset="0"/>
              <a:buChar char="•"/>
            </a:pPr>
            <a:r>
              <a:rPr lang="en-US" sz="2400" dirty="0">
                <a:solidFill>
                  <a:srgbClr val="0070C0"/>
                </a:solidFill>
              </a:rPr>
              <a:t>Physician care team (Attending and Resident) go down to therapy gym and see patients actively performing their rehab with therapy staff.</a:t>
            </a:r>
          </a:p>
          <a:p>
            <a:pPr marL="285750" indent="-285750">
              <a:buFont typeface="Arial" panose="020B0604020202020204" pitchFamily="34" charset="0"/>
              <a:buChar char="•"/>
            </a:pPr>
            <a:r>
              <a:rPr lang="en-US" sz="2400" dirty="0">
                <a:solidFill>
                  <a:schemeClr val="accent6">
                    <a:lumMod val="75000"/>
                  </a:schemeClr>
                </a:solidFill>
              </a:rPr>
              <a:t>Afternoon Tea for Rehab Patients.</a:t>
            </a:r>
          </a:p>
          <a:p>
            <a:pPr marL="285750" indent="-285750">
              <a:buFont typeface="Arial" panose="020B0604020202020204" pitchFamily="34" charset="0"/>
              <a:buChar char="•"/>
            </a:pPr>
            <a:r>
              <a:rPr lang="en-US" sz="2400" b="1" i="1" dirty="0">
                <a:solidFill>
                  <a:srgbClr val="0070C0"/>
                </a:solidFill>
                <a:highlight>
                  <a:srgbClr val="FFFF00"/>
                </a:highlight>
              </a:rPr>
              <a:t>No Pass Zone </a:t>
            </a:r>
            <a:r>
              <a:rPr lang="en-US" sz="2400" dirty="0">
                <a:solidFill>
                  <a:srgbClr val="0070C0"/>
                </a:solidFill>
              </a:rPr>
              <a:t>– PI Project on the unit; where no one passes a call light.</a:t>
            </a:r>
          </a:p>
        </p:txBody>
      </p:sp>
    </p:spTree>
    <p:extLst>
      <p:ext uri="{BB962C8B-B14F-4D97-AF65-F5344CB8AC3E}">
        <p14:creationId xmlns:p14="http://schemas.microsoft.com/office/powerpoint/2010/main" val="25878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3ABF-33BE-4EB4-BA79-281E8B12108A}"/>
              </a:ext>
            </a:extLst>
          </p:cNvPr>
          <p:cNvSpPr>
            <a:spLocks noGrp="1"/>
          </p:cNvSpPr>
          <p:nvPr>
            <p:ph type="title"/>
          </p:nvPr>
        </p:nvSpPr>
        <p:spPr/>
        <p:txBody>
          <a:bodyPr/>
          <a:lstStyle/>
          <a:p>
            <a:r>
              <a:rPr lang="en-US" b="1" dirty="0">
                <a:latin typeface="+mn-lt"/>
              </a:rPr>
              <a:t>NS 72 &amp; NS 74 – Comm w/ Nurses Domain </a:t>
            </a:r>
          </a:p>
        </p:txBody>
      </p:sp>
      <p:pic>
        <p:nvPicPr>
          <p:cNvPr id="3" name="Picture 2">
            <a:extLst>
              <a:ext uri="{FF2B5EF4-FFF2-40B4-BE49-F238E27FC236}">
                <a16:creationId xmlns:a16="http://schemas.microsoft.com/office/drawing/2014/main" id="{1CAE0FD8-5FA7-44C9-AADE-0D03FF004672}"/>
              </a:ext>
            </a:extLst>
          </p:cNvPr>
          <p:cNvPicPr>
            <a:picLocks noChangeAspect="1"/>
          </p:cNvPicPr>
          <p:nvPr/>
        </p:nvPicPr>
        <p:blipFill>
          <a:blip r:embed="rId3"/>
          <a:stretch>
            <a:fillRect/>
          </a:stretch>
        </p:blipFill>
        <p:spPr>
          <a:xfrm>
            <a:off x="355357" y="2133600"/>
            <a:ext cx="5553075" cy="3731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15FF0105-17C6-4FDF-9AC5-D36799C9AE9A}"/>
              </a:ext>
            </a:extLst>
          </p:cNvPr>
          <p:cNvPicPr>
            <a:picLocks noChangeAspect="1"/>
          </p:cNvPicPr>
          <p:nvPr/>
        </p:nvPicPr>
        <p:blipFill>
          <a:blip r:embed="rId4"/>
          <a:stretch>
            <a:fillRect/>
          </a:stretch>
        </p:blipFill>
        <p:spPr>
          <a:xfrm>
            <a:off x="6377354" y="2133600"/>
            <a:ext cx="5553073" cy="3731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59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F940-699A-4A3D-8260-69CA1CF865F0}"/>
              </a:ext>
            </a:extLst>
          </p:cNvPr>
          <p:cNvSpPr>
            <a:spLocks noGrp="1"/>
          </p:cNvSpPr>
          <p:nvPr>
            <p:ph type="title"/>
          </p:nvPr>
        </p:nvSpPr>
        <p:spPr>
          <a:xfrm>
            <a:off x="0" y="93786"/>
            <a:ext cx="12192000" cy="808892"/>
          </a:xfrm>
        </p:spPr>
        <p:txBody>
          <a:bodyPr/>
          <a:lstStyle/>
          <a:p>
            <a:pPr algn="ctr"/>
            <a:r>
              <a:rPr lang="en-US" sz="3600" b="1" dirty="0">
                <a:latin typeface="+mn-lt"/>
              </a:rPr>
              <a:t>NS 72 &amp; NS 74 – Nurses treated you w/ Courtesy and Respect </a:t>
            </a:r>
            <a:endParaRPr lang="en-US" b="1" dirty="0">
              <a:latin typeface="+mn-lt"/>
            </a:endParaRPr>
          </a:p>
        </p:txBody>
      </p:sp>
      <p:pic>
        <p:nvPicPr>
          <p:cNvPr id="4" name="Picture 3">
            <a:extLst>
              <a:ext uri="{FF2B5EF4-FFF2-40B4-BE49-F238E27FC236}">
                <a16:creationId xmlns:a16="http://schemas.microsoft.com/office/drawing/2014/main" id="{715D28B4-C652-4FF4-847F-84906D29AB86}"/>
              </a:ext>
            </a:extLst>
          </p:cNvPr>
          <p:cNvPicPr>
            <a:picLocks noChangeAspect="1"/>
          </p:cNvPicPr>
          <p:nvPr/>
        </p:nvPicPr>
        <p:blipFill>
          <a:blip r:embed="rId3"/>
          <a:stretch>
            <a:fillRect/>
          </a:stretch>
        </p:blipFill>
        <p:spPr>
          <a:xfrm>
            <a:off x="169619" y="1324709"/>
            <a:ext cx="6020166" cy="4368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CB0FCCE-B274-45C6-BFEA-59EADED0E39C}"/>
              </a:ext>
            </a:extLst>
          </p:cNvPr>
          <p:cNvPicPr>
            <a:picLocks noChangeAspect="1"/>
          </p:cNvPicPr>
          <p:nvPr/>
        </p:nvPicPr>
        <p:blipFill>
          <a:blip r:embed="rId4"/>
          <a:stretch>
            <a:fillRect/>
          </a:stretch>
        </p:blipFill>
        <p:spPr>
          <a:xfrm>
            <a:off x="6424688" y="1306392"/>
            <a:ext cx="5597694" cy="4386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375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F8C4-FBF6-4270-B01B-8895CC6F8B03}"/>
              </a:ext>
            </a:extLst>
          </p:cNvPr>
          <p:cNvSpPr>
            <a:spLocks noGrp="1"/>
          </p:cNvSpPr>
          <p:nvPr>
            <p:ph type="title"/>
          </p:nvPr>
        </p:nvSpPr>
        <p:spPr>
          <a:xfrm>
            <a:off x="0" y="1"/>
            <a:ext cx="12192000" cy="937846"/>
          </a:xfrm>
        </p:spPr>
        <p:txBody>
          <a:bodyPr>
            <a:normAutofit/>
          </a:bodyPr>
          <a:lstStyle/>
          <a:p>
            <a:pPr algn="ctr"/>
            <a:r>
              <a:rPr lang="en-US" sz="3600" b="1" dirty="0">
                <a:latin typeface="+mn-lt"/>
              </a:rPr>
              <a:t>NS 72 &amp; NS 74 – </a:t>
            </a:r>
            <a:r>
              <a:rPr lang="en-US" sz="3200" b="1" dirty="0">
                <a:latin typeface="+mn-lt"/>
              </a:rPr>
              <a:t>Nurses Explained in a Way you can Understand</a:t>
            </a:r>
            <a:endParaRPr lang="en-US" sz="3600" b="1" dirty="0">
              <a:latin typeface="+mn-lt"/>
            </a:endParaRPr>
          </a:p>
        </p:txBody>
      </p:sp>
      <p:pic>
        <p:nvPicPr>
          <p:cNvPr id="3" name="Picture 2">
            <a:extLst>
              <a:ext uri="{FF2B5EF4-FFF2-40B4-BE49-F238E27FC236}">
                <a16:creationId xmlns:a16="http://schemas.microsoft.com/office/drawing/2014/main" id="{B6492E00-CCA0-4E4B-9ED8-C7C684725916}"/>
              </a:ext>
            </a:extLst>
          </p:cNvPr>
          <p:cNvPicPr>
            <a:picLocks noChangeAspect="1"/>
          </p:cNvPicPr>
          <p:nvPr/>
        </p:nvPicPr>
        <p:blipFill>
          <a:blip r:embed="rId3"/>
          <a:stretch>
            <a:fillRect/>
          </a:stretch>
        </p:blipFill>
        <p:spPr>
          <a:xfrm>
            <a:off x="181708" y="1409334"/>
            <a:ext cx="5709138" cy="4030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111CF8F4-569F-4041-9818-04CD79DD4062}"/>
              </a:ext>
            </a:extLst>
          </p:cNvPr>
          <p:cNvPicPr>
            <a:picLocks noChangeAspect="1"/>
          </p:cNvPicPr>
          <p:nvPr/>
        </p:nvPicPr>
        <p:blipFill>
          <a:blip r:embed="rId4"/>
          <a:stretch>
            <a:fillRect/>
          </a:stretch>
        </p:blipFill>
        <p:spPr>
          <a:xfrm>
            <a:off x="6096000" y="1409334"/>
            <a:ext cx="5914292" cy="4030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982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9846-9BD4-449C-9990-3F6791712E58}"/>
              </a:ext>
            </a:extLst>
          </p:cNvPr>
          <p:cNvSpPr>
            <a:spLocks noGrp="1"/>
          </p:cNvSpPr>
          <p:nvPr>
            <p:ph type="title"/>
          </p:nvPr>
        </p:nvSpPr>
        <p:spPr>
          <a:xfrm>
            <a:off x="0" y="365125"/>
            <a:ext cx="12192000" cy="1325563"/>
          </a:xfrm>
        </p:spPr>
        <p:txBody>
          <a:bodyPr>
            <a:normAutofit/>
          </a:bodyPr>
          <a:lstStyle/>
          <a:p>
            <a:pPr algn="ctr"/>
            <a:r>
              <a:rPr lang="en-US" sz="3600" b="1" dirty="0">
                <a:latin typeface="+mn-lt"/>
              </a:rPr>
              <a:t>NS 71/73 - Nurses Treated You with Courtesy And Respect  </a:t>
            </a:r>
          </a:p>
        </p:txBody>
      </p:sp>
      <p:pic>
        <p:nvPicPr>
          <p:cNvPr id="3" name="Picture 2">
            <a:extLst>
              <a:ext uri="{FF2B5EF4-FFF2-40B4-BE49-F238E27FC236}">
                <a16:creationId xmlns:a16="http://schemas.microsoft.com/office/drawing/2014/main" id="{C5D9B708-29D3-4594-92EF-76D295476DAE}"/>
              </a:ext>
            </a:extLst>
          </p:cNvPr>
          <p:cNvPicPr>
            <a:picLocks noChangeAspect="1"/>
          </p:cNvPicPr>
          <p:nvPr/>
        </p:nvPicPr>
        <p:blipFill>
          <a:blip r:embed="rId3"/>
          <a:stretch>
            <a:fillRect/>
          </a:stretch>
        </p:blipFill>
        <p:spPr>
          <a:xfrm>
            <a:off x="364515" y="1858108"/>
            <a:ext cx="5731485"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CB415E8-446D-4651-BFAA-EBF8FB0EE271}"/>
              </a:ext>
            </a:extLst>
          </p:cNvPr>
          <p:cNvPicPr>
            <a:picLocks noChangeAspect="1"/>
          </p:cNvPicPr>
          <p:nvPr/>
        </p:nvPicPr>
        <p:blipFill>
          <a:blip r:embed="rId4"/>
          <a:stretch>
            <a:fillRect/>
          </a:stretch>
        </p:blipFill>
        <p:spPr>
          <a:xfrm>
            <a:off x="6295295" y="1858108"/>
            <a:ext cx="5731485"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633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7D09-3B83-458C-80D7-3DAA847A6771}"/>
              </a:ext>
            </a:extLst>
          </p:cNvPr>
          <p:cNvSpPr>
            <a:spLocks noGrp="1"/>
          </p:cNvSpPr>
          <p:nvPr>
            <p:ph type="title"/>
          </p:nvPr>
        </p:nvSpPr>
        <p:spPr>
          <a:xfrm>
            <a:off x="838199" y="147011"/>
            <a:ext cx="10515600" cy="1325563"/>
          </a:xfrm>
        </p:spPr>
        <p:txBody>
          <a:bodyPr>
            <a:noAutofit/>
          </a:bodyPr>
          <a:lstStyle/>
          <a:p>
            <a:pPr algn="ctr"/>
            <a:r>
              <a:rPr lang="en-US" sz="3600" b="1" dirty="0">
                <a:solidFill>
                  <a:srgbClr val="0070C0"/>
                </a:solidFill>
                <a:latin typeface="Calibri" panose="020F0502020204030204" pitchFamily="34" charset="0"/>
              </a:rPr>
              <a:t>LDA Retention - Value of the Month  </a:t>
            </a:r>
            <a:br>
              <a:rPr lang="en-US" sz="3600" b="1" dirty="0">
                <a:solidFill>
                  <a:srgbClr val="0070C0"/>
                </a:solidFill>
                <a:latin typeface="Calibri" panose="020F0502020204030204" pitchFamily="34" charset="0"/>
              </a:rPr>
            </a:br>
            <a:r>
              <a:rPr lang="en-US" sz="2800" b="1" dirty="0">
                <a:solidFill>
                  <a:schemeClr val="tx2"/>
                </a:solidFill>
                <a:latin typeface="Calibri" panose="020F0502020204030204" pitchFamily="34" charset="0"/>
              </a:rPr>
              <a:t>Universal Relationship &amp; Reliability Skills </a:t>
            </a:r>
            <a:br>
              <a:rPr lang="en-US" sz="3600" dirty="0">
                <a:solidFill>
                  <a:srgbClr val="000000"/>
                </a:solidFill>
                <a:latin typeface="Calibri" panose="020F0502020204030204" pitchFamily="34" charset="0"/>
              </a:rPr>
            </a:br>
            <a:endParaRPr lang="en-US" sz="3600" dirty="0"/>
          </a:p>
        </p:txBody>
      </p:sp>
      <p:graphicFrame>
        <p:nvGraphicFramePr>
          <p:cNvPr id="10" name="Content Placeholder 9">
            <a:extLst>
              <a:ext uri="{FF2B5EF4-FFF2-40B4-BE49-F238E27FC236}">
                <a16:creationId xmlns:a16="http://schemas.microsoft.com/office/drawing/2014/main" id="{3BD05B35-13D1-42A3-80B4-1F2E5A01256A}"/>
              </a:ext>
            </a:extLst>
          </p:cNvPr>
          <p:cNvGraphicFramePr>
            <a:graphicFrameLocks noGrp="1"/>
          </p:cNvGraphicFramePr>
          <p:nvPr>
            <p:ph idx="1"/>
            <p:extLst>
              <p:ext uri="{D42A27DB-BD31-4B8C-83A1-F6EECF244321}">
                <p14:modId xmlns:p14="http://schemas.microsoft.com/office/powerpoint/2010/main" val="286449921"/>
              </p:ext>
            </p:extLst>
          </p:nvPr>
        </p:nvGraphicFramePr>
        <p:xfrm>
          <a:off x="150304" y="1055093"/>
          <a:ext cx="11586592" cy="5773901"/>
        </p:xfrm>
        <a:graphic>
          <a:graphicData uri="http://schemas.openxmlformats.org/drawingml/2006/table">
            <a:tbl>
              <a:tblPr firstRow="1" bandRow="1">
                <a:tableStyleId>{5C22544A-7EE6-4342-B048-85BDC9FD1C3A}</a:tableStyleId>
              </a:tblPr>
              <a:tblGrid>
                <a:gridCol w="4064810">
                  <a:extLst>
                    <a:ext uri="{9D8B030D-6E8A-4147-A177-3AD203B41FA5}">
                      <a16:colId xmlns:a16="http://schemas.microsoft.com/office/drawing/2014/main" val="635022009"/>
                    </a:ext>
                  </a:extLst>
                </a:gridCol>
                <a:gridCol w="5426953">
                  <a:extLst>
                    <a:ext uri="{9D8B030D-6E8A-4147-A177-3AD203B41FA5}">
                      <a16:colId xmlns:a16="http://schemas.microsoft.com/office/drawing/2014/main" val="1880192777"/>
                    </a:ext>
                  </a:extLst>
                </a:gridCol>
                <a:gridCol w="2094829">
                  <a:extLst>
                    <a:ext uri="{9D8B030D-6E8A-4147-A177-3AD203B41FA5}">
                      <a16:colId xmlns:a16="http://schemas.microsoft.com/office/drawing/2014/main" val="981971927"/>
                    </a:ext>
                  </a:extLst>
                </a:gridCol>
              </a:tblGrid>
              <a:tr h="349901">
                <a:tc>
                  <a:txBody>
                    <a:bodyPr/>
                    <a:lstStyle/>
                    <a:p>
                      <a:pPr algn="ctr"/>
                      <a:r>
                        <a:rPr lang="en-US" dirty="0"/>
                        <a:t>Value </a:t>
                      </a:r>
                    </a:p>
                  </a:txBody>
                  <a:tcPr/>
                </a:tc>
                <a:tc>
                  <a:txBody>
                    <a:bodyPr/>
                    <a:lstStyle/>
                    <a:p>
                      <a:pPr algn="ctr"/>
                      <a:r>
                        <a:rPr lang="en-US" dirty="0"/>
                        <a:t>Skills</a:t>
                      </a:r>
                    </a:p>
                  </a:txBody>
                  <a:tcPr/>
                </a:tc>
                <a:tc>
                  <a:txBody>
                    <a:bodyPr/>
                    <a:lstStyle/>
                    <a:p>
                      <a:pPr algn="ctr"/>
                      <a:r>
                        <a:rPr lang="en-US" dirty="0"/>
                        <a:t>Month </a:t>
                      </a:r>
                    </a:p>
                  </a:txBody>
                  <a:tcPr/>
                </a:tc>
                <a:extLst>
                  <a:ext uri="{0D108BD9-81ED-4DB2-BD59-A6C34878D82A}">
                    <a16:rowId xmlns:a16="http://schemas.microsoft.com/office/drawing/2014/main" val="3439411684"/>
                  </a:ext>
                </a:extLst>
              </a:tr>
              <a:tr h="641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ontserrat"/>
                          <a:ea typeface="+mn-ea"/>
                          <a:cs typeface="+mn-cs"/>
                        </a:rPr>
                        <a:t>Welcoming to 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5113D"/>
                          </a:solidFill>
                          <a:effectLst/>
                          <a:uLnTx/>
                          <a:uFillTx/>
                          <a:latin typeface="Open Sans"/>
                          <a:ea typeface="Open Sans"/>
                          <a:cs typeface="Open Sans"/>
                        </a:rPr>
                        <a:t>Friendly, Warm, Smiling, Inviting, Pleasant</a:t>
                      </a:r>
                      <a:endParaRPr lang="en-US" dirty="0"/>
                    </a:p>
                  </a:txBody>
                  <a:tcPr/>
                </a:tc>
                <a:tc>
                  <a:txBody>
                    <a:bodyPr/>
                    <a:lstStyle/>
                    <a:p>
                      <a:pPr algn="ctr">
                        <a:defRPr/>
                      </a:pPr>
                      <a:r>
                        <a:rPr lang="en-IN" sz="1600" b="1" dirty="0">
                          <a:solidFill>
                            <a:srgbClr val="05113D"/>
                          </a:solidFill>
                          <a:latin typeface="Open Sans"/>
                          <a:ea typeface="Open Sans"/>
                          <a:cs typeface="Open Sans"/>
                        </a:rPr>
                        <a:t>S.T.A.R.T. with HEART</a:t>
                      </a:r>
                      <a:r>
                        <a:rPr lang="en-IN" sz="1600" dirty="0">
                          <a:solidFill>
                            <a:srgbClr val="05113D"/>
                          </a:solidFill>
                          <a:latin typeface="Open Sans"/>
                          <a:ea typeface="Open Sans"/>
                          <a:cs typeface="Open Sans"/>
                        </a:rPr>
                        <a:t>, 10/5</a:t>
                      </a:r>
                      <a:r>
                        <a:rPr kumimoji="0" lang="en-IN" sz="1600" b="0" i="0" u="none" strike="noStrike" kern="1200" cap="none" spc="0" normalizeH="0" baseline="0" noProof="0" dirty="0">
                          <a:ln>
                            <a:noFill/>
                          </a:ln>
                          <a:solidFill>
                            <a:srgbClr val="05113D"/>
                          </a:solidFill>
                          <a:effectLst/>
                          <a:uLnTx/>
                          <a:uFillTx/>
                          <a:latin typeface="Open Sans"/>
                          <a:ea typeface="Open Sans"/>
                          <a:cs typeface="Open Sans"/>
                        </a:rPr>
                        <a:t> Rule, Compassionate Connection, Active Listening</a:t>
                      </a:r>
                      <a:r>
                        <a:rPr lang="en-IN" sz="1600" dirty="0">
                          <a:solidFill>
                            <a:srgbClr val="05113D"/>
                          </a:solidFill>
                          <a:latin typeface="Open Sans"/>
                          <a:ea typeface="Open Sans"/>
                          <a:cs typeface="Open Sans"/>
                        </a:rPr>
                        <a:t>, NO PASSING ZONE</a:t>
                      </a:r>
                      <a:endParaRPr lang="en-US" sz="1600" dirty="0"/>
                    </a:p>
                  </a:txBody>
                  <a:tcPr/>
                </a:tc>
                <a:tc>
                  <a:txBody>
                    <a:bodyPr/>
                    <a:lstStyle/>
                    <a:p>
                      <a:pPr algn="ctr"/>
                      <a:r>
                        <a:rPr lang="en-US" dirty="0"/>
                        <a:t>May/June 2023</a:t>
                      </a:r>
                    </a:p>
                  </a:txBody>
                  <a:tcPr/>
                </a:tc>
                <a:extLst>
                  <a:ext uri="{0D108BD9-81ED-4DB2-BD59-A6C34878D82A}">
                    <a16:rowId xmlns:a16="http://schemas.microsoft.com/office/drawing/2014/main" val="2639223267"/>
                  </a:ext>
                </a:extLst>
              </a:tr>
              <a:tr h="903911">
                <a:tc>
                  <a:txBody>
                    <a:bodyPr/>
                    <a:lstStyle/>
                    <a:p>
                      <a:pPr algn="ctr"/>
                      <a:r>
                        <a:rPr kumimoji="0" lang="en-IN" sz="2400" b="1" i="0" u="none" strike="noStrike" kern="1200" cap="none" spc="0" normalizeH="0" baseline="0" noProof="0" dirty="0">
                          <a:ln>
                            <a:noFill/>
                          </a:ln>
                          <a:solidFill>
                            <a:srgbClr val="FFFFFF"/>
                          </a:solidFill>
                          <a:effectLst/>
                          <a:uLnTx/>
                          <a:uFillTx/>
                          <a:latin typeface="Montserrat"/>
                          <a:ea typeface="+mn-ea"/>
                          <a:cs typeface="+mn-cs"/>
                        </a:rPr>
                        <a:t>Equity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2773"/>
                          </a:solidFill>
                          <a:effectLst/>
                          <a:uLnTx/>
                          <a:uFillTx/>
                          <a:latin typeface="Open Sans" panose="020B0606030504020204" pitchFamily="34" charset="0"/>
                          <a:ea typeface="Open Sans" panose="020B0606030504020204" pitchFamily="34" charset="0"/>
                          <a:cs typeface="Open Sans" panose="020B0606030504020204" pitchFamily="34" charset="0"/>
                        </a:rPr>
                        <a:t>Fair, Just, Impartial, Unbiased</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2773"/>
                          </a:solidFill>
                          <a:effectLst/>
                          <a:uLnTx/>
                          <a:uFillTx/>
                          <a:latin typeface="Open Sans" panose="020B0606030504020204" pitchFamily="34" charset="0"/>
                          <a:ea typeface="Open Sans" panose="020B0606030504020204" pitchFamily="34" charset="0"/>
                          <a:cs typeface="Open Sans" panose="020B0606030504020204" pitchFamily="34" charset="0"/>
                        </a:rPr>
                        <a:t>DEI, LGBTQ+ Training,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2773"/>
                          </a:solidFill>
                          <a:effectLst/>
                          <a:uLnTx/>
                          <a:uFillTx/>
                          <a:latin typeface="Open Sans" panose="020B0606030504020204" pitchFamily="34" charset="0"/>
                          <a:ea typeface="Open Sans" panose="020B0606030504020204" pitchFamily="34" charset="0"/>
                          <a:cs typeface="Open Sans" panose="020B0606030504020204" pitchFamily="34" charset="0"/>
                        </a:rPr>
                        <a:t>An Army of Problem Solvers,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2773"/>
                          </a:solidFill>
                          <a:effectLst/>
                          <a:uLnTx/>
                          <a:uFillTx/>
                          <a:latin typeface="Open Sans" panose="020B0606030504020204" pitchFamily="34" charset="0"/>
                          <a:ea typeface="Open Sans" panose="020B0606030504020204" pitchFamily="34" charset="0"/>
                          <a:cs typeface="Open Sans" panose="020B0606030504020204" pitchFamily="34" charset="0"/>
                        </a:rPr>
                        <a:t>A Learning Organization</a:t>
                      </a:r>
                      <a:endParaRPr lang="en-US" sz="1600" dirty="0"/>
                    </a:p>
                  </a:txBody>
                  <a:tcPr/>
                </a:tc>
                <a:tc>
                  <a:txBody>
                    <a:bodyPr/>
                    <a:lstStyle/>
                    <a:p>
                      <a:pPr algn="ctr"/>
                      <a:r>
                        <a:rPr lang="en-US" dirty="0"/>
                        <a:t>July 2023</a:t>
                      </a:r>
                    </a:p>
                  </a:txBody>
                  <a:tcPr/>
                </a:tc>
                <a:extLst>
                  <a:ext uri="{0D108BD9-81ED-4DB2-BD59-A6C34878D82A}">
                    <a16:rowId xmlns:a16="http://schemas.microsoft.com/office/drawing/2014/main" val="1692963199"/>
                  </a:ext>
                </a:extLst>
              </a:tr>
              <a:tr h="641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ontserrat"/>
                          <a:ea typeface="+mn-ea"/>
                          <a:cs typeface="+mn-cs"/>
                        </a:rPr>
                        <a:t>Collaboration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70C0"/>
                          </a:solidFill>
                          <a:effectLst/>
                          <a:uLnTx/>
                          <a:uFillTx/>
                          <a:latin typeface="Open Sans"/>
                          <a:ea typeface="Open Sans"/>
                          <a:cs typeface="Open Sans"/>
                        </a:rPr>
                        <a:t>Teamwork, Cooperative, Build Relationships</a:t>
                      </a:r>
                      <a:endParaRPr lang="en-US" sz="1600" dirty="0"/>
                    </a:p>
                  </a:txBody>
                  <a:tcPr/>
                </a:tc>
                <a:tc>
                  <a:txBody>
                    <a:bodyPr/>
                    <a:lstStyle/>
                    <a:p>
                      <a:pPr algn="ctr">
                        <a:defRPr/>
                      </a:pPr>
                      <a:r>
                        <a:rPr kumimoji="0" lang="en-IN" sz="1800" b="0" i="0" u="none" strike="noStrike" kern="1200" cap="none" spc="0" normalizeH="0" baseline="0" noProof="0" dirty="0">
                          <a:ln>
                            <a:noFill/>
                          </a:ln>
                          <a:solidFill>
                            <a:schemeClr val="accent3">
                              <a:lumMod val="50000"/>
                            </a:schemeClr>
                          </a:solidFill>
                          <a:effectLst/>
                          <a:uLnTx/>
                          <a:uFillTx/>
                          <a:latin typeface="Open Sans"/>
                          <a:ea typeface="Open Sans"/>
                          <a:cs typeface="Open Sans"/>
                        </a:rPr>
                        <a:t>Cross Check, Repeat Back, Clarifying Questions, SBAR, </a:t>
                      </a:r>
                      <a:r>
                        <a:rPr lang="en-IN" sz="1800" dirty="0">
                          <a:solidFill>
                            <a:schemeClr val="accent3">
                              <a:lumMod val="50000"/>
                            </a:schemeClr>
                          </a:solidFill>
                          <a:latin typeface="Open Sans"/>
                          <a:ea typeface="Open Sans"/>
                          <a:cs typeface="Open Sans"/>
                        </a:rPr>
                        <a:t>IPASS, Teach</a:t>
                      </a:r>
                      <a:r>
                        <a:rPr kumimoji="0" lang="en-IN" sz="1800" b="0" i="0" u="none" strike="noStrike" kern="1200" cap="none" spc="0" normalizeH="0" baseline="0" noProof="0" dirty="0">
                          <a:ln>
                            <a:noFill/>
                          </a:ln>
                          <a:solidFill>
                            <a:schemeClr val="accent3">
                              <a:lumMod val="50000"/>
                            </a:schemeClr>
                          </a:solidFill>
                          <a:effectLst/>
                          <a:uLnTx/>
                          <a:uFillTx/>
                          <a:latin typeface="Open Sans"/>
                          <a:ea typeface="Open Sans"/>
                          <a:cs typeface="Open Sans"/>
                        </a:rPr>
                        <a:t> </a:t>
                      </a:r>
                      <a:r>
                        <a:rPr lang="en-IN" sz="1800" dirty="0">
                          <a:solidFill>
                            <a:schemeClr val="accent3">
                              <a:lumMod val="50000"/>
                            </a:schemeClr>
                          </a:solidFill>
                          <a:latin typeface="Open Sans"/>
                          <a:ea typeface="Open Sans"/>
                          <a:cs typeface="Open Sans"/>
                        </a:rPr>
                        <a:t>Back, </a:t>
                      </a:r>
                      <a:r>
                        <a:rPr kumimoji="0" lang="en-IN" sz="1800" b="0" i="0" u="none" strike="noStrike" kern="1200" cap="none" spc="0" normalizeH="0" baseline="0" noProof="0" dirty="0">
                          <a:ln>
                            <a:noFill/>
                          </a:ln>
                          <a:solidFill>
                            <a:schemeClr val="accent3">
                              <a:lumMod val="50000"/>
                            </a:schemeClr>
                          </a:solidFill>
                          <a:effectLst/>
                          <a:uLnTx/>
                          <a:uFillTx/>
                          <a:latin typeface="Open Sans"/>
                          <a:ea typeface="Open Sans"/>
                          <a:cs typeface="Open Sans"/>
                        </a:rPr>
                        <a:t>Effective Handoffs</a:t>
                      </a:r>
                      <a:endParaRPr lang="en-US" dirty="0"/>
                    </a:p>
                  </a:txBody>
                  <a:tcPr/>
                </a:tc>
                <a:tc>
                  <a:txBody>
                    <a:bodyPr/>
                    <a:lstStyle/>
                    <a:p>
                      <a:pPr algn="ctr"/>
                      <a:r>
                        <a:rPr lang="en-US" dirty="0"/>
                        <a:t>Sept2023</a:t>
                      </a:r>
                    </a:p>
                  </a:txBody>
                  <a:tcPr/>
                </a:tc>
                <a:extLst>
                  <a:ext uri="{0D108BD9-81ED-4DB2-BD59-A6C34878D82A}">
                    <a16:rowId xmlns:a16="http://schemas.microsoft.com/office/drawing/2014/main" val="3631639139"/>
                  </a:ext>
                </a:extLst>
              </a:tr>
              <a:tr h="903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ontserrat"/>
                          <a:ea typeface="+mn-ea"/>
                          <a:cs typeface="+mn-cs"/>
                        </a:rPr>
                        <a:t>Accountability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7D8D99"/>
                          </a:solidFill>
                          <a:effectLst/>
                          <a:uLnTx/>
                          <a:uFillTx/>
                          <a:latin typeface="Open Sans" panose="020B0606030504020204" pitchFamily="34" charset="0"/>
                          <a:ea typeface="Open Sans" panose="020B0606030504020204" pitchFamily="34" charset="0"/>
                          <a:cs typeface="Open Sans" panose="020B0606030504020204" pitchFamily="34" charset="0"/>
                        </a:rPr>
                        <a:t>Ownership, Directness, Clarity, Empathy </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7D8D99"/>
                          </a:solidFill>
                          <a:effectLst/>
                          <a:uLnTx/>
                          <a:uFillTx/>
                          <a:latin typeface="Open Sans" panose="020B0606030504020204" pitchFamily="34" charset="0"/>
                          <a:ea typeface="Open Sans" panose="020B0606030504020204" pitchFamily="34" charset="0"/>
                          <a:cs typeface="Open Sans" panose="020B0606030504020204" pitchFamily="34" charset="0"/>
                        </a:rPr>
                        <a:t>Empathy Statement, Know Why and Comply,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7D8D99"/>
                          </a:solidFill>
                          <a:effectLst/>
                          <a:uLnTx/>
                          <a:uFillTx/>
                          <a:latin typeface="Open Sans" panose="020B0606030504020204" pitchFamily="34" charset="0"/>
                          <a:ea typeface="Open Sans" panose="020B0606030504020204" pitchFamily="34" charset="0"/>
                          <a:cs typeface="Open Sans" panose="020B0606030504020204" pitchFamily="34" charset="0"/>
                        </a:rPr>
                        <a:t>ARCC it Up</a:t>
                      </a:r>
                    </a:p>
                    <a:p>
                      <a:endParaRPr lang="en-US" dirty="0"/>
                    </a:p>
                  </a:txBody>
                  <a:tcPr/>
                </a:tc>
                <a:tc>
                  <a:txBody>
                    <a:bodyPr/>
                    <a:lstStyle/>
                    <a:p>
                      <a:pPr algn="ctr"/>
                      <a:r>
                        <a:rPr lang="en-US" dirty="0"/>
                        <a:t>Oct 2023</a:t>
                      </a:r>
                    </a:p>
                  </a:txBody>
                  <a:tcPr/>
                </a:tc>
                <a:extLst>
                  <a:ext uri="{0D108BD9-81ED-4DB2-BD59-A6C34878D82A}">
                    <a16:rowId xmlns:a16="http://schemas.microsoft.com/office/drawing/2014/main" val="455508135"/>
                  </a:ext>
                </a:extLst>
              </a:tr>
              <a:tr h="874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ontserrat"/>
                          <a:ea typeface="+mn-ea"/>
                          <a:cs typeface="+mn-cs"/>
                        </a:rPr>
                        <a:t>Respect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199E92"/>
                          </a:solidFill>
                          <a:effectLst/>
                          <a:uLnTx/>
                          <a:uFillTx/>
                          <a:latin typeface="Open Sans"/>
                          <a:ea typeface="Open Sans"/>
                          <a:cs typeface="Open Sans"/>
                        </a:rPr>
                        <a:t>Revere, Honor, Esteem, Empower, Engage </a:t>
                      </a:r>
                      <a:endParaRPr kumimoji="0" lang="en-US" sz="1400" b="0" i="0" u="none" strike="noStrike" kern="1200" cap="none" spc="0" normalizeH="0" baseline="0" noProof="0" dirty="0">
                        <a:ln>
                          <a:noFill/>
                        </a:ln>
                        <a:solidFill>
                          <a:srgbClr val="FFFFFF"/>
                        </a:solidFill>
                        <a:effectLst/>
                        <a:uLnTx/>
                        <a:uFillTx/>
                        <a:latin typeface="Montserrat"/>
                        <a:ea typeface="+mn-ea"/>
                        <a:cs typeface="+mn-cs"/>
                      </a:endParaRP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199E92"/>
                          </a:solidFill>
                          <a:effectLst/>
                          <a:uLnTx/>
                          <a:uFillTx/>
                          <a:latin typeface="Open Sans"/>
                          <a:ea typeface="Open Sans"/>
                          <a:cs typeface="Open Sans"/>
                        </a:rPr>
                        <a:t>Communicate with Intentional Language,</a:t>
                      </a:r>
                      <a:r>
                        <a:rPr lang="en-IN" sz="1800" dirty="0">
                          <a:solidFill>
                            <a:srgbClr val="199E92"/>
                          </a:solidFill>
                          <a:latin typeface="Open Sans"/>
                          <a:ea typeface="Open Sans"/>
                          <a:cs typeface="Open Sans"/>
                        </a:rPr>
                        <a:t> Communicating with HEART </a:t>
                      </a:r>
                      <a:r>
                        <a:rPr kumimoji="0" lang="en-IN" sz="1800" b="0" i="0" u="none" strike="noStrike" kern="1200" cap="none" spc="0" normalizeH="0" baseline="0" noProof="0" dirty="0">
                          <a:ln>
                            <a:noFill/>
                          </a:ln>
                          <a:solidFill>
                            <a:srgbClr val="199E92"/>
                          </a:solidFill>
                          <a:effectLst/>
                          <a:uLnTx/>
                          <a:uFillTx/>
                          <a:latin typeface="Open Sans"/>
                          <a:ea typeface="Open Sans"/>
                          <a:cs typeface="Open Sans"/>
                        </a:rPr>
                        <a:t>Service Recovery</a:t>
                      </a:r>
                      <a:r>
                        <a:rPr lang="en-IN" sz="1800" dirty="0">
                          <a:solidFill>
                            <a:srgbClr val="199E92"/>
                          </a:solidFill>
                          <a:latin typeface="Open Sans"/>
                          <a:ea typeface="Open Sans"/>
                          <a:cs typeface="Open Sans"/>
                        </a:rPr>
                        <a:t> </a:t>
                      </a:r>
                      <a:endParaRPr kumimoji="0" lang="en-IN" sz="1800" b="0" i="0" u="none" strike="noStrike" kern="1200" cap="none" spc="0" normalizeH="0" baseline="0" noProof="0" dirty="0">
                        <a:ln>
                          <a:noFill/>
                        </a:ln>
                        <a:solidFill>
                          <a:srgbClr val="199E92"/>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a:txBody>
                  <a:tcPr/>
                </a:tc>
                <a:tc>
                  <a:txBody>
                    <a:bodyPr/>
                    <a:lstStyle/>
                    <a:p>
                      <a:pPr algn="ctr"/>
                      <a:r>
                        <a:rPr lang="en-US" dirty="0"/>
                        <a:t>Nov 2023</a:t>
                      </a:r>
                    </a:p>
                  </a:txBody>
                  <a:tcPr/>
                </a:tc>
                <a:extLst>
                  <a:ext uri="{0D108BD9-81ED-4DB2-BD59-A6C34878D82A}">
                    <a16:rowId xmlns:a16="http://schemas.microsoft.com/office/drawing/2014/main" val="1127741664"/>
                  </a:ext>
                </a:extLst>
              </a:tr>
              <a:tr h="1019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ontserrat"/>
                          <a:ea typeface="+mn-ea"/>
                          <a:cs typeface="+mn-cs"/>
                        </a:rPr>
                        <a:t>Excellence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000000"/>
                          </a:solidFill>
                          <a:effectLst/>
                          <a:uLnTx/>
                          <a:uFillTx/>
                          <a:latin typeface="Open Sans"/>
                          <a:ea typeface="Open Sans"/>
                          <a:cs typeface="Open Sans"/>
                        </a:rPr>
                        <a:t>Quality and Safety Outcomes, Distinction, Top Decile Performance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solidFill>
                            <a:srgbClr val="000000"/>
                          </a:solidFill>
                          <a:latin typeface="Open Sans"/>
                          <a:ea typeface="Open Sans"/>
                          <a:cs typeface="Open Sans"/>
                        </a:rPr>
                        <a:t>SelfCheck</a:t>
                      </a:r>
                      <a:r>
                        <a:rPr kumimoji="0" lang="en-IN" sz="1800" b="0" i="0" u="none" strike="noStrike" kern="1200" cap="none" spc="0" normalizeH="0" baseline="0" noProof="0" dirty="0">
                          <a:ln>
                            <a:noFill/>
                          </a:ln>
                          <a:solidFill>
                            <a:srgbClr val="000000"/>
                          </a:solidFill>
                          <a:effectLst/>
                          <a:uLnTx/>
                          <a:uFillTx/>
                          <a:latin typeface="Open Sans"/>
                          <a:ea typeface="Open Sans"/>
                          <a:cs typeface="Open Sans"/>
                        </a:rPr>
                        <a:t> with STAR, Validate &amp; Verify</a:t>
                      </a:r>
                      <a:endParaRPr lang="en-US" dirty="0"/>
                    </a:p>
                  </a:txBody>
                  <a:tcPr/>
                </a:tc>
                <a:tc>
                  <a:txBody>
                    <a:bodyPr/>
                    <a:lstStyle/>
                    <a:p>
                      <a:pPr algn="ctr"/>
                      <a:r>
                        <a:rPr lang="en-US" dirty="0"/>
                        <a:t>Dec 2023</a:t>
                      </a:r>
                    </a:p>
                  </a:txBody>
                  <a:tcPr/>
                </a:tc>
                <a:extLst>
                  <a:ext uri="{0D108BD9-81ED-4DB2-BD59-A6C34878D82A}">
                    <a16:rowId xmlns:a16="http://schemas.microsoft.com/office/drawing/2014/main" val="169133796"/>
                  </a:ext>
                </a:extLst>
              </a:tr>
            </a:tbl>
          </a:graphicData>
        </a:graphic>
      </p:graphicFrame>
      <p:sp>
        <p:nvSpPr>
          <p:cNvPr id="8" name="AutoShape 4" descr="https://usc-powerpoint.officeapps.live.com/pods/GetClipboardImage.ashx?Id=5b65f8aa-a671-4c11-90c8-1637421d6660&amp;DC=PUS8&amp;pkey=5b9c9bef-6fc4-48f2-8fae-ca0677cf7c35&amp;wdwaccluster=PUS8">
            <a:extLst>
              <a:ext uri="{FF2B5EF4-FFF2-40B4-BE49-F238E27FC236}">
                <a16:creationId xmlns:a16="http://schemas.microsoft.com/office/drawing/2014/main" id="{6648FFCE-56A2-4CEC-8BCC-3EF5A0B1187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6425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8822-1632-3970-5DA4-CB80342F5BA7}"/>
              </a:ext>
            </a:extLst>
          </p:cNvPr>
          <p:cNvSpPr>
            <a:spLocks noGrp="1"/>
          </p:cNvSpPr>
          <p:nvPr>
            <p:ph type="title"/>
          </p:nvPr>
        </p:nvSpPr>
        <p:spPr>
          <a:xfrm>
            <a:off x="377235" y="778"/>
            <a:ext cx="11196970" cy="685800"/>
          </a:xfrm>
        </p:spPr>
        <p:txBody>
          <a:bodyPr>
            <a:normAutofit fontScale="90000"/>
          </a:bodyPr>
          <a:lstStyle/>
          <a:p>
            <a:pPr algn="ctr"/>
            <a:r>
              <a:rPr lang="en-US" b="1" dirty="0">
                <a:solidFill>
                  <a:srgbClr val="0070C0"/>
                </a:solidFill>
                <a:latin typeface="+mn-lt"/>
                <a:ea typeface="+mj-lt"/>
                <a:cs typeface="+mj-lt"/>
              </a:rPr>
              <a:t>S.T.A.R.T. </a:t>
            </a:r>
            <a:r>
              <a:rPr lang="en-US" b="1" dirty="0">
                <a:ea typeface="+mj-lt"/>
                <a:cs typeface="+mj-lt"/>
              </a:rPr>
              <a:t>with Heart</a:t>
            </a:r>
            <a:r>
              <a:rPr lang="en-US" b="1" baseline="30000" dirty="0">
                <a:ea typeface="+mj-lt"/>
                <a:cs typeface="+mj-lt"/>
              </a:rPr>
              <a:t>®</a:t>
            </a:r>
            <a:endParaRPr lang="en-US" dirty="0"/>
          </a:p>
        </p:txBody>
      </p:sp>
      <p:graphicFrame>
        <p:nvGraphicFramePr>
          <p:cNvPr id="7" name="Content Placeholder 6">
            <a:extLst>
              <a:ext uri="{FF2B5EF4-FFF2-40B4-BE49-F238E27FC236}">
                <a16:creationId xmlns:a16="http://schemas.microsoft.com/office/drawing/2014/main" id="{9B2B81CD-B87C-A8D6-0AD6-18F6C15AFF91}"/>
              </a:ext>
            </a:extLst>
          </p:cNvPr>
          <p:cNvGraphicFramePr>
            <a:graphicFrameLocks noGrp="1"/>
          </p:cNvGraphicFramePr>
          <p:nvPr>
            <p:ph idx="1"/>
            <p:extLst>
              <p:ext uri="{D42A27DB-BD31-4B8C-83A1-F6EECF244321}">
                <p14:modId xmlns:p14="http://schemas.microsoft.com/office/powerpoint/2010/main" val="122893086"/>
              </p:ext>
            </p:extLst>
          </p:nvPr>
        </p:nvGraphicFramePr>
        <p:xfrm>
          <a:off x="376517" y="645458"/>
          <a:ext cx="12037081" cy="6042012"/>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1707374019"/>
                    </a:ext>
                  </a:extLst>
                </a:gridCol>
                <a:gridCol w="4588836">
                  <a:extLst>
                    <a:ext uri="{9D8B030D-6E8A-4147-A177-3AD203B41FA5}">
                      <a16:colId xmlns:a16="http://schemas.microsoft.com/office/drawing/2014/main" val="3343135903"/>
                    </a:ext>
                  </a:extLst>
                </a:gridCol>
                <a:gridCol w="4438345">
                  <a:extLst>
                    <a:ext uri="{9D8B030D-6E8A-4147-A177-3AD203B41FA5}">
                      <a16:colId xmlns:a16="http://schemas.microsoft.com/office/drawing/2014/main" val="243319644"/>
                    </a:ext>
                  </a:extLst>
                </a:gridCol>
              </a:tblGrid>
              <a:tr h="310315">
                <a:tc>
                  <a:txBody>
                    <a:bodyPr/>
                    <a:lstStyle/>
                    <a:p>
                      <a:pPr algn="ctr" fontAlgn="base"/>
                      <a:r>
                        <a:rPr lang="en-US" sz="1400" dirty="0">
                          <a:effectLst/>
                        </a:rPr>
                        <a:t>Mnemonic​</a:t>
                      </a:r>
                      <a:endParaRPr lang="en-US" b="1" i="0" dirty="0">
                        <a:solidFill>
                          <a:srgbClr val="FFFFFF"/>
                        </a:solidFill>
                        <a:effectLst/>
                      </a:endParaRPr>
                    </a:p>
                  </a:txBody>
                  <a:tcPr anchor="ctr"/>
                </a:tc>
                <a:tc>
                  <a:txBody>
                    <a:bodyPr/>
                    <a:lstStyle/>
                    <a:p>
                      <a:pPr algn="ctr" fontAlgn="base"/>
                      <a:r>
                        <a:rPr lang="en-US" sz="1400" dirty="0">
                          <a:effectLst/>
                        </a:rPr>
                        <a:t>Behaviors​</a:t>
                      </a:r>
                      <a:endParaRPr lang="en-US" b="1" i="0" dirty="0">
                        <a:solidFill>
                          <a:srgbClr val="FFFFFF"/>
                        </a:solidFill>
                        <a:effectLst/>
                      </a:endParaRPr>
                    </a:p>
                  </a:txBody>
                  <a:tcPr anchor="ctr"/>
                </a:tc>
                <a:tc>
                  <a:txBody>
                    <a:bodyPr/>
                    <a:lstStyle/>
                    <a:p>
                      <a:pPr algn="ctr" fontAlgn="base"/>
                      <a:r>
                        <a:rPr lang="en-US" sz="1400" dirty="0">
                          <a:effectLst/>
                        </a:rPr>
                        <a:t>In action​</a:t>
                      </a:r>
                      <a:endParaRPr lang="en-US" b="1" i="0" dirty="0">
                        <a:solidFill>
                          <a:srgbClr val="FFFFFF"/>
                        </a:solidFill>
                        <a:effectLst/>
                      </a:endParaRPr>
                    </a:p>
                  </a:txBody>
                  <a:tcPr anchor="ctr"/>
                </a:tc>
                <a:extLst>
                  <a:ext uri="{0D108BD9-81ED-4DB2-BD59-A6C34878D82A}">
                    <a16:rowId xmlns:a16="http://schemas.microsoft.com/office/drawing/2014/main" val="1848565791"/>
                  </a:ext>
                </a:extLst>
              </a:tr>
              <a:tr h="547614">
                <a:tc>
                  <a:txBody>
                    <a:bodyPr/>
                    <a:lstStyle/>
                    <a:p>
                      <a:pPr algn="l" fontAlgn="base"/>
                      <a:r>
                        <a:rPr lang="en-US" sz="1800" b="1" dirty="0">
                          <a:solidFill>
                            <a:srgbClr val="00B0F0"/>
                          </a:solidFill>
                          <a:effectLst/>
                        </a:rPr>
                        <a:t>S</a:t>
                      </a:r>
                      <a:r>
                        <a:rPr lang="en-US" sz="1400" dirty="0">
                          <a:effectLst/>
                        </a:rPr>
                        <a:t>mile and greet warmly​</a:t>
                      </a:r>
                      <a:endParaRPr lang="en-US" b="0" i="0" dirty="0">
                        <a:solidFill>
                          <a:srgbClr val="000000"/>
                        </a:solidFill>
                        <a:effectLst/>
                      </a:endParaRPr>
                    </a:p>
                  </a:txBody>
                  <a:tcPr anchor="ctr"/>
                </a:tc>
                <a:tc>
                  <a:txBody>
                    <a:bodyPr/>
                    <a:lstStyle/>
                    <a:p>
                      <a:pPr algn="l" fontAlgn="base"/>
                      <a:r>
                        <a:rPr lang="en-US" sz="1400" dirty="0">
                          <a:effectLst/>
                        </a:rPr>
                        <a:t>Make pleasant eye contact, genuinely smile, and greet the person.​</a:t>
                      </a:r>
                      <a:endParaRPr lang="en-US" b="0" i="0" dirty="0">
                        <a:solidFill>
                          <a:srgbClr val="000000"/>
                        </a:solidFill>
                        <a:effectLst/>
                      </a:endParaRPr>
                    </a:p>
                  </a:txBody>
                  <a:tcPr anchor="ctr"/>
                </a:tc>
                <a:tc>
                  <a:txBody>
                    <a:bodyPr/>
                    <a:lstStyle/>
                    <a:p>
                      <a:pPr algn="l" fontAlgn="base"/>
                      <a:r>
                        <a:rPr lang="en-US" sz="1400" dirty="0">
                          <a:effectLst/>
                        </a:rPr>
                        <a:t>Smile and make comfortable eye contact​</a:t>
                      </a:r>
                      <a:endParaRPr lang="en-US" b="0" i="0" dirty="0">
                        <a:solidFill>
                          <a:srgbClr val="000000"/>
                        </a:solidFill>
                        <a:effectLst/>
                      </a:endParaRPr>
                    </a:p>
                  </a:txBody>
                  <a:tcPr anchor="ctr"/>
                </a:tc>
                <a:extLst>
                  <a:ext uri="{0D108BD9-81ED-4DB2-BD59-A6C34878D82A}">
                    <a16:rowId xmlns:a16="http://schemas.microsoft.com/office/drawing/2014/main" val="1192522661"/>
                  </a:ext>
                </a:extLst>
              </a:tr>
              <a:tr h="821421">
                <a:tc>
                  <a:txBody>
                    <a:bodyPr/>
                    <a:lstStyle/>
                    <a:p>
                      <a:pPr algn="l" fontAlgn="base"/>
                      <a:r>
                        <a:rPr lang="en-US" sz="1800" b="1" dirty="0">
                          <a:solidFill>
                            <a:srgbClr val="00B0F0"/>
                          </a:solidFill>
                          <a:effectLst/>
                        </a:rPr>
                        <a:t>T</a:t>
                      </a:r>
                      <a:r>
                        <a:rPr lang="en-US" sz="1400" dirty="0">
                          <a:effectLst/>
                        </a:rPr>
                        <a:t>ell your name, role, and expectations​</a:t>
                      </a:r>
                      <a:endParaRPr lang="en-US" b="0" i="0" dirty="0">
                        <a:solidFill>
                          <a:srgbClr val="000000"/>
                        </a:solidFill>
                        <a:effectLst/>
                      </a:endParaRPr>
                    </a:p>
                  </a:txBody>
                  <a:tcPr anchor="ctr"/>
                </a:tc>
                <a:tc>
                  <a:txBody>
                    <a:bodyPr/>
                    <a:lstStyle/>
                    <a:p>
                      <a:pPr algn="l" fontAlgn="base"/>
                      <a:r>
                        <a:rPr lang="en-US" sz="1400" dirty="0">
                          <a:effectLst/>
                        </a:rPr>
                        <a:t>Introduce yourself professionally by sharing your full name, role, and how you will assist them.​</a:t>
                      </a:r>
                      <a:endParaRPr lang="en-US" b="0" i="0" dirty="0">
                        <a:solidFill>
                          <a:srgbClr val="000000"/>
                        </a:solidFill>
                        <a:effectLst/>
                      </a:endParaRPr>
                    </a:p>
                  </a:txBody>
                  <a:tcPr anchor="ctr"/>
                </a:tc>
                <a:tc>
                  <a:txBody>
                    <a:bodyPr/>
                    <a:lstStyle/>
                    <a:p>
                      <a:pPr algn="l" fontAlgn="base"/>
                      <a:r>
                        <a:rPr lang="en-US" sz="1400" dirty="0">
                          <a:effectLst/>
                        </a:rPr>
                        <a:t>“Hi, I’m Megan Thompson, a pharmacy technician. How may I help you with your prescription?”​</a:t>
                      </a:r>
                      <a:endParaRPr lang="en-US" b="0" i="0" dirty="0">
                        <a:solidFill>
                          <a:srgbClr val="000000"/>
                        </a:solidFill>
                        <a:effectLst/>
                      </a:endParaRPr>
                    </a:p>
                  </a:txBody>
                  <a:tcPr anchor="ctr"/>
                </a:tc>
                <a:extLst>
                  <a:ext uri="{0D108BD9-81ED-4DB2-BD59-A6C34878D82A}">
                    <a16:rowId xmlns:a16="http://schemas.microsoft.com/office/drawing/2014/main" val="2504357573"/>
                  </a:ext>
                </a:extLst>
              </a:tr>
              <a:tr h="2172202">
                <a:tc>
                  <a:txBody>
                    <a:bodyPr/>
                    <a:lstStyle/>
                    <a:p>
                      <a:pPr algn="l" fontAlgn="base"/>
                      <a:r>
                        <a:rPr lang="en-US" sz="1800" b="1" dirty="0">
                          <a:solidFill>
                            <a:srgbClr val="00B0F0"/>
                          </a:solidFill>
                          <a:effectLst/>
                        </a:rPr>
                        <a:t>A</a:t>
                      </a:r>
                      <a:r>
                        <a:rPr lang="en-US" sz="1400" dirty="0">
                          <a:effectLst/>
                        </a:rPr>
                        <a:t>ctive listening and assist​</a:t>
                      </a:r>
                      <a:endParaRPr lang="en-US" b="0" i="0" dirty="0">
                        <a:solidFill>
                          <a:srgbClr val="000000"/>
                        </a:solidFill>
                        <a:effectLst/>
                      </a:endParaRPr>
                    </a:p>
                  </a:txBody>
                  <a:tcPr anchor="ctr"/>
                </a:tc>
                <a:tc>
                  <a:txBody>
                    <a:bodyPr/>
                    <a:lstStyle/>
                    <a:p>
                      <a:pPr algn="l" fontAlgn="base"/>
                      <a:r>
                        <a:rPr lang="en-US" sz="1400" dirty="0">
                          <a:effectLst/>
                        </a:rPr>
                        <a:t>Hear their entire story without interruption, attend to verbal and nonverbal cues, reflect back what you heard, and allow them to clarify details, if needed. Provide some appreciation for what was shared and express empathy. Then, assist them yourself or find someone who can help.​</a:t>
                      </a:r>
                      <a:endParaRPr lang="en-US" b="0" i="0" dirty="0">
                        <a:solidFill>
                          <a:srgbClr val="000000"/>
                        </a:solidFill>
                        <a:effectLst/>
                      </a:endParaRPr>
                    </a:p>
                  </a:txBody>
                  <a:tcPr anchor="ctr"/>
                </a:tc>
                <a:tc>
                  <a:txBody>
                    <a:bodyPr/>
                    <a:lstStyle/>
                    <a:p>
                      <a:pPr algn="l" fontAlgn="base"/>
                      <a:r>
                        <a:rPr lang="en-US" sz="1400" dirty="0">
                          <a:effectLst/>
                        </a:rPr>
                        <a:t>Listen to their story without interruption.​</a:t>
                      </a:r>
                      <a:endParaRPr lang="en-US" dirty="0">
                        <a:effectLst/>
                      </a:endParaRPr>
                    </a:p>
                    <a:p>
                      <a:pPr algn="l" fontAlgn="base"/>
                      <a:r>
                        <a:rPr lang="en-US" sz="1400" dirty="0">
                          <a:effectLst/>
                        </a:rPr>
                        <a:t>“Yes, your medication has been refilled. I'm glad we were able to fill it for you. Let me get it for you.”​</a:t>
                      </a:r>
                      <a:endParaRPr lang="en-US" b="0" i="0" dirty="0">
                        <a:solidFill>
                          <a:srgbClr val="000000"/>
                        </a:solidFill>
                        <a:effectLst/>
                      </a:endParaRPr>
                    </a:p>
                  </a:txBody>
                  <a:tcPr anchor="ctr"/>
                </a:tc>
                <a:extLst>
                  <a:ext uri="{0D108BD9-81ED-4DB2-BD59-A6C34878D82A}">
                    <a16:rowId xmlns:a16="http://schemas.microsoft.com/office/drawing/2014/main" val="2248718077"/>
                  </a:ext>
                </a:extLst>
              </a:tr>
              <a:tr h="1095230">
                <a:tc>
                  <a:txBody>
                    <a:bodyPr/>
                    <a:lstStyle/>
                    <a:p>
                      <a:pPr algn="l" fontAlgn="base"/>
                      <a:r>
                        <a:rPr lang="en-US" sz="1800" b="1" dirty="0">
                          <a:solidFill>
                            <a:srgbClr val="00B0F0"/>
                          </a:solidFill>
                          <a:effectLst/>
                        </a:rPr>
                        <a:t>R</a:t>
                      </a:r>
                      <a:r>
                        <a:rPr lang="en-US" sz="1400" dirty="0">
                          <a:effectLst/>
                        </a:rPr>
                        <a:t>apport and relationship building​</a:t>
                      </a:r>
                      <a:endParaRPr lang="en-US" b="0" i="0" dirty="0">
                        <a:solidFill>
                          <a:srgbClr val="000000"/>
                        </a:solidFill>
                        <a:effectLst/>
                      </a:endParaRPr>
                    </a:p>
                  </a:txBody>
                  <a:tcPr anchor="ctr"/>
                </a:tc>
                <a:tc>
                  <a:txBody>
                    <a:bodyPr/>
                    <a:lstStyle/>
                    <a:p>
                      <a:pPr algn="l" fontAlgn="base"/>
                      <a:r>
                        <a:rPr lang="en-US" sz="1400" dirty="0">
                          <a:effectLst/>
                        </a:rPr>
                        <a:t>Show interest in the other person in a culturally appropriate manner by engaging in brief social interactions and connecting with them empathetically.​</a:t>
                      </a:r>
                      <a:endParaRPr lang="en-US" b="0" i="0" dirty="0">
                        <a:solidFill>
                          <a:srgbClr val="000000"/>
                        </a:solidFill>
                        <a:effectLst/>
                      </a:endParaRPr>
                    </a:p>
                  </a:txBody>
                  <a:tcPr anchor="ctr"/>
                </a:tc>
                <a:tc>
                  <a:txBody>
                    <a:bodyPr/>
                    <a:lstStyle/>
                    <a:p>
                      <a:pPr algn="l" fontAlgn="base"/>
                      <a:r>
                        <a:rPr lang="en-US" sz="1400" dirty="0">
                          <a:effectLst/>
                        </a:rPr>
                        <a:t>“I’ve heard it’s getting colder outside today. Is it raining too?”​</a:t>
                      </a:r>
                      <a:endParaRPr lang="en-US" b="0" i="0" dirty="0">
                        <a:solidFill>
                          <a:srgbClr val="000000"/>
                        </a:solidFill>
                        <a:effectLst/>
                      </a:endParaRPr>
                    </a:p>
                  </a:txBody>
                  <a:tcPr anchor="ctr"/>
                </a:tc>
                <a:extLst>
                  <a:ext uri="{0D108BD9-81ED-4DB2-BD59-A6C34878D82A}">
                    <a16:rowId xmlns:a16="http://schemas.microsoft.com/office/drawing/2014/main" val="942746881"/>
                  </a:ext>
                </a:extLst>
              </a:tr>
              <a:tr h="1095230">
                <a:tc>
                  <a:txBody>
                    <a:bodyPr/>
                    <a:lstStyle/>
                    <a:p>
                      <a:pPr algn="l" fontAlgn="base"/>
                      <a:r>
                        <a:rPr lang="en-US" sz="1800" b="1" dirty="0">
                          <a:solidFill>
                            <a:srgbClr val="00B0F0"/>
                          </a:solidFill>
                          <a:effectLst/>
                        </a:rPr>
                        <a:t>T</a:t>
                      </a:r>
                      <a:r>
                        <a:rPr lang="en-US" sz="1400" dirty="0">
                          <a:effectLst/>
                        </a:rPr>
                        <a:t>hank the person​</a:t>
                      </a:r>
                      <a:endParaRPr lang="en-US" b="0" i="0" dirty="0">
                        <a:solidFill>
                          <a:srgbClr val="000000"/>
                        </a:solidFill>
                        <a:effectLst/>
                      </a:endParaRPr>
                    </a:p>
                  </a:txBody>
                  <a:tcPr anchor="ctr"/>
                </a:tc>
                <a:tc>
                  <a:txBody>
                    <a:bodyPr/>
                    <a:lstStyle/>
                    <a:p>
                      <a:pPr algn="l" fontAlgn="base"/>
                      <a:r>
                        <a:rPr lang="en-US" sz="1400" dirty="0">
                          <a:effectLst/>
                        </a:rPr>
                        <a:t>Express appreciation for them or what they did, acknowledge their effort, and sincerely express what it means to you.​</a:t>
                      </a:r>
                      <a:endParaRPr lang="en-US" b="0" i="0" dirty="0">
                        <a:solidFill>
                          <a:srgbClr val="000000"/>
                        </a:solidFill>
                        <a:effectLst/>
                      </a:endParaRPr>
                    </a:p>
                  </a:txBody>
                  <a:tcPr anchor="ctr"/>
                </a:tc>
                <a:tc>
                  <a:txBody>
                    <a:bodyPr/>
                    <a:lstStyle/>
                    <a:p>
                      <a:pPr algn="l" fontAlgn="base"/>
                      <a:r>
                        <a:rPr lang="en-US" sz="1400" dirty="0">
                          <a:effectLst/>
                        </a:rPr>
                        <a:t>“Thank you for choosing our pharmacy to fill your medication order. We appreciate your trust in us. What else I may do for you before you go?”​</a:t>
                      </a:r>
                      <a:endParaRPr lang="en-US" b="0" i="0" dirty="0">
                        <a:solidFill>
                          <a:srgbClr val="000000"/>
                        </a:solidFill>
                        <a:effectLst/>
                      </a:endParaRPr>
                    </a:p>
                  </a:txBody>
                  <a:tcPr anchor="ctr"/>
                </a:tc>
                <a:extLst>
                  <a:ext uri="{0D108BD9-81ED-4DB2-BD59-A6C34878D82A}">
                    <a16:rowId xmlns:a16="http://schemas.microsoft.com/office/drawing/2014/main" val="161031076"/>
                  </a:ext>
                </a:extLst>
              </a:tr>
            </a:tbl>
          </a:graphicData>
        </a:graphic>
      </p:graphicFrame>
      <p:sp>
        <p:nvSpPr>
          <p:cNvPr id="4" name="Slide Number Placeholder 3">
            <a:extLst>
              <a:ext uri="{FF2B5EF4-FFF2-40B4-BE49-F238E27FC236}">
                <a16:creationId xmlns:a16="http://schemas.microsoft.com/office/drawing/2014/main" id="{CD06AD9E-7DD4-0102-EE60-08F9F4A345DA}"/>
              </a:ext>
            </a:extLst>
          </p:cNvPr>
          <p:cNvSpPr>
            <a:spLocks noGrp="1"/>
          </p:cNvSpPr>
          <p:nvPr>
            <p:ph type="sldNum" sz="quarter" idx="12"/>
          </p:nvPr>
        </p:nvSpPr>
        <p:spPr/>
        <p:txBody>
          <a:bodyPr/>
          <a:lstStyle/>
          <a:p>
            <a:fld id="{E67D03CC-13B7-4D1C-BA10-5EA08EDEAACB}" type="slidenum">
              <a:rPr lang="en-US" smtClean="0"/>
              <a:pPr/>
              <a:t>3</a:t>
            </a:fld>
            <a:endParaRPr lang="en-US" dirty="0"/>
          </a:p>
        </p:txBody>
      </p:sp>
    </p:spTree>
    <p:extLst>
      <p:ext uri="{BB962C8B-B14F-4D97-AF65-F5344CB8AC3E}">
        <p14:creationId xmlns:p14="http://schemas.microsoft.com/office/powerpoint/2010/main" val="140012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8822-1632-3970-5DA4-CB80342F5BA7}"/>
              </a:ext>
            </a:extLst>
          </p:cNvPr>
          <p:cNvSpPr>
            <a:spLocks noGrp="1"/>
          </p:cNvSpPr>
          <p:nvPr>
            <p:ph type="title"/>
          </p:nvPr>
        </p:nvSpPr>
        <p:spPr>
          <a:xfrm>
            <a:off x="377235" y="778"/>
            <a:ext cx="11196970" cy="685800"/>
          </a:xfrm>
        </p:spPr>
        <p:txBody>
          <a:bodyPr>
            <a:normAutofit fontScale="90000"/>
          </a:bodyPr>
          <a:lstStyle/>
          <a:p>
            <a:pPr algn="ctr"/>
            <a:r>
              <a:rPr lang="en-US" dirty="0">
                <a:latin typeface="+mn-lt"/>
                <a:ea typeface="+mj-lt"/>
                <a:cs typeface="+mj-lt"/>
              </a:rPr>
              <a:t>S.T.A.R.T.</a:t>
            </a:r>
            <a:r>
              <a:rPr lang="en-US" dirty="0">
                <a:solidFill>
                  <a:srgbClr val="0070C0"/>
                </a:solidFill>
                <a:latin typeface="+mn-lt"/>
                <a:ea typeface="+mj-lt"/>
                <a:cs typeface="+mj-lt"/>
              </a:rPr>
              <a:t> </a:t>
            </a:r>
            <a:r>
              <a:rPr lang="en-US" dirty="0">
                <a:ea typeface="+mj-lt"/>
                <a:cs typeface="+mj-lt"/>
              </a:rPr>
              <a:t>with </a:t>
            </a:r>
            <a:r>
              <a:rPr lang="en-US" sz="4900" b="1" dirty="0">
                <a:solidFill>
                  <a:srgbClr val="0070C0"/>
                </a:solidFill>
                <a:ea typeface="+mj-lt"/>
                <a:cs typeface="+mj-lt"/>
              </a:rPr>
              <a:t>Heart</a:t>
            </a:r>
            <a:r>
              <a:rPr lang="en-US" sz="4900" b="1" baseline="30000" dirty="0">
                <a:solidFill>
                  <a:srgbClr val="0070C0"/>
                </a:solidFill>
                <a:ea typeface="+mj-lt"/>
                <a:cs typeface="+mj-lt"/>
              </a:rPr>
              <a:t>®</a:t>
            </a:r>
            <a:endParaRPr lang="en-US" b="1" dirty="0">
              <a:solidFill>
                <a:srgbClr val="0070C0"/>
              </a:solidFill>
            </a:endParaRPr>
          </a:p>
        </p:txBody>
      </p:sp>
      <p:graphicFrame>
        <p:nvGraphicFramePr>
          <p:cNvPr id="7" name="Content Placeholder 6">
            <a:extLst>
              <a:ext uri="{FF2B5EF4-FFF2-40B4-BE49-F238E27FC236}">
                <a16:creationId xmlns:a16="http://schemas.microsoft.com/office/drawing/2014/main" id="{9B2B81CD-B87C-A8D6-0AD6-18F6C15AFF91}"/>
              </a:ext>
            </a:extLst>
          </p:cNvPr>
          <p:cNvGraphicFramePr>
            <a:graphicFrameLocks noGrp="1"/>
          </p:cNvGraphicFramePr>
          <p:nvPr>
            <p:ph idx="1"/>
            <p:extLst>
              <p:ext uri="{D42A27DB-BD31-4B8C-83A1-F6EECF244321}">
                <p14:modId xmlns:p14="http://schemas.microsoft.com/office/powerpoint/2010/main" val="3216868311"/>
              </p:ext>
            </p:extLst>
          </p:nvPr>
        </p:nvGraphicFramePr>
        <p:xfrm>
          <a:off x="376517" y="645458"/>
          <a:ext cx="11626946" cy="5132264"/>
        </p:xfrm>
        <a:graphic>
          <a:graphicData uri="http://schemas.openxmlformats.org/drawingml/2006/table">
            <a:tbl>
              <a:tblPr firstRow="1" bandRow="1">
                <a:tableStyleId>{5C22544A-7EE6-4342-B048-85BDC9FD1C3A}</a:tableStyleId>
              </a:tblPr>
              <a:tblGrid>
                <a:gridCol w="2017059">
                  <a:extLst>
                    <a:ext uri="{9D8B030D-6E8A-4147-A177-3AD203B41FA5}">
                      <a16:colId xmlns:a16="http://schemas.microsoft.com/office/drawing/2014/main" val="1707374019"/>
                    </a:ext>
                  </a:extLst>
                </a:gridCol>
                <a:gridCol w="5171542">
                  <a:extLst>
                    <a:ext uri="{9D8B030D-6E8A-4147-A177-3AD203B41FA5}">
                      <a16:colId xmlns:a16="http://schemas.microsoft.com/office/drawing/2014/main" val="3343135903"/>
                    </a:ext>
                  </a:extLst>
                </a:gridCol>
                <a:gridCol w="4438345">
                  <a:extLst>
                    <a:ext uri="{9D8B030D-6E8A-4147-A177-3AD203B41FA5}">
                      <a16:colId xmlns:a16="http://schemas.microsoft.com/office/drawing/2014/main" val="243319644"/>
                    </a:ext>
                  </a:extLst>
                </a:gridCol>
              </a:tblGrid>
              <a:tr h="310315">
                <a:tc>
                  <a:txBody>
                    <a:bodyPr/>
                    <a:lstStyle/>
                    <a:p>
                      <a:pPr algn="ctr" fontAlgn="base"/>
                      <a:r>
                        <a:rPr lang="en-US" sz="1400" dirty="0">
                          <a:effectLst/>
                        </a:rPr>
                        <a:t>Mnemonic​</a:t>
                      </a:r>
                      <a:endParaRPr lang="en-US" b="1" i="0" dirty="0">
                        <a:solidFill>
                          <a:srgbClr val="FFFFFF"/>
                        </a:solidFill>
                        <a:effectLst/>
                      </a:endParaRPr>
                    </a:p>
                  </a:txBody>
                  <a:tcPr anchor="ctr"/>
                </a:tc>
                <a:tc>
                  <a:txBody>
                    <a:bodyPr/>
                    <a:lstStyle/>
                    <a:p>
                      <a:pPr algn="ctr" fontAlgn="base"/>
                      <a:r>
                        <a:rPr lang="en-US" sz="1400" dirty="0">
                          <a:effectLst/>
                        </a:rPr>
                        <a:t>Behaviors​</a:t>
                      </a:r>
                      <a:endParaRPr lang="en-US" b="1" i="0" dirty="0">
                        <a:solidFill>
                          <a:srgbClr val="FFFFFF"/>
                        </a:solidFill>
                        <a:effectLst/>
                      </a:endParaRPr>
                    </a:p>
                  </a:txBody>
                  <a:tcPr anchor="ctr"/>
                </a:tc>
                <a:tc>
                  <a:txBody>
                    <a:bodyPr/>
                    <a:lstStyle/>
                    <a:p>
                      <a:pPr algn="ctr" fontAlgn="base"/>
                      <a:r>
                        <a:rPr lang="en-US" sz="1400" dirty="0">
                          <a:effectLst/>
                        </a:rPr>
                        <a:t>In action​</a:t>
                      </a:r>
                      <a:endParaRPr lang="en-US" b="1" i="0" dirty="0">
                        <a:solidFill>
                          <a:srgbClr val="FFFFFF"/>
                        </a:solidFill>
                        <a:effectLst/>
                      </a:endParaRPr>
                    </a:p>
                  </a:txBody>
                  <a:tcPr anchor="ctr"/>
                </a:tc>
                <a:extLst>
                  <a:ext uri="{0D108BD9-81ED-4DB2-BD59-A6C34878D82A}">
                    <a16:rowId xmlns:a16="http://schemas.microsoft.com/office/drawing/2014/main" val="1848565791"/>
                  </a:ext>
                </a:extLst>
              </a:tr>
              <a:tr h="547614">
                <a:tc>
                  <a:txBody>
                    <a:bodyPr/>
                    <a:lstStyle/>
                    <a:p>
                      <a:pPr algn="l" fontAlgn="base"/>
                      <a:r>
                        <a:rPr lang="en-US" sz="1800" b="1" dirty="0">
                          <a:solidFill>
                            <a:srgbClr val="00B0F0"/>
                          </a:solidFill>
                          <a:effectLst/>
                        </a:rPr>
                        <a:t>H</a:t>
                      </a:r>
                      <a:r>
                        <a:rPr lang="en-US" sz="1400" dirty="0">
                          <a:effectLst/>
                        </a:rPr>
                        <a:t>ear</a:t>
                      </a:r>
                      <a:endParaRPr lang="en-US" b="0" i="0" dirty="0">
                        <a:solidFill>
                          <a:srgbClr val="000000"/>
                        </a:solidFill>
                        <a:effectLst/>
                      </a:endParaRPr>
                    </a:p>
                  </a:txBody>
                  <a:tcPr anchor="ctr"/>
                </a:tc>
                <a:tc>
                  <a:txBody>
                    <a:bodyPr/>
                    <a:lstStyle/>
                    <a:p>
                      <a:pPr algn="l" fontAlgn="base"/>
                      <a:r>
                        <a:rPr lang="en-US" sz="1200" b="0" i="0" dirty="0">
                          <a:solidFill>
                            <a:srgbClr val="000000"/>
                          </a:solidFill>
                          <a:effectLst/>
                        </a:rPr>
                        <a:t>Hear the entire story without interruption, attend to verbal and nonverbal cues, reflect back what you hear, allow time for clarification, and summarize what you heard. </a:t>
                      </a:r>
                    </a:p>
                  </a:txBody>
                  <a:tcPr anchor="ctr"/>
                </a:tc>
                <a:tc>
                  <a:txBody>
                    <a:bodyPr/>
                    <a:lstStyle/>
                    <a:p>
                      <a:pPr algn="l" fontAlgn="base"/>
                      <a:r>
                        <a:rPr lang="en-US" sz="1200" b="0" i="0" dirty="0">
                          <a:solidFill>
                            <a:srgbClr val="000000"/>
                          </a:solidFill>
                          <a:effectLst/>
                        </a:rPr>
                        <a:t>“You called us to order your prescription and didn’t know there weren’t any refills left. You weren’t notified about the delay. Now you’re here and your medicine isn’t ready for you.”</a:t>
                      </a:r>
                    </a:p>
                  </a:txBody>
                  <a:tcPr anchor="ctr"/>
                </a:tc>
                <a:extLst>
                  <a:ext uri="{0D108BD9-81ED-4DB2-BD59-A6C34878D82A}">
                    <a16:rowId xmlns:a16="http://schemas.microsoft.com/office/drawing/2014/main" val="1192522661"/>
                  </a:ext>
                </a:extLst>
              </a:tr>
              <a:tr h="821421">
                <a:tc>
                  <a:txBody>
                    <a:bodyPr/>
                    <a:lstStyle/>
                    <a:p>
                      <a:pPr algn="l" fontAlgn="base"/>
                      <a:r>
                        <a:rPr lang="en-US" sz="1800" b="1" dirty="0">
                          <a:solidFill>
                            <a:srgbClr val="00B0F0"/>
                          </a:solidFill>
                          <a:effectLst/>
                        </a:rPr>
                        <a:t>E</a:t>
                      </a:r>
                      <a:r>
                        <a:rPr lang="en-US" sz="1400" dirty="0">
                          <a:effectLst/>
                        </a:rPr>
                        <a:t>mpathize​</a:t>
                      </a:r>
                      <a:endParaRPr lang="en-US" b="0" i="0" dirty="0">
                        <a:solidFill>
                          <a:srgbClr val="000000"/>
                        </a:solidFill>
                        <a:effectLst/>
                      </a:endParaRPr>
                    </a:p>
                  </a:txBody>
                  <a:tcPr anchor="ctr"/>
                </a:tc>
                <a:tc>
                  <a:txBody>
                    <a:bodyPr/>
                    <a:lstStyle/>
                    <a:p>
                      <a:pPr algn="l" fontAlgn="base"/>
                      <a:r>
                        <a:rPr lang="en-US" sz="1200" b="0" i="0" dirty="0">
                          <a:solidFill>
                            <a:srgbClr val="000000"/>
                          </a:solidFill>
                          <a:effectLst/>
                        </a:rPr>
                        <a:t>Imagine yourself in the other person’s place to understand their perspective, feelings, desires, and ideas. Use verbal and nonverbal cues to express compassion </a:t>
                      </a:r>
                    </a:p>
                  </a:txBody>
                  <a:tcPr anchor="ctr"/>
                </a:tc>
                <a:tc>
                  <a:txBody>
                    <a:bodyPr/>
                    <a:lstStyle/>
                    <a:p>
                      <a:pPr algn="l" fontAlgn="base"/>
                      <a:r>
                        <a:rPr lang="en-US" sz="1200" b="0" i="0" dirty="0">
                          <a:solidFill>
                            <a:srgbClr val="000000"/>
                          </a:solidFill>
                          <a:effectLst/>
                        </a:rPr>
                        <a:t>“That’s frustrating! I’d be upset too if I made the trip up here for nothing.”</a:t>
                      </a:r>
                    </a:p>
                  </a:txBody>
                  <a:tcPr anchor="ctr"/>
                </a:tc>
                <a:extLst>
                  <a:ext uri="{0D108BD9-81ED-4DB2-BD59-A6C34878D82A}">
                    <a16:rowId xmlns:a16="http://schemas.microsoft.com/office/drawing/2014/main" val="2504357573"/>
                  </a:ext>
                </a:extLst>
              </a:tr>
              <a:tr h="1169988">
                <a:tc>
                  <a:txBody>
                    <a:bodyPr/>
                    <a:lstStyle/>
                    <a:p>
                      <a:pPr algn="l" fontAlgn="base"/>
                      <a:r>
                        <a:rPr lang="en-US" sz="1800" b="1" dirty="0">
                          <a:solidFill>
                            <a:srgbClr val="00B0F0"/>
                          </a:solidFill>
                          <a:effectLst/>
                        </a:rPr>
                        <a:t>A</a:t>
                      </a:r>
                      <a:r>
                        <a:rPr lang="en-US" sz="1400" dirty="0">
                          <a:effectLst/>
                        </a:rPr>
                        <a:t>pologize</a:t>
                      </a:r>
                      <a:endParaRPr lang="en-US" b="0" i="0" dirty="0">
                        <a:solidFill>
                          <a:srgbClr val="000000"/>
                        </a:solidFill>
                        <a:effectLst/>
                      </a:endParaRPr>
                    </a:p>
                  </a:txBody>
                  <a:tcPr anchor="ctr"/>
                </a:tc>
                <a:tc>
                  <a:txBody>
                    <a:bodyPr/>
                    <a:lstStyle/>
                    <a:p>
                      <a:pPr algn="l" fontAlgn="base"/>
                      <a:r>
                        <a:rPr lang="en-US" sz="1200" b="0" i="0" dirty="0">
                          <a:solidFill>
                            <a:srgbClr val="000000"/>
                          </a:solidFill>
                          <a:effectLst/>
                        </a:rPr>
                        <a:t>After empathizing, acknowledge the concern and express sincere regret for what the person is experiencing. </a:t>
                      </a:r>
                    </a:p>
                  </a:txBody>
                  <a:tcPr anchor="ctr"/>
                </a:tc>
                <a:tc>
                  <a:txBody>
                    <a:bodyPr/>
                    <a:lstStyle/>
                    <a:p>
                      <a:pPr algn="l" fontAlgn="base"/>
                      <a:r>
                        <a:rPr lang="en-US" sz="1200" b="0" i="0" dirty="0">
                          <a:solidFill>
                            <a:srgbClr val="000000"/>
                          </a:solidFill>
                          <a:effectLst/>
                        </a:rPr>
                        <a:t>“I’m sorry we didn’t notify you ahead of time.”</a:t>
                      </a:r>
                    </a:p>
                  </a:txBody>
                  <a:tcPr anchor="ctr"/>
                </a:tc>
                <a:extLst>
                  <a:ext uri="{0D108BD9-81ED-4DB2-BD59-A6C34878D82A}">
                    <a16:rowId xmlns:a16="http://schemas.microsoft.com/office/drawing/2014/main" val="2248718077"/>
                  </a:ext>
                </a:extLst>
              </a:tr>
              <a:tr h="1095230">
                <a:tc>
                  <a:txBody>
                    <a:bodyPr/>
                    <a:lstStyle/>
                    <a:p>
                      <a:pPr algn="l" fontAlgn="base"/>
                      <a:r>
                        <a:rPr lang="en-US" sz="1800" b="1" dirty="0">
                          <a:solidFill>
                            <a:srgbClr val="00B0F0"/>
                          </a:solidFill>
                          <a:effectLst/>
                        </a:rPr>
                        <a:t>R</a:t>
                      </a:r>
                      <a:r>
                        <a:rPr lang="en-US" sz="1400" dirty="0">
                          <a:effectLst/>
                        </a:rPr>
                        <a:t>espond​</a:t>
                      </a:r>
                      <a:endParaRPr lang="en-US" b="0" i="0" dirty="0">
                        <a:solidFill>
                          <a:srgbClr val="000000"/>
                        </a:solidFill>
                        <a:effectLst/>
                      </a:endParaRPr>
                    </a:p>
                  </a:txBody>
                  <a:tcPr anchor="ctr"/>
                </a:tc>
                <a:tc>
                  <a:txBody>
                    <a:bodyPr/>
                    <a:lstStyle/>
                    <a:p>
                      <a:pPr algn="l" fontAlgn="base"/>
                      <a:r>
                        <a:rPr lang="en-US" sz="1200" b="0" i="0" dirty="0">
                          <a:solidFill>
                            <a:srgbClr val="000000"/>
                          </a:solidFill>
                          <a:effectLst/>
                        </a:rPr>
                        <a:t>Take ownership of the situation, address what you realistically can do, and set expectations and time frames. When appropriate give options and follow up. </a:t>
                      </a:r>
                    </a:p>
                    <a:p>
                      <a:pPr algn="l" fontAlgn="base"/>
                      <a:br>
                        <a:rPr lang="en-US" sz="1200" b="0" i="0" dirty="0">
                          <a:solidFill>
                            <a:srgbClr val="000000"/>
                          </a:solidFill>
                          <a:effectLst/>
                        </a:rPr>
                      </a:br>
                      <a:r>
                        <a:rPr lang="en-US" sz="1200" b="0" i="0" dirty="0">
                          <a:solidFill>
                            <a:srgbClr val="000000"/>
                          </a:solidFill>
                          <a:effectLst/>
                        </a:rPr>
                        <a:t>If you are unable to resolve the situation or if it escalates, bring in your manager to assist. </a:t>
                      </a:r>
                    </a:p>
                  </a:txBody>
                  <a:tcPr anchor="ctr"/>
                </a:tc>
                <a:tc>
                  <a:txBody>
                    <a:bodyPr/>
                    <a:lstStyle/>
                    <a:p>
                      <a:pPr algn="l" fontAlgn="base"/>
                      <a:r>
                        <a:rPr lang="en-US" sz="1200" b="0" i="0" dirty="0">
                          <a:solidFill>
                            <a:srgbClr val="000000"/>
                          </a:solidFill>
                          <a:effectLst/>
                        </a:rPr>
                        <a:t>“I will contact your physician by phone right now and see if I can obtain their permission to refill it right away. Would you like to wait for a few minutes or would you rather I call you back once I get an answer?” </a:t>
                      </a:r>
                    </a:p>
                  </a:txBody>
                  <a:tcPr anchor="ctr"/>
                </a:tc>
                <a:extLst>
                  <a:ext uri="{0D108BD9-81ED-4DB2-BD59-A6C34878D82A}">
                    <a16:rowId xmlns:a16="http://schemas.microsoft.com/office/drawing/2014/main" val="942746881"/>
                  </a:ext>
                </a:extLst>
              </a:tr>
              <a:tr h="1095230">
                <a:tc>
                  <a:txBody>
                    <a:bodyPr/>
                    <a:lstStyle/>
                    <a:p>
                      <a:pPr algn="l" fontAlgn="base"/>
                      <a:r>
                        <a:rPr lang="en-US" sz="1800" b="1" dirty="0">
                          <a:solidFill>
                            <a:srgbClr val="00B0F0"/>
                          </a:solidFill>
                          <a:effectLst/>
                        </a:rPr>
                        <a:t>T</a:t>
                      </a:r>
                      <a:r>
                        <a:rPr lang="en-US" sz="1400" dirty="0">
                          <a:effectLst/>
                        </a:rPr>
                        <a:t>hank</a:t>
                      </a:r>
                      <a:endParaRPr lang="en-US" b="0" i="0" dirty="0">
                        <a:solidFill>
                          <a:srgbClr val="000000"/>
                        </a:solidFill>
                        <a:effectLst/>
                      </a:endParaRPr>
                    </a:p>
                  </a:txBody>
                  <a:tcPr anchor="ctr"/>
                </a:tc>
                <a:tc>
                  <a:txBody>
                    <a:bodyPr/>
                    <a:lstStyle/>
                    <a:p>
                      <a:pPr algn="l" fontAlgn="base"/>
                      <a:r>
                        <a:rPr lang="en-US" sz="1200" b="0" i="0" dirty="0">
                          <a:solidFill>
                            <a:srgbClr val="000000"/>
                          </a:solidFill>
                          <a:effectLst/>
                        </a:rPr>
                        <a:t>Remember, it is a privilege to take care of each other and thanking communities what we value. Express appreciation for them or what they did, acknowledge their effort, and sincerely express what it means for us to receive this information. </a:t>
                      </a:r>
                    </a:p>
                  </a:txBody>
                  <a:tcPr anchor="ctr"/>
                </a:tc>
                <a:tc>
                  <a:txBody>
                    <a:bodyPr/>
                    <a:lstStyle/>
                    <a:p>
                      <a:pPr algn="l" fontAlgn="base"/>
                      <a:r>
                        <a:rPr lang="en-US" sz="1200" b="0" i="0" dirty="0">
                          <a:solidFill>
                            <a:srgbClr val="000000"/>
                          </a:solidFill>
                          <a:effectLst/>
                        </a:rPr>
                        <a:t>“Thank you for trusting us with your care.” </a:t>
                      </a:r>
                    </a:p>
                  </a:txBody>
                  <a:tcPr anchor="ctr"/>
                </a:tc>
                <a:extLst>
                  <a:ext uri="{0D108BD9-81ED-4DB2-BD59-A6C34878D82A}">
                    <a16:rowId xmlns:a16="http://schemas.microsoft.com/office/drawing/2014/main" val="161031076"/>
                  </a:ext>
                </a:extLst>
              </a:tr>
            </a:tbl>
          </a:graphicData>
        </a:graphic>
      </p:graphicFrame>
      <p:sp>
        <p:nvSpPr>
          <p:cNvPr id="4" name="Slide Number Placeholder 3">
            <a:extLst>
              <a:ext uri="{FF2B5EF4-FFF2-40B4-BE49-F238E27FC236}">
                <a16:creationId xmlns:a16="http://schemas.microsoft.com/office/drawing/2014/main" id="{CD06AD9E-7DD4-0102-EE60-08F9F4A345DA}"/>
              </a:ext>
            </a:extLst>
          </p:cNvPr>
          <p:cNvSpPr>
            <a:spLocks noGrp="1"/>
          </p:cNvSpPr>
          <p:nvPr>
            <p:ph type="sldNum" sz="quarter" idx="12"/>
          </p:nvPr>
        </p:nvSpPr>
        <p:spPr/>
        <p:txBody>
          <a:bodyPr/>
          <a:lstStyle/>
          <a:p>
            <a:fld id="{E67D03CC-13B7-4D1C-BA10-5EA08EDEAACB}" type="slidenum">
              <a:rPr lang="en-US" smtClean="0"/>
              <a:pPr/>
              <a:t>4</a:t>
            </a:fld>
            <a:endParaRPr lang="en-US" dirty="0"/>
          </a:p>
        </p:txBody>
      </p:sp>
    </p:spTree>
    <p:extLst>
      <p:ext uri="{BB962C8B-B14F-4D97-AF65-F5344CB8AC3E}">
        <p14:creationId xmlns:p14="http://schemas.microsoft.com/office/powerpoint/2010/main" val="232185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9DC5-B1D1-4AD4-A2A7-681A5C8D15A6}"/>
              </a:ext>
            </a:extLst>
          </p:cNvPr>
          <p:cNvSpPr>
            <a:spLocks noGrp="1"/>
          </p:cNvSpPr>
          <p:nvPr>
            <p:ph type="title"/>
          </p:nvPr>
        </p:nvSpPr>
        <p:spPr>
          <a:xfrm>
            <a:off x="58615" y="234826"/>
            <a:ext cx="12133385" cy="594446"/>
          </a:xfrm>
        </p:spPr>
        <p:txBody>
          <a:bodyPr>
            <a:normAutofit fontScale="90000"/>
          </a:bodyPr>
          <a:lstStyle/>
          <a:p>
            <a:pPr algn="ctr"/>
            <a:r>
              <a:rPr lang="en-US" b="1" dirty="0">
                <a:solidFill>
                  <a:srgbClr val="7030A0"/>
                </a:solidFill>
                <a:latin typeface="+mn-lt"/>
              </a:rPr>
              <a:t>Acknowledge Others! </a:t>
            </a:r>
          </a:p>
        </p:txBody>
      </p:sp>
      <p:sp>
        <p:nvSpPr>
          <p:cNvPr id="8" name="Content Placeholder 7">
            <a:extLst>
              <a:ext uri="{FF2B5EF4-FFF2-40B4-BE49-F238E27FC236}">
                <a16:creationId xmlns:a16="http://schemas.microsoft.com/office/drawing/2014/main" id="{E898994C-22D4-4CC4-AA17-C901E5D526B9}"/>
              </a:ext>
            </a:extLst>
          </p:cNvPr>
          <p:cNvSpPr>
            <a:spLocks noGrp="1"/>
          </p:cNvSpPr>
          <p:nvPr>
            <p:ph idx="1"/>
          </p:nvPr>
        </p:nvSpPr>
        <p:spPr>
          <a:xfrm>
            <a:off x="626721" y="990633"/>
            <a:ext cx="10948254" cy="4351338"/>
          </a:xfrm>
        </p:spPr>
        <p:txBody>
          <a:bodyPr>
            <a:normAutofit/>
          </a:bodyPr>
          <a:lstStyle/>
          <a:p>
            <a:r>
              <a:rPr lang="en-US" sz="2400" dirty="0">
                <a:latin typeface="Arial" panose="020B0604020202020204" pitchFamily="34" charset="0"/>
                <a:cs typeface="Arial" panose="020B0604020202020204" pitchFamily="34" charset="0"/>
              </a:rPr>
              <a:t>The </a:t>
            </a:r>
            <a:r>
              <a:rPr lang="en-US" sz="2400" b="1" dirty="0">
                <a:solidFill>
                  <a:srgbClr val="7030A0"/>
                </a:solidFill>
                <a:latin typeface="Arial" panose="020B0604020202020204" pitchFamily="34" charset="0"/>
                <a:cs typeface="Arial" panose="020B0604020202020204" pitchFamily="34" charset="0"/>
              </a:rPr>
              <a:t>10-5 Rule </a:t>
            </a:r>
            <a:r>
              <a:rPr lang="en-US" sz="2400" dirty="0">
                <a:latin typeface="Arial" panose="020B0604020202020204" pitchFamily="34" charset="0"/>
                <a:cs typeface="Arial" panose="020B0604020202020204" pitchFamily="34" charset="0"/>
              </a:rPr>
              <a:t>is simple, It says that anytime you come within ten feet of a customer, you attempt to make eye contact. Smile or nod, and use positive body language.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you are within five feet, you acknowledge them verbally with a “Hello”, “Good Morning”, or something similar. </a:t>
            </a:r>
          </a:p>
        </p:txBody>
      </p:sp>
      <p:pic>
        <p:nvPicPr>
          <p:cNvPr id="10" name="Picture 9">
            <a:extLst>
              <a:ext uri="{FF2B5EF4-FFF2-40B4-BE49-F238E27FC236}">
                <a16:creationId xmlns:a16="http://schemas.microsoft.com/office/drawing/2014/main" id="{9E532B56-99E2-4917-8382-FD7F205AA628}"/>
              </a:ext>
            </a:extLst>
          </p:cNvPr>
          <p:cNvPicPr>
            <a:picLocks noChangeAspect="1"/>
          </p:cNvPicPr>
          <p:nvPr/>
        </p:nvPicPr>
        <p:blipFill>
          <a:blip r:embed="rId3"/>
          <a:stretch>
            <a:fillRect/>
          </a:stretch>
        </p:blipFill>
        <p:spPr>
          <a:xfrm>
            <a:off x="3661795" y="5137812"/>
            <a:ext cx="2220730" cy="1459108"/>
          </a:xfrm>
          <a:prstGeom prst="rect">
            <a:avLst/>
          </a:prstGeom>
        </p:spPr>
      </p:pic>
      <p:pic>
        <p:nvPicPr>
          <p:cNvPr id="11" name="Picture 10">
            <a:extLst>
              <a:ext uri="{FF2B5EF4-FFF2-40B4-BE49-F238E27FC236}">
                <a16:creationId xmlns:a16="http://schemas.microsoft.com/office/drawing/2014/main" id="{CA4C817C-7A50-4778-9FDF-F830177EDCE5}"/>
              </a:ext>
            </a:extLst>
          </p:cNvPr>
          <p:cNvPicPr>
            <a:picLocks noChangeAspect="1"/>
          </p:cNvPicPr>
          <p:nvPr/>
        </p:nvPicPr>
        <p:blipFill>
          <a:blip r:embed="rId4"/>
          <a:stretch>
            <a:fillRect/>
          </a:stretch>
        </p:blipFill>
        <p:spPr>
          <a:xfrm>
            <a:off x="626721" y="5186692"/>
            <a:ext cx="2172040" cy="1361349"/>
          </a:xfrm>
          <a:prstGeom prst="rect">
            <a:avLst/>
          </a:prstGeom>
        </p:spPr>
      </p:pic>
      <p:pic>
        <p:nvPicPr>
          <p:cNvPr id="12" name="Picture 11">
            <a:extLst>
              <a:ext uri="{FF2B5EF4-FFF2-40B4-BE49-F238E27FC236}">
                <a16:creationId xmlns:a16="http://schemas.microsoft.com/office/drawing/2014/main" id="{448332AC-3FCC-4F8E-8B68-A5DB4EF7AD97}"/>
              </a:ext>
            </a:extLst>
          </p:cNvPr>
          <p:cNvPicPr>
            <a:picLocks noChangeAspect="1"/>
          </p:cNvPicPr>
          <p:nvPr/>
        </p:nvPicPr>
        <p:blipFill>
          <a:blip r:embed="rId5"/>
          <a:stretch>
            <a:fillRect/>
          </a:stretch>
        </p:blipFill>
        <p:spPr>
          <a:xfrm>
            <a:off x="2296363" y="3698321"/>
            <a:ext cx="1991968" cy="1325564"/>
          </a:xfrm>
          <a:prstGeom prst="rect">
            <a:avLst/>
          </a:prstGeom>
        </p:spPr>
      </p:pic>
      <p:pic>
        <p:nvPicPr>
          <p:cNvPr id="3" name="Picture 2">
            <a:extLst>
              <a:ext uri="{FF2B5EF4-FFF2-40B4-BE49-F238E27FC236}">
                <a16:creationId xmlns:a16="http://schemas.microsoft.com/office/drawing/2014/main" id="{FA7B0501-F2D8-4EEA-B081-6FB30DD9D01C}"/>
              </a:ext>
            </a:extLst>
          </p:cNvPr>
          <p:cNvPicPr>
            <a:picLocks noChangeAspect="1"/>
          </p:cNvPicPr>
          <p:nvPr/>
        </p:nvPicPr>
        <p:blipFill>
          <a:blip r:embed="rId6"/>
          <a:stretch>
            <a:fillRect/>
          </a:stretch>
        </p:blipFill>
        <p:spPr>
          <a:xfrm>
            <a:off x="6481831" y="3025422"/>
            <a:ext cx="5524661" cy="3678743"/>
          </a:xfrm>
          <a:prstGeom prst="rect">
            <a:avLst/>
          </a:prstGeom>
        </p:spPr>
      </p:pic>
    </p:spTree>
    <p:extLst>
      <p:ext uri="{BB962C8B-B14F-4D97-AF65-F5344CB8AC3E}">
        <p14:creationId xmlns:p14="http://schemas.microsoft.com/office/powerpoint/2010/main" val="394359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A9374E-1DD9-4752-A57D-36407DD9B66D}"/>
              </a:ext>
            </a:extLst>
          </p:cNvPr>
          <p:cNvPicPr>
            <a:picLocks noChangeAspect="1"/>
          </p:cNvPicPr>
          <p:nvPr/>
        </p:nvPicPr>
        <p:blipFill>
          <a:blip r:embed="rId3"/>
          <a:stretch>
            <a:fillRect/>
          </a:stretch>
        </p:blipFill>
        <p:spPr>
          <a:xfrm>
            <a:off x="0" y="237664"/>
            <a:ext cx="12192000" cy="5818227"/>
          </a:xfrm>
          <a:prstGeom prst="rect">
            <a:avLst/>
          </a:prstGeom>
        </p:spPr>
      </p:pic>
      <p:sp>
        <p:nvSpPr>
          <p:cNvPr id="3" name="Rectangle 2">
            <a:extLst>
              <a:ext uri="{FF2B5EF4-FFF2-40B4-BE49-F238E27FC236}">
                <a16:creationId xmlns:a16="http://schemas.microsoft.com/office/drawing/2014/main" id="{1FD30580-6B4C-4C6A-9299-A2ECB96BE6B9}"/>
              </a:ext>
            </a:extLst>
          </p:cNvPr>
          <p:cNvSpPr/>
          <p:nvPr/>
        </p:nvSpPr>
        <p:spPr>
          <a:xfrm>
            <a:off x="4014902" y="6055891"/>
            <a:ext cx="4839530" cy="369332"/>
          </a:xfrm>
          <a:prstGeom prst="rect">
            <a:avLst/>
          </a:prstGeom>
        </p:spPr>
        <p:txBody>
          <a:bodyPr wrap="none">
            <a:spAutoFit/>
          </a:bodyPr>
          <a:lstStyle/>
          <a:p>
            <a:r>
              <a:rPr lang="en-US" dirty="0">
                <a:hlinkClick r:id="rId4"/>
              </a:rPr>
              <a:t>Compassionate Care Video.mp4 (sharepoint.com)</a:t>
            </a:r>
            <a:endParaRPr lang="en-US" dirty="0"/>
          </a:p>
        </p:txBody>
      </p:sp>
    </p:spTree>
    <p:extLst>
      <p:ext uri="{BB962C8B-B14F-4D97-AF65-F5344CB8AC3E}">
        <p14:creationId xmlns:p14="http://schemas.microsoft.com/office/powerpoint/2010/main" val="249334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07FFE3-0AEC-48CA-8B36-67B92C168DDF}"/>
              </a:ext>
            </a:extLst>
          </p:cNvPr>
          <p:cNvPicPr>
            <a:picLocks noChangeAspect="1"/>
          </p:cNvPicPr>
          <p:nvPr/>
        </p:nvPicPr>
        <p:blipFill>
          <a:blip r:embed="rId3"/>
          <a:stretch>
            <a:fillRect/>
          </a:stretch>
        </p:blipFill>
        <p:spPr>
          <a:xfrm>
            <a:off x="0" y="350418"/>
            <a:ext cx="12192000" cy="6157164"/>
          </a:xfrm>
          <a:prstGeom prst="rect">
            <a:avLst/>
          </a:prstGeom>
        </p:spPr>
      </p:pic>
    </p:spTree>
    <p:extLst>
      <p:ext uri="{BB962C8B-B14F-4D97-AF65-F5344CB8AC3E}">
        <p14:creationId xmlns:p14="http://schemas.microsoft.com/office/powerpoint/2010/main" val="84582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C5288A-C605-421F-B122-D82D4CB577F5}"/>
              </a:ext>
            </a:extLst>
          </p:cNvPr>
          <p:cNvPicPr>
            <a:picLocks noChangeAspect="1"/>
          </p:cNvPicPr>
          <p:nvPr/>
        </p:nvPicPr>
        <p:blipFill>
          <a:blip r:embed="rId3"/>
          <a:stretch>
            <a:fillRect/>
          </a:stretch>
        </p:blipFill>
        <p:spPr>
          <a:xfrm>
            <a:off x="0" y="224290"/>
            <a:ext cx="12192000" cy="6409419"/>
          </a:xfrm>
          <a:prstGeom prst="rect">
            <a:avLst/>
          </a:prstGeom>
        </p:spPr>
      </p:pic>
    </p:spTree>
    <p:extLst>
      <p:ext uri="{BB962C8B-B14F-4D97-AF65-F5344CB8AC3E}">
        <p14:creationId xmlns:p14="http://schemas.microsoft.com/office/powerpoint/2010/main" val="143285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F3FCF-E36B-4506-B55F-083251214BB5}"/>
              </a:ext>
            </a:extLst>
          </p:cNvPr>
          <p:cNvPicPr>
            <a:picLocks noChangeAspect="1"/>
          </p:cNvPicPr>
          <p:nvPr/>
        </p:nvPicPr>
        <p:blipFill>
          <a:blip r:embed="rId3"/>
          <a:stretch>
            <a:fillRect/>
          </a:stretch>
        </p:blipFill>
        <p:spPr>
          <a:xfrm>
            <a:off x="0" y="229509"/>
            <a:ext cx="12192000" cy="6398982"/>
          </a:xfrm>
          <a:prstGeom prst="rect">
            <a:avLst/>
          </a:prstGeom>
        </p:spPr>
      </p:pic>
    </p:spTree>
    <p:extLst>
      <p:ext uri="{BB962C8B-B14F-4D97-AF65-F5344CB8AC3E}">
        <p14:creationId xmlns:p14="http://schemas.microsoft.com/office/powerpoint/2010/main" val="1997669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1547</Words>
  <Application>Microsoft Office PowerPoint</Application>
  <PresentationFormat>Widescreen</PresentationFormat>
  <Paragraphs>175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Arial,Sans-Serif</vt:lpstr>
      <vt:lpstr>Calibri</vt:lpstr>
      <vt:lpstr>Calibri Light</vt:lpstr>
      <vt:lpstr>Montserrat</vt:lpstr>
      <vt:lpstr>Open Sans</vt:lpstr>
      <vt:lpstr>Source Sans Pro</vt:lpstr>
      <vt:lpstr>Office Theme</vt:lpstr>
      <vt:lpstr>        </vt:lpstr>
      <vt:lpstr>LDA Retention - Value of the Month   Universal Relationship &amp; Reliability Skills  </vt:lpstr>
      <vt:lpstr>S.T.A.R.T. with Heart®</vt:lpstr>
      <vt:lpstr>S.T.A.R.T. with Heart®</vt:lpstr>
      <vt:lpstr>Acknowledge Others! </vt:lpstr>
      <vt:lpstr>PowerPoint Presentation</vt:lpstr>
      <vt:lpstr>PowerPoint Presentation</vt:lpstr>
      <vt:lpstr>PowerPoint Presentation</vt:lpstr>
      <vt:lpstr>PowerPoint Presentation</vt:lpstr>
      <vt:lpstr>PowerPoint Presentation</vt:lpstr>
      <vt:lpstr>NS 74 Ortho/Rehab &amp; NS 72  Patient Experience</vt:lpstr>
      <vt:lpstr>NS 74 – Ortho/Rehab Patient Experience </vt:lpstr>
      <vt:lpstr>NS 74 Ortho/Rehab Patient Experience </vt:lpstr>
      <vt:lpstr>NS 72 &amp; NS 74 – Comm w/ Nurses Domain </vt:lpstr>
      <vt:lpstr>NS 72 &amp; NS 74 – Nurses treated you w/ Courtesy and Respect </vt:lpstr>
      <vt:lpstr>NS 72 &amp; NS 74 – Nurses Explained in a Way you can Understand</vt:lpstr>
      <vt:lpstr>NS 71/73 - Nurses Treated You with Courtesy And Respect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Wren Lester</dc:creator>
  <cp:lastModifiedBy>Sean Thill</cp:lastModifiedBy>
  <cp:revision>41</cp:revision>
  <dcterms:created xsi:type="dcterms:W3CDTF">2023-05-31T18:39:17Z</dcterms:created>
  <dcterms:modified xsi:type="dcterms:W3CDTF">2023-06-09T04:12:48Z</dcterms:modified>
</cp:coreProperties>
</file>