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1"/>
  </p:notesMasterIdLst>
  <p:sldIdLst>
    <p:sldId id="293" r:id="rId2"/>
    <p:sldId id="294" r:id="rId3"/>
    <p:sldId id="296" r:id="rId4"/>
    <p:sldId id="278" r:id="rId5"/>
    <p:sldId id="297" r:id="rId6"/>
    <p:sldId id="280" r:id="rId7"/>
    <p:sldId id="284" r:id="rId8"/>
    <p:sldId id="286" r:id="rId9"/>
    <p:sldId id="299" r:id="rId10"/>
    <p:sldId id="298" r:id="rId11"/>
    <p:sldId id="289" r:id="rId12"/>
    <p:sldId id="288" r:id="rId13"/>
    <p:sldId id="287" r:id="rId14"/>
    <p:sldId id="290" r:id="rId15"/>
    <p:sldId id="301" r:id="rId16"/>
    <p:sldId id="302" r:id="rId17"/>
    <p:sldId id="300" r:id="rId18"/>
    <p:sldId id="303" r:id="rId19"/>
    <p:sldId id="291" r:id="rId20"/>
  </p:sldIdLst>
  <p:sldSz cx="9144000" cy="6858000" type="screen4x3"/>
  <p:notesSz cx="7315200" cy="96012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8CCC"/>
    <a:srgbClr val="80878F"/>
    <a:srgbClr val="88844B"/>
    <a:srgbClr val="A86B46"/>
    <a:srgbClr val="994E51"/>
    <a:srgbClr val="57068C"/>
    <a:srgbClr val="836BB1"/>
    <a:srgbClr val="A86D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p:scale>
          <a:sx n="66" d="100"/>
          <a:sy n="66" d="100"/>
        </p:scale>
        <p:origin x="-744" y="13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'Sheet1'!$B$1</c:f>
              <c:strCache>
                <c:ptCount val="1"/>
                <c:pt idx="0">
                  <c:v>Geriatricians (in Thousands)</c:v>
                </c:pt>
              </c:strCache>
            </c:strRef>
          </c:tx>
          <c:invertIfNegative val="0"/>
          <c:dLbls>
            <c:dLbl>
              <c:idx val="0"/>
              <c:layout/>
              <c:tx>
                <c:rich>
                  <a:bodyPr/>
                  <a:lstStyle/>
                  <a:p>
                    <a:r>
                      <a:rPr lang="en-US" dirty="0" smtClean="0"/>
                      <a:t>6.8K</a:t>
                    </a:r>
                    <a:endParaRPr lang="en-US" dirty="0"/>
                  </a:p>
                </c:rich>
              </c:tx>
              <c:showLegendKey val="0"/>
              <c:showVal val="1"/>
              <c:showCatName val="0"/>
              <c:showSerName val="0"/>
              <c:showPercent val="0"/>
              <c:showBubbleSize val="0"/>
            </c:dLbl>
            <c:dLbl>
              <c:idx val="1"/>
              <c:layout/>
              <c:tx>
                <c:rich>
                  <a:bodyPr/>
                  <a:lstStyle/>
                  <a:p>
                    <a:r>
                      <a:rPr lang="en-US" dirty="0" smtClean="0"/>
                      <a:t>6.3K</a:t>
                    </a:r>
                    <a:endParaRPr lang="en-US" dirty="0"/>
                  </a:p>
                </c:rich>
              </c:tx>
              <c:showLegendKey val="0"/>
              <c:showVal val="1"/>
              <c:showCatName val="0"/>
              <c:showSerName val="0"/>
              <c:showPercent val="0"/>
              <c:showBubbleSize val="0"/>
            </c:dLbl>
            <c:dLbl>
              <c:idx val="2"/>
              <c:layout/>
              <c:tx>
                <c:rich>
                  <a:bodyPr/>
                  <a:lstStyle/>
                  <a:p>
                    <a:r>
                      <a:rPr lang="en-US" dirty="0" smtClean="0"/>
                      <a:t>6K</a:t>
                    </a:r>
                    <a:endParaRPr lang="en-US" dirty="0"/>
                  </a:p>
                </c:rich>
              </c:tx>
              <c:showLegendKey val="0"/>
              <c:showVal val="1"/>
              <c:showCatName val="0"/>
              <c:showSerName val="0"/>
              <c:showPercent val="0"/>
              <c:showBubbleSize val="0"/>
            </c:dLbl>
            <c:dLbl>
              <c:idx val="3"/>
              <c:layout/>
              <c:tx>
                <c:rich>
                  <a:bodyPr/>
                  <a:lstStyle/>
                  <a:p>
                    <a:r>
                      <a:rPr lang="en-US" dirty="0" smtClean="0"/>
                      <a:t>5.4K</a:t>
                    </a:r>
                    <a:endParaRPr lang="en-US" dirty="0"/>
                  </a:p>
                </c:rich>
              </c:tx>
              <c:showLegendKey val="0"/>
              <c:showVal val="1"/>
              <c:showCatName val="0"/>
              <c:showSerName val="0"/>
              <c:showPercent val="0"/>
              <c:showBubbleSize val="0"/>
            </c:dLbl>
            <c:dLbl>
              <c:idx val="4"/>
              <c:layout/>
              <c:tx>
                <c:rich>
                  <a:bodyPr/>
                  <a:lstStyle/>
                  <a:p>
                    <a:r>
                      <a:rPr lang="en-US" dirty="0" smtClean="0"/>
                      <a:t>5.4K</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numRef>
              <c:f>'Sheet1'!$A$2:$A$6</c:f>
              <c:numCache>
                <c:formatCode>General</c:formatCode>
                <c:ptCount val="5"/>
                <c:pt idx="0">
                  <c:v>2010</c:v>
                </c:pt>
                <c:pt idx="1">
                  <c:v>2020</c:v>
                </c:pt>
                <c:pt idx="2">
                  <c:v>2030</c:v>
                </c:pt>
                <c:pt idx="3">
                  <c:v>2040</c:v>
                </c:pt>
                <c:pt idx="4">
                  <c:v>2050</c:v>
                </c:pt>
              </c:numCache>
            </c:numRef>
          </c:cat>
          <c:val>
            <c:numRef>
              <c:f>'Sheet1'!$B$2:$B$6</c:f>
              <c:numCache>
                <c:formatCode>General</c:formatCode>
                <c:ptCount val="5"/>
                <c:pt idx="0">
                  <c:v>6.8</c:v>
                </c:pt>
                <c:pt idx="1">
                  <c:v>6.3</c:v>
                </c:pt>
                <c:pt idx="2">
                  <c:v>6</c:v>
                </c:pt>
                <c:pt idx="3">
                  <c:v>5.4</c:v>
                </c:pt>
                <c:pt idx="4">
                  <c:v>5.4</c:v>
                </c:pt>
              </c:numCache>
            </c:numRef>
          </c:val>
        </c:ser>
        <c:ser>
          <c:idx val="1"/>
          <c:order val="1"/>
          <c:tx>
            <c:strRef>
              <c:f>'Sheet1'!$C$1</c:f>
              <c:strCache>
                <c:ptCount val="1"/>
                <c:pt idx="0">
                  <c:v>Population 75+ years (in Millions)</c:v>
                </c:pt>
              </c:strCache>
            </c:strRef>
          </c:tx>
          <c:invertIfNegative val="0"/>
          <c:dLbls>
            <c:dLbl>
              <c:idx val="0"/>
              <c:layout/>
              <c:tx>
                <c:rich>
                  <a:bodyPr/>
                  <a:lstStyle/>
                  <a:p>
                    <a:r>
                      <a:rPr lang="en-US" dirty="0" smtClean="0"/>
                      <a:t>19M</a:t>
                    </a:r>
                    <a:endParaRPr lang="en-US" dirty="0"/>
                  </a:p>
                </c:rich>
              </c:tx>
              <c:showLegendKey val="0"/>
              <c:showVal val="1"/>
              <c:showCatName val="0"/>
              <c:showSerName val="0"/>
              <c:showPercent val="0"/>
              <c:showBubbleSize val="0"/>
            </c:dLbl>
            <c:dLbl>
              <c:idx val="1"/>
              <c:layout/>
              <c:tx>
                <c:rich>
                  <a:bodyPr/>
                  <a:lstStyle/>
                  <a:p>
                    <a:r>
                      <a:rPr lang="en-US" dirty="0" smtClean="0"/>
                      <a:t>23M</a:t>
                    </a:r>
                    <a:endParaRPr lang="en-US" dirty="0"/>
                  </a:p>
                </c:rich>
              </c:tx>
              <c:showLegendKey val="0"/>
              <c:showVal val="1"/>
              <c:showCatName val="0"/>
              <c:showSerName val="0"/>
              <c:showPercent val="0"/>
              <c:showBubbleSize val="0"/>
            </c:dLbl>
            <c:dLbl>
              <c:idx val="2"/>
              <c:layout/>
              <c:tx>
                <c:rich>
                  <a:bodyPr/>
                  <a:lstStyle/>
                  <a:p>
                    <a:r>
                      <a:rPr lang="en-US" dirty="0" smtClean="0"/>
                      <a:t>34M</a:t>
                    </a:r>
                    <a:endParaRPr lang="en-US" dirty="0"/>
                  </a:p>
                </c:rich>
              </c:tx>
              <c:showLegendKey val="0"/>
              <c:showVal val="1"/>
              <c:showCatName val="0"/>
              <c:showSerName val="0"/>
              <c:showPercent val="0"/>
              <c:showBubbleSize val="0"/>
            </c:dLbl>
            <c:dLbl>
              <c:idx val="3"/>
              <c:layout/>
              <c:tx>
                <c:rich>
                  <a:bodyPr/>
                  <a:lstStyle/>
                  <a:p>
                    <a:r>
                      <a:rPr lang="en-US" dirty="0" smtClean="0"/>
                      <a:t>45M</a:t>
                    </a:r>
                    <a:endParaRPr lang="en-US" dirty="0"/>
                  </a:p>
                </c:rich>
              </c:tx>
              <c:showLegendKey val="0"/>
              <c:showVal val="1"/>
              <c:showCatName val="0"/>
              <c:showSerName val="0"/>
              <c:showPercent val="0"/>
              <c:showBubbleSize val="0"/>
            </c:dLbl>
            <c:dLbl>
              <c:idx val="4"/>
              <c:layout/>
              <c:tx>
                <c:rich>
                  <a:bodyPr/>
                  <a:lstStyle/>
                  <a:p>
                    <a:r>
                      <a:rPr lang="en-US" dirty="0" smtClean="0"/>
                      <a:t>49M</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numRef>
              <c:f>'Sheet1'!$A$2:$A$6</c:f>
              <c:numCache>
                <c:formatCode>General</c:formatCode>
                <c:ptCount val="5"/>
                <c:pt idx="0">
                  <c:v>2010</c:v>
                </c:pt>
                <c:pt idx="1">
                  <c:v>2020</c:v>
                </c:pt>
                <c:pt idx="2">
                  <c:v>2030</c:v>
                </c:pt>
                <c:pt idx="3">
                  <c:v>2040</c:v>
                </c:pt>
                <c:pt idx="4">
                  <c:v>2050</c:v>
                </c:pt>
              </c:numCache>
            </c:numRef>
          </c:cat>
          <c:val>
            <c:numRef>
              <c:f>'Sheet1'!$C$2:$C$6</c:f>
              <c:numCache>
                <c:formatCode>General</c:formatCode>
                <c:ptCount val="5"/>
                <c:pt idx="0">
                  <c:v>19</c:v>
                </c:pt>
                <c:pt idx="1">
                  <c:v>23</c:v>
                </c:pt>
                <c:pt idx="2">
                  <c:v>34</c:v>
                </c:pt>
                <c:pt idx="3">
                  <c:v>45</c:v>
                </c:pt>
                <c:pt idx="4">
                  <c:v>49</c:v>
                </c:pt>
              </c:numCache>
            </c:numRef>
          </c:val>
        </c:ser>
        <c:dLbls>
          <c:showLegendKey val="0"/>
          <c:showVal val="1"/>
          <c:showCatName val="0"/>
          <c:showSerName val="0"/>
          <c:showPercent val="0"/>
          <c:showBubbleSize val="0"/>
        </c:dLbls>
        <c:gapWidth val="150"/>
        <c:overlap val="-25"/>
        <c:axId val="43818368"/>
        <c:axId val="55149696"/>
      </c:barChart>
      <c:catAx>
        <c:axId val="43818368"/>
        <c:scaling>
          <c:orientation val="minMax"/>
        </c:scaling>
        <c:delete val="0"/>
        <c:axPos val="b"/>
        <c:numFmt formatCode="General" sourceLinked="1"/>
        <c:majorTickMark val="none"/>
        <c:minorTickMark val="none"/>
        <c:tickLblPos val="nextTo"/>
        <c:crossAx val="55149696"/>
        <c:crosses val="autoZero"/>
        <c:auto val="1"/>
        <c:lblAlgn val="ctr"/>
        <c:lblOffset val="100"/>
        <c:noMultiLvlLbl val="0"/>
      </c:catAx>
      <c:valAx>
        <c:axId val="55149696"/>
        <c:scaling>
          <c:orientation val="minMax"/>
        </c:scaling>
        <c:delete val="1"/>
        <c:axPos val="l"/>
        <c:numFmt formatCode="General" sourceLinked="1"/>
        <c:majorTickMark val="out"/>
        <c:minorTickMark val="none"/>
        <c:tickLblPos val="none"/>
        <c:crossAx val="43818368"/>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1085973-B8EC-42EE-82AF-5E6FB96AAA6A}" type="datetimeFigureOut">
              <a:rPr lang="en-US" smtClean="0"/>
              <a:t>3/17/2015</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86F202D-BF4D-4B11-B0C6-78ABF86BFF26}" type="slidenum">
              <a:rPr lang="en-US" smtClean="0"/>
              <a:t>‹#›</a:t>
            </a:fld>
            <a:endParaRPr lang="en-US" dirty="0"/>
          </a:p>
        </p:txBody>
      </p:sp>
    </p:spTree>
    <p:extLst>
      <p:ext uri="{BB962C8B-B14F-4D97-AF65-F5344CB8AC3E}">
        <p14:creationId xmlns:p14="http://schemas.microsoft.com/office/powerpoint/2010/main" val="3731300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EDE85C-9C9E-BF44-A2FB-729F22770E1B}" type="slidenum">
              <a:rPr lang="en-US" smtClean="0"/>
              <a:pPr/>
              <a:t>6</a:t>
            </a:fld>
            <a:endParaRPr lang="en-US" dirty="0"/>
          </a:p>
        </p:txBody>
      </p:sp>
    </p:spTree>
    <p:extLst>
      <p:ext uri="{BB962C8B-B14F-4D97-AF65-F5344CB8AC3E}">
        <p14:creationId xmlns:p14="http://schemas.microsoft.com/office/powerpoint/2010/main" val="1481752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of two systems for consumers at many hospitals through faculty practices and clinics. Different environment, different practitioners, different resources, different team. </a:t>
            </a:r>
            <a:endParaRPr lang="en-US" dirty="0"/>
          </a:p>
        </p:txBody>
      </p:sp>
      <p:sp>
        <p:nvSpPr>
          <p:cNvPr id="4" name="Slide Number Placeholder 3"/>
          <p:cNvSpPr>
            <a:spLocks noGrp="1"/>
          </p:cNvSpPr>
          <p:nvPr>
            <p:ph type="sldNum" sz="quarter" idx="10"/>
          </p:nvPr>
        </p:nvSpPr>
        <p:spPr/>
        <p:txBody>
          <a:bodyPr/>
          <a:lstStyle/>
          <a:p>
            <a:fld id="{38EDE85C-9C9E-BF44-A2FB-729F22770E1B}" type="slidenum">
              <a:rPr lang="en-US" smtClean="0"/>
              <a:pPr/>
              <a:t>7</a:t>
            </a:fld>
            <a:endParaRPr lang="en-US" dirty="0"/>
          </a:p>
        </p:txBody>
      </p:sp>
    </p:spTree>
    <p:extLst>
      <p:ext uri="{BB962C8B-B14F-4D97-AF65-F5344CB8AC3E}">
        <p14:creationId xmlns:p14="http://schemas.microsoft.com/office/powerpoint/2010/main" val="30726598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72CF60B-F544-4DF2-88A9-18D9FD55E506}" type="datetimeFigureOut">
              <a:rPr lang="en-US" smtClean="0"/>
              <a:t>3/17/2015</a:t>
            </a:fld>
            <a:endParaRPr lang="en-US" dirty="0"/>
          </a:p>
        </p:txBody>
      </p:sp>
      <p:sp>
        <p:nvSpPr>
          <p:cNvPr id="2" name="Title 1"/>
          <p:cNvSpPr>
            <a:spLocks noGrp="1"/>
          </p:cNvSpPr>
          <p:nvPr>
            <p:ph type="ctrTitle" hasCustomPrompt="1"/>
          </p:nvPr>
        </p:nvSpPr>
        <p:spPr>
          <a:xfrm>
            <a:off x="228600" y="381000"/>
            <a:ext cx="4038600" cy="3352799"/>
          </a:xfrm>
        </p:spPr>
        <p:txBody>
          <a:bodyPr vert="horz" lIns="91440" tIns="45720" rIns="91440" bIns="45720" rtlCol="0" anchor="ctr">
            <a:normAutofit/>
          </a:bodyPr>
          <a:lstStyle>
            <a:lvl1pPr>
              <a:defRPr lang="en-US" b="1">
                <a:solidFill>
                  <a:schemeClr val="bg1"/>
                </a:solidFill>
                <a:effectLst>
                  <a:outerShdw blurRad="38100" dist="38100" dir="2700000" algn="tl">
                    <a:srgbClr val="000000">
                      <a:alpha val="43137"/>
                    </a:srgbClr>
                  </a:outerShdw>
                </a:effectLst>
              </a:defRPr>
            </a:lvl1pPr>
          </a:lstStyle>
          <a:p>
            <a:pPr lvl="0"/>
            <a:r>
              <a:rPr lang="en-US" dirty="0" smtClean="0"/>
              <a:t>Click to Edit Master Title Style</a:t>
            </a:r>
            <a:endParaRPr lang="en-US" dirty="0"/>
          </a:p>
        </p:txBody>
      </p:sp>
      <p:sp>
        <p:nvSpPr>
          <p:cNvPr id="3" name="Subtitle 2"/>
          <p:cNvSpPr>
            <a:spLocks noGrp="1"/>
          </p:cNvSpPr>
          <p:nvPr>
            <p:ph type="subTitle" idx="1"/>
          </p:nvPr>
        </p:nvSpPr>
        <p:spPr>
          <a:xfrm>
            <a:off x="228600" y="3886200"/>
            <a:ext cx="4038600" cy="2209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891094-B03C-48B7-9348-DE8168A6BE43}" type="slidenum">
              <a:rPr lang="en-US" smtClean="0"/>
              <a:t>‹#›</a:t>
            </a:fld>
            <a:endParaRPr lang="en-US" dirty="0"/>
          </a:p>
        </p:txBody>
      </p:sp>
      <p:pic>
        <p:nvPicPr>
          <p:cNvPr id="8"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9122" y="228600"/>
            <a:ext cx="218863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49122" y="228600"/>
            <a:ext cx="218863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5082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2CF60B-F544-4DF2-88A9-18D9FD55E506}"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891094-B03C-48B7-9348-DE8168A6BE43}" type="slidenum">
              <a:rPr lang="en-US" smtClean="0"/>
              <a:t>‹#›</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6384476"/>
            <a:ext cx="2713155" cy="397324"/>
          </a:xfrm>
          <a:prstGeom prst="rect">
            <a:avLst/>
          </a:prstGeom>
        </p:spPr>
      </p:pic>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24600" y="6384476"/>
            <a:ext cx="2713155" cy="397324"/>
          </a:xfrm>
          <a:prstGeom prst="rect">
            <a:avLst/>
          </a:prstGeom>
        </p:spPr>
      </p:pic>
    </p:spTree>
    <p:extLst>
      <p:ext uri="{BB962C8B-B14F-4D97-AF65-F5344CB8AC3E}">
        <p14:creationId xmlns:p14="http://schemas.microsoft.com/office/powerpoint/2010/main" val="459122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2CF60B-F544-4DF2-88A9-18D9FD55E506}"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891094-B03C-48B7-9348-DE8168A6BE43}" type="slidenum">
              <a:rPr lang="en-US" smtClean="0"/>
              <a:t>‹#›</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6384476"/>
            <a:ext cx="2713155" cy="397324"/>
          </a:xfrm>
          <a:prstGeom prst="rect">
            <a:avLst/>
          </a:prstGeom>
        </p:spPr>
      </p:pic>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24600" y="6384476"/>
            <a:ext cx="2713155" cy="397324"/>
          </a:xfrm>
          <a:prstGeom prst="rect">
            <a:avLst/>
          </a:prstGeom>
        </p:spPr>
      </p:pic>
    </p:spTree>
    <p:extLst>
      <p:ext uri="{BB962C8B-B14F-4D97-AF65-F5344CB8AC3E}">
        <p14:creationId xmlns:p14="http://schemas.microsoft.com/office/powerpoint/2010/main" val="1009546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US" b="1" cap="small" baseline="0">
                <a:solidFill>
                  <a:schemeClr val="bg1"/>
                </a:solidFill>
                <a:effectLst>
                  <a:outerShdw blurRad="38100" dist="38100" dir="2700000" algn="tl">
                    <a:srgbClr val="000000">
                      <a:alpha val="43137"/>
                    </a:srgbClr>
                  </a:outerShdw>
                </a:effectLst>
              </a:defRPr>
            </a:lvl1pPr>
          </a:lstStyle>
          <a:p>
            <a:pPr lvl="0"/>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2CF60B-F544-4DF2-88A9-18D9FD55E506}"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891094-B03C-48B7-9348-DE8168A6BE43}" type="slidenum">
              <a:rPr lang="en-US" smtClean="0"/>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6384476"/>
            <a:ext cx="2713155" cy="397324"/>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24600" y="6384476"/>
            <a:ext cx="2713155" cy="397324"/>
          </a:xfrm>
          <a:prstGeom prst="rect">
            <a:avLst/>
          </a:prstGeom>
        </p:spPr>
      </p:pic>
    </p:spTree>
    <p:extLst>
      <p:ext uri="{BB962C8B-B14F-4D97-AF65-F5344CB8AC3E}">
        <p14:creationId xmlns:p14="http://schemas.microsoft.com/office/powerpoint/2010/main" val="40960032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vert="horz" lIns="91440" tIns="45720" rIns="91440" bIns="45720" rtlCol="0" anchor="ctr">
            <a:noAutofit/>
          </a:bodyPr>
          <a:lstStyle>
            <a:lvl1pPr algn="l">
              <a:defRPr lang="en-US" sz="4400" b="1">
                <a:solidFill>
                  <a:schemeClr val="bg1"/>
                </a:solidFill>
                <a:effectLst>
                  <a:outerShdw blurRad="38100" dist="38100" dir="2700000" algn="tl">
                    <a:srgbClr val="000000">
                      <a:alpha val="43137"/>
                    </a:srgbClr>
                  </a:outerShdw>
                </a:effectLst>
              </a:defRPr>
            </a:lvl1pPr>
          </a:lstStyle>
          <a:p>
            <a:pPr lvl="0"/>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2CF60B-F544-4DF2-88A9-18D9FD55E506}"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891094-B03C-48B7-9348-DE8168A6BE43}" type="slidenum">
              <a:rPr lang="en-US" smtClean="0"/>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6384476"/>
            <a:ext cx="2713155" cy="397324"/>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24600" y="6384476"/>
            <a:ext cx="2713155" cy="397324"/>
          </a:xfrm>
          <a:prstGeom prst="rect">
            <a:avLst/>
          </a:prstGeom>
        </p:spPr>
      </p:pic>
    </p:spTree>
    <p:extLst>
      <p:ext uri="{BB962C8B-B14F-4D97-AF65-F5344CB8AC3E}">
        <p14:creationId xmlns:p14="http://schemas.microsoft.com/office/powerpoint/2010/main" val="1669528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US" b="1">
                <a:solidFill>
                  <a:schemeClr val="bg1"/>
                </a:solidFill>
                <a:effectLst>
                  <a:outerShdw blurRad="38100" dist="38100" dir="2700000" algn="tl">
                    <a:srgbClr val="000000">
                      <a:alpha val="43137"/>
                    </a:srgbClr>
                  </a:outerShdw>
                </a:effectLst>
              </a:defRPr>
            </a:lvl1pPr>
          </a:lstStyle>
          <a:p>
            <a:pPr lvl="0"/>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2CF60B-F544-4DF2-88A9-18D9FD55E506}" type="datetimeFigureOut">
              <a:rPr lang="en-US" smtClean="0"/>
              <a:t>3/17/2015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891094-B03C-48B7-9348-DE8168A6BE43}" type="slidenum">
              <a:rPr lang="en-US" smtClean="0"/>
              <a:t>‹#›</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6384476"/>
            <a:ext cx="2713155" cy="397324"/>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24600" y="6384476"/>
            <a:ext cx="2713155" cy="397324"/>
          </a:xfrm>
          <a:prstGeom prst="rect">
            <a:avLst/>
          </a:prstGeom>
        </p:spPr>
      </p:pic>
    </p:spTree>
    <p:extLst>
      <p:ext uri="{BB962C8B-B14F-4D97-AF65-F5344CB8AC3E}">
        <p14:creationId xmlns:p14="http://schemas.microsoft.com/office/powerpoint/2010/main" val="114840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US" b="1">
                <a:solidFill>
                  <a:schemeClr val="bg1"/>
                </a:solidFill>
                <a:effectLst>
                  <a:outerShdw blurRad="38100" dist="38100" dir="2700000" algn="tl">
                    <a:srgbClr val="000000">
                      <a:alpha val="43137"/>
                    </a:srgbClr>
                  </a:outerShdw>
                </a:effectLst>
              </a:defRPr>
            </a:lvl1pPr>
          </a:lstStyle>
          <a:p>
            <a:pPr lvl="0"/>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2CF60B-F544-4DF2-88A9-18D9FD55E506}" type="datetimeFigureOut">
              <a:rPr lang="en-US" smtClean="0"/>
              <a:t>3/17/2015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891094-B03C-48B7-9348-DE8168A6BE43}" type="slidenum">
              <a:rPr lang="en-US" smtClean="0"/>
              <a:t>‹#›</a:t>
            </a:fld>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6384476"/>
            <a:ext cx="2713155" cy="397324"/>
          </a:xfrm>
          <a:prstGeom prst="rect">
            <a:avLst/>
          </a:prstGeom>
        </p:spPr>
      </p:pic>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24600" y="6384476"/>
            <a:ext cx="2713155" cy="397324"/>
          </a:xfrm>
          <a:prstGeom prst="rect">
            <a:avLst/>
          </a:prstGeom>
        </p:spPr>
      </p:pic>
    </p:spTree>
    <p:extLst>
      <p:ext uri="{BB962C8B-B14F-4D97-AF65-F5344CB8AC3E}">
        <p14:creationId xmlns:p14="http://schemas.microsoft.com/office/powerpoint/2010/main" val="2132391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US" b="1">
                <a:solidFill>
                  <a:schemeClr val="bg1"/>
                </a:solidFill>
                <a:effectLst>
                  <a:outerShdw blurRad="38100" dist="38100" dir="2700000" algn="tl">
                    <a:srgbClr val="000000">
                      <a:alpha val="43137"/>
                    </a:srgbClr>
                  </a:outerShdw>
                </a:effectLst>
              </a:defRPr>
            </a:lvl1pPr>
          </a:lstStyle>
          <a:p>
            <a:pPr lvl="0"/>
            <a:r>
              <a:rPr lang="en-US" smtClean="0"/>
              <a:t>Click to edit Master title style</a:t>
            </a:r>
            <a:endParaRPr lang="en-US"/>
          </a:p>
        </p:txBody>
      </p:sp>
      <p:sp>
        <p:nvSpPr>
          <p:cNvPr id="3" name="Date Placeholder 2"/>
          <p:cNvSpPr>
            <a:spLocks noGrp="1"/>
          </p:cNvSpPr>
          <p:nvPr>
            <p:ph type="dt" sz="half" idx="10"/>
          </p:nvPr>
        </p:nvSpPr>
        <p:spPr/>
        <p:txBody>
          <a:bodyPr/>
          <a:lstStyle/>
          <a:p>
            <a:fld id="{B72CF60B-F544-4DF2-88A9-18D9FD55E506}" type="datetimeFigureOut">
              <a:rPr lang="en-US" smtClean="0"/>
              <a:t>3/17/2015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891094-B03C-48B7-9348-DE8168A6BE43}" type="slidenum">
              <a:rPr lang="en-US" smtClean="0"/>
              <a:t>‹#›</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6384476"/>
            <a:ext cx="2713155" cy="397324"/>
          </a:xfrm>
          <a:prstGeom prst="rect">
            <a:avLst/>
          </a:prstGeom>
        </p:spPr>
      </p:pic>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24600" y="6384476"/>
            <a:ext cx="2713155" cy="397324"/>
          </a:xfrm>
          <a:prstGeom prst="rect">
            <a:avLst/>
          </a:prstGeom>
        </p:spPr>
      </p:pic>
    </p:spTree>
    <p:extLst>
      <p:ext uri="{BB962C8B-B14F-4D97-AF65-F5344CB8AC3E}">
        <p14:creationId xmlns:p14="http://schemas.microsoft.com/office/powerpoint/2010/main" val="1741166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2CF60B-F544-4DF2-88A9-18D9FD55E506}" type="datetimeFigureOut">
              <a:rPr lang="en-US" smtClean="0"/>
              <a:t>3/17/2015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891094-B03C-48B7-9348-DE8168A6BE43}" type="slidenum">
              <a:rPr lang="en-US" smtClean="0"/>
              <a:t>‹#›</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6384476"/>
            <a:ext cx="2713155" cy="397324"/>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24600" y="6384476"/>
            <a:ext cx="2713155" cy="397324"/>
          </a:xfrm>
          <a:prstGeom prst="rect">
            <a:avLst/>
          </a:prstGeom>
        </p:spPr>
      </p:pic>
    </p:spTree>
    <p:extLst>
      <p:ext uri="{BB962C8B-B14F-4D97-AF65-F5344CB8AC3E}">
        <p14:creationId xmlns:p14="http://schemas.microsoft.com/office/powerpoint/2010/main" val="3444137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2CF60B-F544-4DF2-88A9-18D9FD55E506}" type="datetimeFigureOut">
              <a:rPr lang="en-US" smtClean="0"/>
              <a:t>3/17/2015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891094-B03C-48B7-9348-DE8168A6BE43}" type="slidenum">
              <a:rPr lang="en-US" smtClean="0"/>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6339840"/>
            <a:ext cx="3017955" cy="441960"/>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9800" y="6339840"/>
            <a:ext cx="3017955" cy="441960"/>
          </a:xfrm>
          <a:prstGeom prst="rect">
            <a:avLst/>
          </a:prstGeom>
        </p:spPr>
      </p:pic>
    </p:spTree>
    <p:extLst>
      <p:ext uri="{BB962C8B-B14F-4D97-AF65-F5344CB8AC3E}">
        <p14:creationId xmlns:p14="http://schemas.microsoft.com/office/powerpoint/2010/main" val="1468919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2CF60B-F544-4DF2-88A9-18D9FD55E506}" type="datetimeFigureOut">
              <a:rPr lang="en-US" smtClean="0"/>
              <a:t>3/17/2015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891094-B03C-48B7-9348-DE8168A6BE43}" type="slidenum">
              <a:rPr lang="en-US" smtClean="0"/>
              <a:t>‹#›</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6384476"/>
            <a:ext cx="2713155" cy="397324"/>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24600" y="6384476"/>
            <a:ext cx="2713155" cy="397324"/>
          </a:xfrm>
          <a:prstGeom prst="rect">
            <a:avLst/>
          </a:prstGeom>
        </p:spPr>
      </p:pic>
    </p:spTree>
    <p:extLst>
      <p:ext uri="{BB962C8B-B14F-4D97-AF65-F5344CB8AC3E}">
        <p14:creationId xmlns:p14="http://schemas.microsoft.com/office/powerpoint/2010/main" val="2197708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6000">
              <a:srgbClr val="57068C">
                <a:lumMod val="100000"/>
              </a:srgbClr>
            </a:gs>
            <a:gs pos="64000">
              <a:srgbClr val="57068C">
                <a:lumMod val="100000"/>
                <a:alpha val="82000"/>
              </a:srgbClr>
            </a:gs>
            <a:gs pos="87000">
              <a:srgbClr val="80878F">
                <a:alpha val="70000"/>
              </a:srgbClr>
            </a:gs>
            <a:gs pos="100000">
              <a:srgbClr val="458CCC">
                <a:alpha val="46000"/>
              </a:srgb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pPr lvl="0"/>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2CF60B-F544-4DF2-88A9-18D9FD55E506}" type="datetimeFigureOut">
              <a:rPr lang="en-US" smtClean="0"/>
              <a:t>3/17/2015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91094-B03C-48B7-9348-DE8168A6BE43}" type="slidenum">
              <a:rPr lang="en-US" smtClean="0"/>
              <a:t>‹#›</a:t>
            </a:fld>
            <a:endParaRPr lang="en-US" dirty="0"/>
          </a:p>
        </p:txBody>
      </p:sp>
      <p:pic>
        <p:nvPicPr>
          <p:cNvPr id="9" name="Picture 6"/>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49122" y="228600"/>
            <a:ext cx="218863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849122" y="228600"/>
            <a:ext cx="218863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790067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lang="en-US" sz="5400" b="1" kern="1200" cap="small" baseline="0">
          <a:solidFill>
            <a:schemeClr val="bg1"/>
          </a:solidFill>
          <a:effectLst>
            <a:outerShdw blurRad="38100" dist="38100" dir="2700000" algn="tl">
              <a:srgbClr val="000000">
                <a:alpha val="43137"/>
              </a:srgbClr>
            </a:outerShdw>
          </a:effectLst>
          <a:latin typeface="Aharoni" panose="02010803020104030203" pitchFamily="2" charset="-79"/>
          <a:ea typeface="+mj-ea"/>
          <a:cs typeface="Aharoni" panose="02010803020104030203" pitchFamily="2" charset="-79"/>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haroni" panose="02010803020104030203" pitchFamily="2" charset="-79"/>
          <a:ea typeface="+mn-ea"/>
          <a:cs typeface="Aharoni" panose="02010803020104030203" pitchFamily="2" charset="-79"/>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haroni" panose="02010803020104030203" pitchFamily="2" charset="-79"/>
          <a:ea typeface="+mn-ea"/>
          <a:cs typeface="Aharoni" panose="02010803020104030203" pitchFamily="2" charset="-79"/>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haroni" panose="02010803020104030203" pitchFamily="2" charset="-79"/>
          <a:ea typeface="+mn-ea"/>
          <a:cs typeface="Aharoni" panose="02010803020104030203" pitchFamily="2" charset="-79"/>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haroni" panose="02010803020104030203" pitchFamily="2" charset="-79"/>
          <a:ea typeface="+mn-ea"/>
          <a:cs typeface="Aharoni" panose="02010803020104030203" pitchFamily="2" charset="-79"/>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haroni" panose="02010803020104030203" pitchFamily="2" charset="-79"/>
          <a:ea typeface="+mn-ea"/>
          <a:cs typeface="Aharoni" panose="02010803020104030203" pitchFamily="2" charset="-79"/>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5800"/>
            <a:ext cx="4648200" cy="3810000"/>
          </a:xfrm>
        </p:spPr>
        <p:txBody>
          <a:bodyPr vert="horz" lIns="91440" tIns="45720" rIns="91440" bIns="45720" rtlCol="0" anchor="ctr">
            <a:noAutofit/>
          </a:bodyPr>
          <a:lstStyle/>
          <a:p>
            <a:r>
              <a:rPr lang="en-US" sz="44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Building Workforce Capacity for Primary Care of Older </a:t>
            </a:r>
            <a:r>
              <a:rPr lang="en-US" sz="44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Adults</a:t>
            </a:r>
            <a:endParaRPr lang="en-US" sz="4400" b="1" spc="300" dirty="0">
              <a:solidFill>
                <a:srgbClr val="458CCC"/>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Subtitle 2"/>
          <p:cNvSpPr>
            <a:spLocks noGrp="1"/>
          </p:cNvSpPr>
          <p:nvPr>
            <p:ph type="subTitle" idx="1"/>
          </p:nvPr>
        </p:nvSpPr>
        <p:spPr>
          <a:xfrm>
            <a:off x="228600" y="4572000"/>
            <a:ext cx="4343400" cy="1752600"/>
          </a:xfrm>
        </p:spPr>
        <p:txBody>
          <a:bodyPr>
            <a:normAutofit/>
          </a:bodyPr>
          <a:lstStyle/>
          <a:p>
            <a:r>
              <a:rPr lang="en-US" sz="2000" b="1" dirty="0" smtClean="0">
                <a:solidFill>
                  <a:schemeClr val="bg1"/>
                </a:solidFill>
                <a:latin typeface="Aharoni" panose="02010803020104030203" pitchFamily="2" charset="-79"/>
                <a:cs typeface="Aharoni" panose="02010803020104030203" pitchFamily="2" charset="-79"/>
              </a:rPr>
              <a:t>Tara A. Cortes, PhD, RN, FAAN</a:t>
            </a:r>
          </a:p>
          <a:p>
            <a:r>
              <a:rPr lang="en-US" sz="2000" b="1" dirty="0" smtClean="0">
                <a:solidFill>
                  <a:schemeClr val="bg1"/>
                </a:solidFill>
              </a:rPr>
              <a:t>Executive Director, The Hartford Institute for Geriatric Nursing, and Professor, NYU College of Nursing</a:t>
            </a:r>
          </a:p>
          <a:p>
            <a:endParaRPr lang="en-US" sz="2000" b="1" dirty="0" smtClean="0">
              <a:solidFill>
                <a:schemeClr val="bg1"/>
              </a:solidFill>
              <a:latin typeface="Aharoni" panose="02010803020104030203" pitchFamily="2" charset="-79"/>
              <a:cs typeface="Aharoni" panose="02010803020104030203" pitchFamily="2" charset="-79"/>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557199"/>
            <a:ext cx="4285672" cy="3535680"/>
          </a:xfrm>
          <a:prstGeom prst="rect">
            <a:avLst/>
          </a:prstGeom>
        </p:spPr>
      </p:pic>
    </p:spTree>
    <p:extLst>
      <p:ext uri="{BB962C8B-B14F-4D97-AF65-F5344CB8AC3E}">
        <p14:creationId xmlns:p14="http://schemas.microsoft.com/office/powerpoint/2010/main" val="2296106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4000" dirty="0" smtClean="0"/>
              <a:t>Years of Addressing IPEP</a:t>
            </a:r>
            <a:endParaRPr lang="en-US" sz="4000" dirty="0"/>
          </a:p>
        </p:txBody>
      </p:sp>
      <p:sp>
        <p:nvSpPr>
          <p:cNvPr id="3" name="Content Placeholder 2"/>
          <p:cNvSpPr>
            <a:spLocks noGrp="1"/>
          </p:cNvSpPr>
          <p:nvPr>
            <p:ph idx="1"/>
          </p:nvPr>
        </p:nvSpPr>
        <p:spPr>
          <a:xfrm>
            <a:off x="457200" y="1219200"/>
            <a:ext cx="8229600" cy="4525963"/>
          </a:xfrm>
        </p:spPr>
        <p:txBody>
          <a:bodyPr>
            <a:noAutofit/>
          </a:bodyPr>
          <a:lstStyle/>
          <a:p>
            <a:r>
              <a:rPr lang="en-US" sz="2000" dirty="0" smtClean="0">
                <a:solidFill>
                  <a:schemeClr val="bg1"/>
                </a:solidFill>
              </a:rPr>
              <a:t>In </a:t>
            </a:r>
            <a:r>
              <a:rPr lang="en-US" sz="3000" dirty="0" smtClean="0">
                <a:solidFill>
                  <a:schemeClr val="bg1"/>
                </a:solidFill>
              </a:rPr>
              <a:t>1972</a:t>
            </a:r>
            <a:r>
              <a:rPr lang="en-US" sz="2000" dirty="0" smtClean="0">
                <a:solidFill>
                  <a:schemeClr val="bg1"/>
                </a:solidFill>
              </a:rPr>
              <a:t> the IOM addressed the need for interprofessional education.</a:t>
            </a:r>
          </a:p>
          <a:p>
            <a:r>
              <a:rPr lang="en-US" sz="2000" dirty="0" smtClean="0">
                <a:solidFill>
                  <a:schemeClr val="bg1"/>
                </a:solidFill>
              </a:rPr>
              <a:t>In </a:t>
            </a:r>
            <a:r>
              <a:rPr lang="en-US" sz="3000" dirty="0" smtClean="0">
                <a:solidFill>
                  <a:schemeClr val="bg1"/>
                </a:solidFill>
              </a:rPr>
              <a:t>2000,2001</a:t>
            </a:r>
            <a:r>
              <a:rPr lang="en-US" sz="2000" dirty="0" smtClean="0">
                <a:solidFill>
                  <a:schemeClr val="bg1"/>
                </a:solidFill>
              </a:rPr>
              <a:t> IOM recognized patient error in US hospitals was avoidable through effective teams and redesigned systems</a:t>
            </a:r>
          </a:p>
          <a:p>
            <a:r>
              <a:rPr lang="en-US" sz="2000" dirty="0" smtClean="0">
                <a:solidFill>
                  <a:schemeClr val="bg1"/>
                </a:solidFill>
              </a:rPr>
              <a:t>In </a:t>
            </a:r>
            <a:r>
              <a:rPr lang="en-US" sz="3000" dirty="0" smtClean="0">
                <a:solidFill>
                  <a:schemeClr val="bg1"/>
                </a:solidFill>
              </a:rPr>
              <a:t>2003</a:t>
            </a:r>
            <a:r>
              <a:rPr lang="en-US" sz="2000" dirty="0" smtClean="0">
                <a:solidFill>
                  <a:schemeClr val="bg1"/>
                </a:solidFill>
              </a:rPr>
              <a:t> IOM identified competencies for interprofessional education</a:t>
            </a:r>
          </a:p>
          <a:p>
            <a:pPr lvl="1"/>
            <a:r>
              <a:rPr lang="en-US" sz="2000" dirty="0" smtClean="0">
                <a:solidFill>
                  <a:schemeClr val="bg1"/>
                </a:solidFill>
              </a:rPr>
              <a:t>Patient centered</a:t>
            </a:r>
          </a:p>
          <a:p>
            <a:pPr lvl="1"/>
            <a:r>
              <a:rPr lang="en-US" sz="2000" dirty="0" smtClean="0">
                <a:solidFill>
                  <a:schemeClr val="bg1"/>
                </a:solidFill>
              </a:rPr>
              <a:t>Quality improvement</a:t>
            </a:r>
          </a:p>
          <a:p>
            <a:pPr lvl="1"/>
            <a:r>
              <a:rPr lang="en-US" sz="2000" dirty="0" smtClean="0">
                <a:solidFill>
                  <a:schemeClr val="bg1"/>
                </a:solidFill>
              </a:rPr>
              <a:t>Evidence based practice</a:t>
            </a:r>
          </a:p>
          <a:p>
            <a:pPr lvl="1"/>
            <a:r>
              <a:rPr lang="en-US" sz="2000" dirty="0" smtClean="0">
                <a:solidFill>
                  <a:schemeClr val="bg1"/>
                </a:solidFill>
              </a:rPr>
              <a:t>Informatics</a:t>
            </a:r>
          </a:p>
          <a:p>
            <a:pPr lvl="1"/>
            <a:r>
              <a:rPr lang="en-US" sz="2000" dirty="0">
                <a:solidFill>
                  <a:schemeClr val="bg1"/>
                </a:solidFill>
              </a:rPr>
              <a:t>I</a:t>
            </a:r>
            <a:r>
              <a:rPr lang="en-US" sz="2000" dirty="0" smtClean="0">
                <a:solidFill>
                  <a:schemeClr val="bg1"/>
                </a:solidFill>
              </a:rPr>
              <a:t>nterdisciplinary teams</a:t>
            </a:r>
          </a:p>
          <a:p>
            <a:r>
              <a:rPr lang="en-US" sz="2000" dirty="0" smtClean="0">
                <a:solidFill>
                  <a:schemeClr val="bg1"/>
                </a:solidFill>
              </a:rPr>
              <a:t>The passage of the ACA </a:t>
            </a:r>
            <a:r>
              <a:rPr lang="en-US" sz="3000" dirty="0" smtClean="0">
                <a:solidFill>
                  <a:schemeClr val="bg1"/>
                </a:solidFill>
              </a:rPr>
              <a:t>(2010) </a:t>
            </a:r>
            <a:r>
              <a:rPr lang="en-US" sz="2000" dirty="0" smtClean="0">
                <a:solidFill>
                  <a:schemeClr val="bg1"/>
                </a:solidFill>
              </a:rPr>
              <a:t>all of these concepts</a:t>
            </a:r>
            <a:endParaRPr lang="en-US" sz="20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733800"/>
            <a:ext cx="2628900" cy="1885950"/>
          </a:xfrm>
          <a:prstGeom prst="rect">
            <a:avLst/>
          </a:prstGeom>
          <a:effectLst>
            <a:softEdge rad="31750"/>
          </a:effectLst>
        </p:spPr>
      </p:pic>
    </p:spTree>
    <p:extLst>
      <p:ext uri="{BB962C8B-B14F-4D97-AF65-F5344CB8AC3E}">
        <p14:creationId xmlns:p14="http://schemas.microsoft.com/office/powerpoint/2010/main" val="3635510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Autofit/>
          </a:bodyPr>
          <a:lstStyle/>
          <a:p>
            <a:r>
              <a:rPr lang="en-US" sz="4000" dirty="0" smtClean="0"/>
              <a:t>Comprehensive Geriatric Education Program</a:t>
            </a:r>
            <a:br>
              <a:rPr lang="en-US" sz="4000" dirty="0" smtClean="0"/>
            </a:br>
            <a:r>
              <a:rPr lang="en-US" sz="3600" dirty="0" smtClean="0"/>
              <a:t>HRSA Grant Program</a:t>
            </a:r>
            <a:endParaRPr lang="en-US" sz="3600" dirty="0"/>
          </a:p>
        </p:txBody>
      </p:sp>
      <p:sp>
        <p:nvSpPr>
          <p:cNvPr id="3" name="Content Placeholder 2"/>
          <p:cNvSpPr>
            <a:spLocks noGrp="1"/>
          </p:cNvSpPr>
          <p:nvPr>
            <p:ph idx="1"/>
          </p:nvPr>
        </p:nvSpPr>
        <p:spPr>
          <a:xfrm>
            <a:off x="685800" y="2438400"/>
            <a:ext cx="8001000" cy="4267200"/>
          </a:xfrm>
        </p:spPr>
        <p:txBody>
          <a:bodyPr>
            <a:normAutofit/>
          </a:bodyPr>
          <a:lstStyle/>
          <a:p>
            <a:r>
              <a:rPr lang="en-US" sz="2000" dirty="0" smtClean="0">
                <a:solidFill>
                  <a:schemeClr val="bg1"/>
                </a:solidFill>
              </a:rPr>
              <a:t>This program funded the Hartford Institute at NYU College of Nursing  to develop online resources to help Primary Care Providers (NPs, MDs and PAs) provide age sensitive care to older adults.</a:t>
            </a:r>
          </a:p>
          <a:p>
            <a:pPr lvl="1"/>
            <a:r>
              <a:rPr lang="en-US" sz="2000" dirty="0" smtClean="0">
                <a:solidFill>
                  <a:schemeClr val="bg1"/>
                </a:solidFill>
              </a:rPr>
              <a:t>Person focused</a:t>
            </a:r>
          </a:p>
          <a:p>
            <a:pPr lvl="1"/>
            <a:r>
              <a:rPr lang="en-US" sz="2000" dirty="0" smtClean="0">
                <a:solidFill>
                  <a:schemeClr val="bg1"/>
                </a:solidFill>
              </a:rPr>
              <a:t>Interprofessional</a:t>
            </a:r>
          </a:p>
          <a:p>
            <a:pPr lvl="1"/>
            <a:r>
              <a:rPr lang="en-US" sz="2000" dirty="0" smtClean="0">
                <a:solidFill>
                  <a:schemeClr val="bg1"/>
                </a:solidFill>
              </a:rPr>
              <a:t>Evidence based</a:t>
            </a:r>
          </a:p>
          <a:p>
            <a:pPr lvl="1"/>
            <a:r>
              <a:rPr lang="en-US" sz="2000" dirty="0" smtClean="0">
                <a:solidFill>
                  <a:schemeClr val="bg1"/>
                </a:solidFill>
              </a:rPr>
              <a:t>Age specific</a:t>
            </a:r>
          </a:p>
          <a:p>
            <a:r>
              <a:rPr lang="en-US" sz="2000" dirty="0" smtClean="0">
                <a:solidFill>
                  <a:schemeClr val="bg1"/>
                </a:solidFill>
              </a:rPr>
              <a:t>Enhance the capacity of the workforce to provide the care necessary to maintain older adults at their highest level of function</a:t>
            </a:r>
            <a:endParaRPr lang="en-US" sz="2000" dirty="0">
              <a:solidFill>
                <a:schemeClr val="bg1"/>
              </a:solidFill>
            </a:endParaRPr>
          </a:p>
        </p:txBody>
      </p:sp>
    </p:spTree>
    <p:extLst>
      <p:ext uri="{BB962C8B-B14F-4D97-AF65-F5344CB8AC3E}">
        <p14:creationId xmlns:p14="http://schemas.microsoft.com/office/powerpoint/2010/main" val="4015559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09600"/>
            <a:ext cx="8229600" cy="1143000"/>
          </a:xfrm>
        </p:spPr>
        <p:txBody>
          <a:bodyPr>
            <a:normAutofit/>
          </a:bodyPr>
          <a:lstStyle/>
          <a:p>
            <a:r>
              <a:rPr lang="en-US" sz="4000" dirty="0" smtClean="0"/>
              <a:t>Survey of Primary care providers </a:t>
            </a:r>
            <a:endParaRPr lang="en-US" sz="4000" dirty="0"/>
          </a:p>
        </p:txBody>
      </p:sp>
      <p:sp>
        <p:nvSpPr>
          <p:cNvPr id="6" name="Content Placeholder 5"/>
          <p:cNvSpPr>
            <a:spLocks noGrp="1"/>
          </p:cNvSpPr>
          <p:nvPr>
            <p:ph idx="1"/>
          </p:nvPr>
        </p:nvSpPr>
        <p:spPr>
          <a:xfrm>
            <a:off x="457200" y="1447800"/>
            <a:ext cx="8458200" cy="4678363"/>
          </a:xfrm>
        </p:spPr>
        <p:txBody>
          <a:bodyPr>
            <a:noAutofit/>
          </a:bodyPr>
          <a:lstStyle/>
          <a:p>
            <a:r>
              <a:rPr lang="en-US" sz="3600" dirty="0" smtClean="0">
                <a:solidFill>
                  <a:schemeClr val="bg1"/>
                </a:solidFill>
              </a:rPr>
              <a:t>64% </a:t>
            </a:r>
            <a:r>
              <a:rPr lang="en-US" sz="2800" dirty="0" smtClean="0">
                <a:solidFill>
                  <a:schemeClr val="bg1"/>
                </a:solidFill>
              </a:rPr>
              <a:t>of respondents said that adults over the age of </a:t>
            </a:r>
            <a:r>
              <a:rPr lang="en-US" sz="3600" dirty="0" smtClean="0">
                <a:solidFill>
                  <a:schemeClr val="bg1"/>
                </a:solidFill>
              </a:rPr>
              <a:t>65</a:t>
            </a:r>
            <a:r>
              <a:rPr lang="en-US" sz="2800" dirty="0" smtClean="0">
                <a:solidFill>
                  <a:schemeClr val="bg1"/>
                </a:solidFill>
              </a:rPr>
              <a:t> years made up 50% or more of their practice</a:t>
            </a:r>
          </a:p>
          <a:p>
            <a:r>
              <a:rPr lang="en-US" sz="3600" dirty="0" smtClean="0">
                <a:solidFill>
                  <a:schemeClr val="bg1"/>
                </a:solidFill>
              </a:rPr>
              <a:t>96%</a:t>
            </a:r>
            <a:r>
              <a:rPr lang="en-US" sz="2800" dirty="0" smtClean="0">
                <a:solidFill>
                  <a:schemeClr val="bg1"/>
                </a:solidFill>
              </a:rPr>
              <a:t> felt that it would be helpful to have more knowledge about older adults</a:t>
            </a:r>
          </a:p>
          <a:p>
            <a:r>
              <a:rPr lang="en-US" sz="3600" dirty="0" smtClean="0">
                <a:solidFill>
                  <a:schemeClr val="bg1"/>
                </a:solidFill>
              </a:rPr>
              <a:t>75% </a:t>
            </a:r>
            <a:r>
              <a:rPr lang="en-US" sz="2800" dirty="0" smtClean="0">
                <a:solidFill>
                  <a:schemeClr val="bg1"/>
                </a:solidFill>
              </a:rPr>
              <a:t>did not have a certification in geriatrics</a:t>
            </a:r>
          </a:p>
          <a:p>
            <a:pPr>
              <a:buSzPct val="131000"/>
            </a:pPr>
            <a:r>
              <a:rPr lang="en-US" sz="2800" dirty="0">
                <a:solidFill>
                  <a:schemeClr val="bg1"/>
                </a:solidFill>
              </a:rPr>
              <a:t>Most participants ranked interactive e-learning modules as preferred method of receiving content on care of older patients</a:t>
            </a:r>
          </a:p>
          <a:p>
            <a:endParaRPr lang="en-US" sz="2800" dirty="0" smtClean="0">
              <a:solidFill>
                <a:schemeClr val="bg1"/>
              </a:solidFill>
            </a:endParaRPr>
          </a:p>
        </p:txBody>
      </p:sp>
    </p:spTree>
    <p:extLst>
      <p:ext uri="{BB962C8B-B14F-4D97-AF65-F5344CB8AC3E}">
        <p14:creationId xmlns:p14="http://schemas.microsoft.com/office/powerpoint/2010/main" val="1445192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90" y="76200"/>
            <a:ext cx="918109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01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077200" cy="1524000"/>
          </a:xfrm>
        </p:spPr>
        <p:txBody>
          <a:bodyPr>
            <a:noAutofit/>
          </a:bodyPr>
          <a:lstStyle/>
          <a:p>
            <a:r>
              <a:rPr lang="en-US" sz="4000" dirty="0" smtClean="0"/>
              <a:t>Interprofessional Care </a:t>
            </a:r>
            <a:br>
              <a:rPr lang="en-US" sz="4000" dirty="0" smtClean="0"/>
            </a:br>
            <a:r>
              <a:rPr lang="en-US" sz="4000" dirty="0" smtClean="0"/>
              <a:t>for Older Adults</a:t>
            </a:r>
            <a:br>
              <a:rPr lang="en-US" sz="4000" dirty="0" smtClean="0"/>
            </a:br>
            <a:r>
              <a:rPr lang="en-US" sz="3600" dirty="0" smtClean="0"/>
              <a:t>HRSA Grant</a:t>
            </a:r>
            <a:r>
              <a:rPr lang="en-US" sz="4000" dirty="0" smtClean="0"/>
              <a:t/>
            </a:r>
            <a:br>
              <a:rPr lang="en-US" sz="4000" dirty="0" smtClean="0"/>
            </a:br>
            <a:endParaRPr lang="en-US" sz="4000" dirty="0"/>
          </a:p>
        </p:txBody>
      </p:sp>
      <p:sp>
        <p:nvSpPr>
          <p:cNvPr id="3" name="Content Placeholder 2"/>
          <p:cNvSpPr>
            <a:spLocks noGrp="1"/>
          </p:cNvSpPr>
          <p:nvPr>
            <p:ph idx="1"/>
          </p:nvPr>
        </p:nvSpPr>
        <p:spPr>
          <a:xfrm>
            <a:off x="457200" y="2484437"/>
            <a:ext cx="8229600" cy="4525963"/>
          </a:xfrm>
        </p:spPr>
        <p:txBody>
          <a:bodyPr>
            <a:normAutofit/>
          </a:bodyPr>
          <a:lstStyle/>
          <a:p>
            <a:pPr lvl="1"/>
            <a:r>
              <a:rPr lang="en-US" dirty="0" smtClean="0">
                <a:solidFill>
                  <a:schemeClr val="bg1"/>
                </a:solidFill>
              </a:rPr>
              <a:t>Post master’s certificate program for NPs </a:t>
            </a:r>
          </a:p>
          <a:p>
            <a:pPr lvl="2"/>
            <a:r>
              <a:rPr lang="en-US" dirty="0" smtClean="0">
                <a:solidFill>
                  <a:schemeClr val="bg1"/>
                </a:solidFill>
              </a:rPr>
              <a:t>APNs</a:t>
            </a:r>
          </a:p>
          <a:p>
            <a:pPr lvl="2"/>
            <a:r>
              <a:rPr lang="en-US" dirty="0" smtClean="0">
                <a:solidFill>
                  <a:schemeClr val="bg1"/>
                </a:solidFill>
              </a:rPr>
              <a:t>FNPs</a:t>
            </a:r>
          </a:p>
          <a:p>
            <a:pPr lvl="2"/>
            <a:r>
              <a:rPr lang="en-US" sz="3000" dirty="0" smtClean="0">
                <a:solidFill>
                  <a:schemeClr val="bg1"/>
                </a:solidFill>
              </a:rPr>
              <a:t>12</a:t>
            </a:r>
            <a:r>
              <a:rPr lang="en-US" dirty="0" smtClean="0">
                <a:solidFill>
                  <a:schemeClr val="bg1"/>
                </a:solidFill>
              </a:rPr>
              <a:t> credits</a:t>
            </a:r>
          </a:p>
          <a:p>
            <a:pPr lvl="1"/>
            <a:r>
              <a:rPr lang="en-US" dirty="0" smtClean="0">
                <a:solidFill>
                  <a:schemeClr val="bg1"/>
                </a:solidFill>
              </a:rPr>
              <a:t>Primary care </a:t>
            </a:r>
            <a:r>
              <a:rPr lang="en-US" dirty="0">
                <a:solidFill>
                  <a:schemeClr val="bg1"/>
                </a:solidFill>
              </a:rPr>
              <a:t>m</a:t>
            </a:r>
            <a:r>
              <a:rPr lang="en-US" dirty="0" smtClean="0">
                <a:solidFill>
                  <a:schemeClr val="bg1"/>
                </a:solidFill>
              </a:rPr>
              <a:t>edical residents</a:t>
            </a:r>
          </a:p>
          <a:p>
            <a:pPr lvl="2"/>
            <a:r>
              <a:rPr lang="en-US" dirty="0" smtClean="0">
                <a:solidFill>
                  <a:schemeClr val="bg1"/>
                </a:solidFill>
              </a:rPr>
              <a:t>Integrated into the geriatric rotation</a:t>
            </a:r>
          </a:p>
          <a:p>
            <a:pPr lvl="1"/>
            <a:r>
              <a:rPr lang="en-US" dirty="0" smtClean="0">
                <a:solidFill>
                  <a:schemeClr val="bg1"/>
                </a:solidFill>
              </a:rPr>
              <a:t>Focus on the care of patients with  multiple </a:t>
            </a:r>
            <a:r>
              <a:rPr lang="en-US" dirty="0">
                <a:solidFill>
                  <a:schemeClr val="bg1"/>
                </a:solidFill>
              </a:rPr>
              <a:t>c</a:t>
            </a:r>
            <a:r>
              <a:rPr lang="en-US" dirty="0" smtClean="0">
                <a:solidFill>
                  <a:schemeClr val="bg1"/>
                </a:solidFill>
              </a:rPr>
              <a:t>hronic </a:t>
            </a:r>
            <a:r>
              <a:rPr lang="en-US" dirty="0">
                <a:solidFill>
                  <a:schemeClr val="bg1"/>
                </a:solidFill>
              </a:rPr>
              <a:t>c</a:t>
            </a:r>
            <a:r>
              <a:rPr lang="en-US" dirty="0" smtClean="0">
                <a:solidFill>
                  <a:schemeClr val="bg1"/>
                </a:solidFill>
              </a:rPr>
              <a:t>onditions in an interprofessional model</a:t>
            </a:r>
          </a:p>
        </p:txBody>
      </p:sp>
    </p:spTree>
    <p:extLst>
      <p:ext uri="{BB962C8B-B14F-4D97-AF65-F5344CB8AC3E}">
        <p14:creationId xmlns:p14="http://schemas.microsoft.com/office/powerpoint/2010/main" val="1632757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dirty="0" smtClean="0"/>
              <a:t>Interprofessional Program</a:t>
            </a:r>
            <a:endParaRPr lang="en-US" sz="4000" dirty="0"/>
          </a:p>
        </p:txBody>
      </p:sp>
      <p:sp>
        <p:nvSpPr>
          <p:cNvPr id="3" name="Content Placeholder 2"/>
          <p:cNvSpPr>
            <a:spLocks noGrp="1"/>
          </p:cNvSpPr>
          <p:nvPr>
            <p:ph idx="1"/>
          </p:nvPr>
        </p:nvSpPr>
        <p:spPr/>
        <p:txBody>
          <a:bodyPr>
            <a:normAutofit fontScale="92500" lnSpcReduction="10000"/>
          </a:bodyPr>
          <a:lstStyle/>
          <a:p>
            <a:pPr lvl="1"/>
            <a:r>
              <a:rPr lang="en-US" dirty="0" err="1" smtClean="0">
                <a:solidFill>
                  <a:schemeClr val="bg1"/>
                </a:solidFill>
              </a:rPr>
              <a:t>InterProfessional</a:t>
            </a:r>
            <a:r>
              <a:rPr lang="en-US" dirty="0" smtClean="0">
                <a:solidFill>
                  <a:schemeClr val="bg1"/>
                </a:solidFill>
              </a:rPr>
              <a:t> Education and Practice (IPEP)</a:t>
            </a:r>
          </a:p>
          <a:p>
            <a:pPr lvl="2"/>
            <a:r>
              <a:rPr lang="en-US" dirty="0" smtClean="0">
                <a:solidFill>
                  <a:schemeClr val="bg1"/>
                </a:solidFill>
              </a:rPr>
              <a:t>Increase geriatric and IP expertise of care providers to enhance person centered primary care to older adults with MCC as well as families and caregivers.</a:t>
            </a:r>
          </a:p>
          <a:p>
            <a:pPr lvl="1"/>
            <a:r>
              <a:rPr lang="en-US" dirty="0" smtClean="0">
                <a:solidFill>
                  <a:schemeClr val="bg1"/>
                </a:solidFill>
              </a:rPr>
              <a:t>Eight modules -</a:t>
            </a:r>
            <a:r>
              <a:rPr lang="en-US" sz="3000" dirty="0" smtClean="0">
                <a:solidFill>
                  <a:schemeClr val="bg1"/>
                </a:solidFill>
              </a:rPr>
              <a:t>10-15</a:t>
            </a:r>
            <a:r>
              <a:rPr lang="en-US" dirty="0" smtClean="0">
                <a:solidFill>
                  <a:schemeClr val="bg1"/>
                </a:solidFill>
              </a:rPr>
              <a:t> minutes each</a:t>
            </a:r>
          </a:p>
          <a:p>
            <a:pPr lvl="2"/>
            <a:r>
              <a:rPr lang="en-US" dirty="0" smtClean="0">
                <a:solidFill>
                  <a:schemeClr val="bg1"/>
                </a:solidFill>
              </a:rPr>
              <a:t>Roles and responsibilities</a:t>
            </a:r>
          </a:p>
          <a:p>
            <a:pPr lvl="2"/>
            <a:r>
              <a:rPr lang="en-US" dirty="0" smtClean="0">
                <a:solidFill>
                  <a:schemeClr val="bg1"/>
                </a:solidFill>
              </a:rPr>
              <a:t>Effective teams; barriers and facilitators</a:t>
            </a:r>
          </a:p>
          <a:p>
            <a:pPr lvl="2"/>
            <a:r>
              <a:rPr lang="en-US" dirty="0" smtClean="0">
                <a:solidFill>
                  <a:schemeClr val="bg1"/>
                </a:solidFill>
              </a:rPr>
              <a:t>Teamwork skills and leadership</a:t>
            </a:r>
          </a:p>
          <a:p>
            <a:pPr lvl="2"/>
            <a:r>
              <a:rPr lang="en-US" dirty="0" smtClean="0">
                <a:solidFill>
                  <a:schemeClr val="bg1"/>
                </a:solidFill>
              </a:rPr>
              <a:t>Effective communication</a:t>
            </a:r>
          </a:p>
          <a:p>
            <a:pPr lvl="2"/>
            <a:r>
              <a:rPr lang="en-US" dirty="0" smtClean="0">
                <a:solidFill>
                  <a:schemeClr val="bg1"/>
                </a:solidFill>
              </a:rPr>
              <a:t>Conflict resolution</a:t>
            </a:r>
          </a:p>
          <a:p>
            <a:pPr lvl="2"/>
            <a:r>
              <a:rPr lang="en-US" dirty="0" smtClean="0">
                <a:solidFill>
                  <a:schemeClr val="bg1"/>
                </a:solidFill>
              </a:rPr>
              <a:t>Interprofessional care planning</a:t>
            </a:r>
          </a:p>
          <a:p>
            <a:pPr lvl="2"/>
            <a:r>
              <a:rPr lang="en-US" dirty="0" smtClean="0">
                <a:solidFill>
                  <a:schemeClr val="bg1"/>
                </a:solidFill>
              </a:rPr>
              <a:t>Two virtual patient modules</a:t>
            </a:r>
            <a:endParaRPr lang="en-US" dirty="0">
              <a:solidFill>
                <a:schemeClr val="bg1"/>
              </a:solidFill>
            </a:endParaRPr>
          </a:p>
        </p:txBody>
      </p:sp>
    </p:spTree>
    <p:extLst>
      <p:ext uri="{BB962C8B-B14F-4D97-AF65-F5344CB8AC3E}">
        <p14:creationId xmlns:p14="http://schemas.microsoft.com/office/powerpoint/2010/main" val="4289156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sz="4000" dirty="0" smtClean="0"/>
              <a:t>Interprofessional Experience</a:t>
            </a:r>
            <a:endParaRPr lang="en-US" sz="4000" dirty="0"/>
          </a:p>
        </p:txBody>
      </p:sp>
      <p:sp>
        <p:nvSpPr>
          <p:cNvPr id="3" name="Content Placeholder 2"/>
          <p:cNvSpPr>
            <a:spLocks noGrp="1"/>
          </p:cNvSpPr>
          <p:nvPr>
            <p:ph idx="1"/>
          </p:nvPr>
        </p:nvSpPr>
        <p:spPr/>
        <p:txBody>
          <a:bodyPr/>
          <a:lstStyle/>
          <a:p>
            <a:pPr lvl="1"/>
            <a:r>
              <a:rPr lang="en-US" dirty="0" smtClean="0">
                <a:solidFill>
                  <a:schemeClr val="bg1"/>
                </a:solidFill>
              </a:rPr>
              <a:t>One </a:t>
            </a:r>
            <a:r>
              <a:rPr lang="en-US" dirty="0">
                <a:solidFill>
                  <a:schemeClr val="bg1"/>
                </a:solidFill>
              </a:rPr>
              <a:t>week summer </a:t>
            </a:r>
            <a:r>
              <a:rPr lang="en-US" dirty="0" smtClean="0">
                <a:solidFill>
                  <a:schemeClr val="bg1"/>
                </a:solidFill>
              </a:rPr>
              <a:t>session shared by NPs and medical residents</a:t>
            </a:r>
          </a:p>
          <a:p>
            <a:pPr lvl="1"/>
            <a:r>
              <a:rPr lang="en-US" sz="3600" dirty="0">
                <a:solidFill>
                  <a:schemeClr val="bg1"/>
                </a:solidFill>
              </a:rPr>
              <a:t>4</a:t>
            </a:r>
            <a:r>
              <a:rPr lang="en-US" dirty="0" smtClean="0">
                <a:solidFill>
                  <a:schemeClr val="bg1"/>
                </a:solidFill>
              </a:rPr>
              <a:t> hours of didactic/day</a:t>
            </a:r>
          </a:p>
          <a:p>
            <a:pPr lvl="2"/>
            <a:r>
              <a:rPr lang="en-US" dirty="0" smtClean="0">
                <a:solidFill>
                  <a:schemeClr val="bg1"/>
                </a:solidFill>
              </a:rPr>
              <a:t>Interprofessional team of faculty</a:t>
            </a:r>
          </a:p>
          <a:p>
            <a:pPr lvl="1"/>
            <a:r>
              <a:rPr lang="en-US" sz="3600" dirty="0" smtClean="0">
                <a:solidFill>
                  <a:schemeClr val="bg1"/>
                </a:solidFill>
              </a:rPr>
              <a:t>4</a:t>
            </a:r>
            <a:r>
              <a:rPr lang="en-US" dirty="0" smtClean="0">
                <a:solidFill>
                  <a:schemeClr val="bg1"/>
                </a:solidFill>
              </a:rPr>
              <a:t> hours of joint practice /day </a:t>
            </a:r>
          </a:p>
          <a:p>
            <a:pPr lvl="2"/>
            <a:r>
              <a:rPr lang="en-US" dirty="0" smtClean="0">
                <a:solidFill>
                  <a:schemeClr val="bg1"/>
                </a:solidFill>
              </a:rPr>
              <a:t>Hospice</a:t>
            </a:r>
          </a:p>
          <a:p>
            <a:pPr lvl="2"/>
            <a:r>
              <a:rPr lang="en-US" dirty="0" smtClean="0">
                <a:solidFill>
                  <a:schemeClr val="bg1"/>
                </a:solidFill>
              </a:rPr>
              <a:t>LTC</a:t>
            </a:r>
          </a:p>
          <a:p>
            <a:pPr lvl="2"/>
            <a:r>
              <a:rPr lang="en-US" dirty="0" smtClean="0">
                <a:solidFill>
                  <a:schemeClr val="bg1"/>
                </a:solidFill>
              </a:rPr>
              <a:t>PC clinics</a:t>
            </a:r>
          </a:p>
          <a:p>
            <a:pPr lvl="2"/>
            <a:r>
              <a:rPr lang="en-US" dirty="0" smtClean="0">
                <a:solidFill>
                  <a:schemeClr val="bg1"/>
                </a:solidFill>
              </a:rPr>
              <a:t>Lab simulation</a:t>
            </a:r>
          </a:p>
        </p:txBody>
      </p:sp>
    </p:spTree>
    <p:extLst>
      <p:ext uri="{BB962C8B-B14F-4D97-AF65-F5344CB8AC3E}">
        <p14:creationId xmlns:p14="http://schemas.microsoft.com/office/powerpoint/2010/main" val="512455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Autofit/>
          </a:bodyPr>
          <a:lstStyle/>
          <a:p>
            <a:r>
              <a:rPr lang="en-US" sz="4000" dirty="0" smtClean="0"/>
              <a:t>The Collaborative Continuous Care (</a:t>
            </a:r>
            <a:r>
              <a:rPr lang="en-US" sz="5600" dirty="0" smtClean="0"/>
              <a:t>3</a:t>
            </a:r>
            <a:r>
              <a:rPr lang="en-US" sz="4000" dirty="0" smtClean="0"/>
              <a:t>C’s) for Primary Care</a:t>
            </a:r>
            <a:br>
              <a:rPr lang="en-US" sz="4000" dirty="0" smtClean="0"/>
            </a:br>
            <a:r>
              <a:rPr lang="en-US" sz="3600" dirty="0" smtClean="0"/>
              <a:t>HRSA Grant </a:t>
            </a:r>
            <a:endParaRPr lang="en-US" sz="3600" dirty="0"/>
          </a:p>
        </p:txBody>
      </p:sp>
      <p:sp>
        <p:nvSpPr>
          <p:cNvPr id="3" name="Content Placeholder 2"/>
          <p:cNvSpPr>
            <a:spLocks noGrp="1"/>
          </p:cNvSpPr>
          <p:nvPr>
            <p:ph idx="1"/>
          </p:nvPr>
        </p:nvSpPr>
        <p:spPr>
          <a:xfrm>
            <a:off x="457200" y="2713037"/>
            <a:ext cx="8229600" cy="4525963"/>
          </a:xfrm>
        </p:spPr>
        <p:txBody>
          <a:bodyPr>
            <a:normAutofit/>
          </a:bodyPr>
          <a:lstStyle/>
          <a:p>
            <a:pPr lvl="1"/>
            <a:r>
              <a:rPr lang="en-US" sz="2600" dirty="0" smtClean="0">
                <a:solidFill>
                  <a:schemeClr val="bg1"/>
                </a:solidFill>
              </a:rPr>
              <a:t>Program is a partnership between the HIGN, NYUCN, Touro College of Pharmacy, the NYU Silver School of Social Work, and VNSNY</a:t>
            </a:r>
          </a:p>
          <a:p>
            <a:pPr lvl="1"/>
            <a:r>
              <a:rPr lang="en-US" sz="2600" dirty="0" smtClean="0">
                <a:solidFill>
                  <a:schemeClr val="bg1"/>
                </a:solidFill>
              </a:rPr>
              <a:t>Interprofessional education and practice around a quality initiative </a:t>
            </a:r>
          </a:p>
          <a:p>
            <a:pPr lvl="2"/>
            <a:r>
              <a:rPr lang="en-US" sz="2600" dirty="0" smtClean="0">
                <a:solidFill>
                  <a:schemeClr val="bg1"/>
                </a:solidFill>
              </a:rPr>
              <a:t>NPs, SWs and Pharmacists and students from the same disciplines work together </a:t>
            </a:r>
          </a:p>
          <a:p>
            <a:pPr lvl="1"/>
            <a:r>
              <a:rPr lang="en-US" sz="2600" dirty="0" smtClean="0">
                <a:solidFill>
                  <a:schemeClr val="bg1"/>
                </a:solidFill>
              </a:rPr>
              <a:t>Focus on a QI initiative to provide a common goal for the team. </a:t>
            </a:r>
          </a:p>
        </p:txBody>
      </p:sp>
    </p:spTree>
    <p:extLst>
      <p:ext uri="{BB962C8B-B14F-4D97-AF65-F5344CB8AC3E}">
        <p14:creationId xmlns:p14="http://schemas.microsoft.com/office/powerpoint/2010/main" val="2345043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sz="8000" dirty="0"/>
              <a:t>3</a:t>
            </a:r>
            <a:r>
              <a:rPr lang="en-US" dirty="0"/>
              <a:t>C’s </a:t>
            </a:r>
            <a:r>
              <a:rPr lang="en-US" dirty="0" smtClean="0"/>
              <a:t>project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bg1"/>
                </a:solidFill>
              </a:rPr>
              <a:t>Interprofessional team focused on reduction of medication complexity in frail adults admitted to home care services from the hospital</a:t>
            </a:r>
          </a:p>
          <a:p>
            <a:r>
              <a:rPr lang="en-US" dirty="0" smtClean="0">
                <a:solidFill>
                  <a:schemeClr val="bg1"/>
                </a:solidFill>
              </a:rPr>
              <a:t>Preliminary data</a:t>
            </a:r>
          </a:p>
          <a:p>
            <a:pPr lvl="1"/>
            <a:r>
              <a:rPr lang="en-US" dirty="0" smtClean="0">
                <a:solidFill>
                  <a:schemeClr val="bg1"/>
                </a:solidFill>
              </a:rPr>
              <a:t>Benefit of team members</a:t>
            </a:r>
          </a:p>
          <a:p>
            <a:pPr lvl="1"/>
            <a:r>
              <a:rPr lang="en-US" dirty="0" smtClean="0">
                <a:solidFill>
                  <a:schemeClr val="bg1"/>
                </a:solidFill>
              </a:rPr>
              <a:t>Need to have MD involved</a:t>
            </a:r>
          </a:p>
          <a:p>
            <a:pPr lvl="1"/>
            <a:r>
              <a:rPr lang="en-US" dirty="0" smtClean="0">
                <a:solidFill>
                  <a:schemeClr val="bg1"/>
                </a:solidFill>
              </a:rPr>
              <a:t>Improved adherence and </a:t>
            </a:r>
            <a:br>
              <a:rPr lang="en-US" dirty="0" smtClean="0">
                <a:solidFill>
                  <a:schemeClr val="bg1"/>
                </a:solidFill>
              </a:rPr>
            </a:br>
            <a:r>
              <a:rPr lang="en-US" dirty="0" smtClean="0">
                <a:solidFill>
                  <a:schemeClr val="bg1"/>
                </a:solidFill>
              </a:rPr>
              <a:t>organization of meds</a:t>
            </a:r>
          </a:p>
          <a:p>
            <a:pPr lvl="1"/>
            <a:r>
              <a:rPr lang="en-US" dirty="0" smtClean="0">
                <a:solidFill>
                  <a:schemeClr val="bg1"/>
                </a:solidFill>
              </a:rPr>
              <a:t>Some reduction in use of high risk </a:t>
            </a:r>
            <a:br>
              <a:rPr lang="en-US" dirty="0" smtClean="0">
                <a:solidFill>
                  <a:schemeClr val="bg1"/>
                </a:solidFill>
              </a:rPr>
            </a:br>
            <a:r>
              <a:rPr lang="en-US" dirty="0" smtClean="0">
                <a:solidFill>
                  <a:schemeClr val="bg1"/>
                </a:solidFill>
              </a:rPr>
              <a:t>and duplicative medications</a:t>
            </a:r>
          </a:p>
          <a:p>
            <a:pPr marL="585216" lvl="1" indent="0">
              <a:buNone/>
            </a:pPr>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9143" y="2971800"/>
            <a:ext cx="1852230" cy="1989328"/>
          </a:xfrm>
          <a:prstGeom prst="rect">
            <a:avLst/>
          </a:prstGeom>
          <a:effectLst>
            <a:softEdge rad="31750"/>
          </a:effectLst>
        </p:spPr>
      </p:pic>
    </p:spTree>
    <p:extLst>
      <p:ext uri="{BB962C8B-B14F-4D97-AF65-F5344CB8AC3E}">
        <p14:creationId xmlns:p14="http://schemas.microsoft.com/office/powerpoint/2010/main" val="373407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sz="4000" dirty="0" smtClean="0"/>
              <a:t>Opportunities for IP PC</a:t>
            </a:r>
            <a:endParaRPr lang="en-US" sz="4000" dirty="0"/>
          </a:p>
        </p:txBody>
      </p:sp>
      <p:sp>
        <p:nvSpPr>
          <p:cNvPr id="3" name="Content Placeholder 2"/>
          <p:cNvSpPr>
            <a:spLocks noGrp="1"/>
          </p:cNvSpPr>
          <p:nvPr>
            <p:ph idx="1"/>
          </p:nvPr>
        </p:nvSpPr>
        <p:spPr/>
        <p:txBody>
          <a:bodyPr>
            <a:noAutofit/>
          </a:bodyPr>
          <a:lstStyle/>
          <a:p>
            <a:r>
              <a:rPr lang="en-US" sz="2400" dirty="0" smtClean="0">
                <a:solidFill>
                  <a:schemeClr val="bg1"/>
                </a:solidFill>
              </a:rPr>
              <a:t>Managed long term care </a:t>
            </a:r>
          </a:p>
          <a:p>
            <a:pPr lvl="1"/>
            <a:r>
              <a:rPr lang="en-US" sz="2400" dirty="0" smtClean="0">
                <a:solidFill>
                  <a:schemeClr val="bg1"/>
                </a:solidFill>
              </a:rPr>
              <a:t>FIDA</a:t>
            </a:r>
          </a:p>
          <a:p>
            <a:pPr lvl="1"/>
            <a:r>
              <a:rPr lang="en-US" sz="2400" dirty="0" smtClean="0">
                <a:solidFill>
                  <a:schemeClr val="bg1"/>
                </a:solidFill>
              </a:rPr>
              <a:t>MLTC</a:t>
            </a:r>
          </a:p>
          <a:p>
            <a:r>
              <a:rPr lang="en-US" sz="2400" dirty="0" smtClean="0">
                <a:solidFill>
                  <a:schemeClr val="bg1"/>
                </a:solidFill>
              </a:rPr>
              <a:t>PCMHs</a:t>
            </a:r>
          </a:p>
          <a:p>
            <a:r>
              <a:rPr lang="en-US" sz="2400" dirty="0" smtClean="0">
                <a:solidFill>
                  <a:schemeClr val="bg1"/>
                </a:solidFill>
              </a:rPr>
              <a:t>Wellness and Chronic Disease Management</a:t>
            </a:r>
          </a:p>
          <a:p>
            <a:r>
              <a:rPr lang="en-US" sz="2400" dirty="0" smtClean="0">
                <a:solidFill>
                  <a:schemeClr val="bg1"/>
                </a:solidFill>
              </a:rPr>
              <a:t>Clinical </a:t>
            </a:r>
            <a:r>
              <a:rPr lang="en-US" sz="2400" dirty="0">
                <a:solidFill>
                  <a:schemeClr val="bg1"/>
                </a:solidFill>
              </a:rPr>
              <a:t>Practice and Community : one primary care system</a:t>
            </a:r>
          </a:p>
          <a:p>
            <a:pPr lvl="1"/>
            <a:r>
              <a:rPr lang="en-US" sz="2400" dirty="0" smtClean="0">
                <a:solidFill>
                  <a:schemeClr val="bg1"/>
                </a:solidFill>
              </a:rPr>
              <a:t>Diversity and population health</a:t>
            </a:r>
          </a:p>
          <a:p>
            <a:pPr lvl="1"/>
            <a:r>
              <a:rPr lang="en-US" sz="2400" dirty="0" smtClean="0">
                <a:solidFill>
                  <a:schemeClr val="bg1"/>
                </a:solidFill>
              </a:rPr>
              <a:t>Social determinants of health</a:t>
            </a:r>
          </a:p>
          <a:p>
            <a:pPr lvl="1"/>
            <a:r>
              <a:rPr lang="en-US" sz="2400" dirty="0" smtClean="0">
                <a:solidFill>
                  <a:schemeClr val="bg1"/>
                </a:solidFill>
              </a:rPr>
              <a:t>Building Healthy Communities</a:t>
            </a:r>
          </a:p>
          <a:p>
            <a:pPr lvl="1"/>
            <a:r>
              <a:rPr lang="en-US" sz="2400" dirty="0" smtClean="0">
                <a:solidFill>
                  <a:schemeClr val="bg1"/>
                </a:solidFill>
              </a:rPr>
              <a:t>Community activation</a:t>
            </a:r>
          </a:p>
        </p:txBody>
      </p:sp>
    </p:spTree>
    <p:extLst>
      <p:ext uri="{BB962C8B-B14F-4D97-AF65-F5344CB8AC3E}">
        <p14:creationId xmlns:p14="http://schemas.microsoft.com/office/powerpoint/2010/main" val="3081853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sz="4000" dirty="0" smtClean="0"/>
              <a:t>Primary Care of Older Adults</a:t>
            </a:r>
            <a:endParaRPr lang="en-US" sz="4000" dirty="0"/>
          </a:p>
        </p:txBody>
      </p:sp>
      <p:sp>
        <p:nvSpPr>
          <p:cNvPr id="3" name="Content Placeholder 2"/>
          <p:cNvSpPr>
            <a:spLocks noGrp="1"/>
          </p:cNvSpPr>
          <p:nvPr>
            <p:ph idx="1"/>
          </p:nvPr>
        </p:nvSpPr>
        <p:spPr>
          <a:xfrm>
            <a:off x="457200" y="1874837"/>
            <a:ext cx="8229600" cy="4525963"/>
          </a:xfrm>
        </p:spPr>
        <p:txBody>
          <a:bodyPr>
            <a:normAutofit/>
          </a:bodyPr>
          <a:lstStyle/>
          <a:p>
            <a:r>
              <a:rPr lang="en-US" sz="2600" dirty="0">
                <a:solidFill>
                  <a:schemeClr val="bg1"/>
                </a:solidFill>
              </a:rPr>
              <a:t>“</a:t>
            </a:r>
            <a:r>
              <a:rPr lang="en-US" sz="2600" dirty="0" smtClean="0">
                <a:solidFill>
                  <a:schemeClr val="bg1"/>
                </a:solidFill>
              </a:rPr>
              <a:t>These projects are supported </a:t>
            </a:r>
            <a:r>
              <a:rPr lang="en-US" sz="2600" dirty="0">
                <a:solidFill>
                  <a:schemeClr val="bg1"/>
                </a:solidFill>
              </a:rPr>
              <a:t>by funds from the Department of Health and Human Services (DHHS), </a:t>
            </a:r>
            <a:r>
              <a:rPr lang="en-US" sz="2600" dirty="0" smtClean="0">
                <a:solidFill>
                  <a:schemeClr val="bg1"/>
                </a:solidFill>
              </a:rPr>
              <a:t>Health </a:t>
            </a:r>
            <a:r>
              <a:rPr lang="en-US" sz="2600" dirty="0">
                <a:solidFill>
                  <a:schemeClr val="bg1"/>
                </a:solidFill>
              </a:rPr>
              <a:t>Resources and Services Administration, the Bureau of Health Professions (BHPr), Division of </a:t>
            </a:r>
            <a:r>
              <a:rPr lang="en-US" sz="2600" dirty="0" smtClean="0">
                <a:solidFill>
                  <a:schemeClr val="bg1"/>
                </a:solidFill>
              </a:rPr>
              <a:t>Public </a:t>
            </a:r>
            <a:r>
              <a:rPr lang="en-US" sz="2600" dirty="0">
                <a:solidFill>
                  <a:schemeClr val="bg1"/>
                </a:solidFill>
              </a:rPr>
              <a:t>Health and Interdisciplinary Education (DPHIE</a:t>
            </a:r>
            <a:r>
              <a:rPr lang="en-US" sz="2600" dirty="0" smtClean="0">
                <a:solidFill>
                  <a:schemeClr val="bg1"/>
                </a:solidFill>
              </a:rPr>
              <a:t>)”</a:t>
            </a:r>
          </a:p>
          <a:p>
            <a:r>
              <a:rPr lang="en-US" sz="2600" dirty="0" smtClean="0">
                <a:solidFill>
                  <a:schemeClr val="bg1"/>
                </a:solidFill>
              </a:rPr>
              <a:t>Enhance the capacity of the workforce to provide the care necessary to maintain older adults at their highest level of function</a:t>
            </a:r>
            <a:endParaRPr lang="en-US" sz="2600" dirty="0">
              <a:solidFill>
                <a:schemeClr val="bg1"/>
              </a:solidFill>
            </a:endParaRPr>
          </a:p>
        </p:txBody>
      </p:sp>
    </p:spTree>
    <p:extLst>
      <p:ext uri="{BB962C8B-B14F-4D97-AF65-F5344CB8AC3E}">
        <p14:creationId xmlns:p14="http://schemas.microsoft.com/office/powerpoint/2010/main" val="4157898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US" sz="4000" dirty="0"/>
              <a:t>Aging</a:t>
            </a:r>
            <a:r>
              <a:rPr lang="en-US" sz="4000" dirty="0" smtClean="0"/>
              <a:t>, ACA, and </a:t>
            </a:r>
            <a:br>
              <a:rPr lang="en-US" sz="4000" dirty="0" smtClean="0"/>
            </a:br>
            <a:r>
              <a:rPr lang="en-US" sz="4000" dirty="0" smtClean="0"/>
              <a:t>Primary </a:t>
            </a:r>
            <a:r>
              <a:rPr lang="en-US" sz="4000" dirty="0"/>
              <a:t>Care</a:t>
            </a:r>
          </a:p>
        </p:txBody>
      </p:sp>
      <p:sp>
        <p:nvSpPr>
          <p:cNvPr id="3" name="Content Placeholder 2"/>
          <p:cNvSpPr>
            <a:spLocks noGrp="1"/>
          </p:cNvSpPr>
          <p:nvPr>
            <p:ph idx="1"/>
          </p:nvPr>
        </p:nvSpPr>
        <p:spPr>
          <a:xfrm>
            <a:off x="457200" y="1798637"/>
            <a:ext cx="8229600" cy="4525963"/>
          </a:xfrm>
        </p:spPr>
        <p:txBody>
          <a:bodyPr>
            <a:noAutofit/>
          </a:bodyPr>
          <a:lstStyle/>
          <a:p>
            <a:r>
              <a:rPr lang="en-US" sz="2000" dirty="0" smtClean="0">
                <a:solidFill>
                  <a:schemeClr val="bg1"/>
                </a:solidFill>
              </a:rPr>
              <a:t>There is an increasing number of older adults needing age sensitive primary care</a:t>
            </a:r>
          </a:p>
          <a:p>
            <a:r>
              <a:rPr lang="en-US" sz="2000" dirty="0" smtClean="0">
                <a:solidFill>
                  <a:schemeClr val="bg1"/>
                </a:solidFill>
              </a:rPr>
              <a:t>The ACA focuses on prevention of disease</a:t>
            </a:r>
          </a:p>
          <a:p>
            <a:r>
              <a:rPr lang="en-US" sz="2000" dirty="0" smtClean="0">
                <a:solidFill>
                  <a:schemeClr val="bg1"/>
                </a:solidFill>
              </a:rPr>
              <a:t>Primary Care is the hub of prevention and disease management</a:t>
            </a:r>
          </a:p>
          <a:p>
            <a:pPr lvl="1"/>
            <a:r>
              <a:rPr lang="en-US" sz="2000" dirty="0">
                <a:solidFill>
                  <a:schemeClr val="bg1"/>
                </a:solidFill>
              </a:rPr>
              <a:t>C</a:t>
            </a:r>
            <a:r>
              <a:rPr lang="en-US" sz="2000" dirty="0" smtClean="0">
                <a:solidFill>
                  <a:schemeClr val="bg1"/>
                </a:solidFill>
              </a:rPr>
              <a:t>are coordination across the care continuum</a:t>
            </a:r>
          </a:p>
          <a:p>
            <a:pPr lvl="1"/>
            <a:r>
              <a:rPr lang="en-US" sz="2000" dirty="0" smtClean="0">
                <a:solidFill>
                  <a:schemeClr val="bg1"/>
                </a:solidFill>
              </a:rPr>
              <a:t>Prevention of transitional care issues</a:t>
            </a:r>
          </a:p>
          <a:p>
            <a:pPr lvl="1"/>
            <a:r>
              <a:rPr lang="en-US" sz="2000" dirty="0" smtClean="0">
                <a:solidFill>
                  <a:schemeClr val="bg1"/>
                </a:solidFill>
              </a:rPr>
              <a:t>Diagnoses are often a challenge</a:t>
            </a:r>
          </a:p>
          <a:p>
            <a:pPr lvl="2"/>
            <a:r>
              <a:rPr lang="en-US" sz="2000" dirty="0" smtClean="0">
                <a:solidFill>
                  <a:schemeClr val="bg1"/>
                </a:solidFill>
              </a:rPr>
              <a:t>Undifferentiated</a:t>
            </a:r>
          </a:p>
          <a:p>
            <a:pPr lvl="2"/>
            <a:r>
              <a:rPr lang="en-US" sz="2000" dirty="0" smtClean="0">
                <a:solidFill>
                  <a:schemeClr val="bg1"/>
                </a:solidFill>
              </a:rPr>
              <a:t>Family issues</a:t>
            </a:r>
          </a:p>
          <a:p>
            <a:pPr lvl="2"/>
            <a:r>
              <a:rPr lang="en-US" sz="2000" dirty="0" smtClean="0">
                <a:solidFill>
                  <a:schemeClr val="bg1"/>
                </a:solidFill>
              </a:rPr>
              <a:t>Behavioral health </a:t>
            </a:r>
          </a:p>
          <a:p>
            <a:pPr lvl="1"/>
            <a:r>
              <a:rPr lang="en-US" sz="2000" dirty="0" smtClean="0">
                <a:solidFill>
                  <a:schemeClr val="bg1"/>
                </a:solidFill>
              </a:rPr>
              <a:t>Management of chronic diseases</a:t>
            </a:r>
          </a:p>
          <a:p>
            <a:pPr lvl="1"/>
            <a:r>
              <a:rPr lang="en-US" sz="2000" dirty="0" smtClean="0">
                <a:solidFill>
                  <a:schemeClr val="bg1"/>
                </a:solidFill>
              </a:rPr>
              <a:t>Patient Centered Care</a:t>
            </a:r>
          </a:p>
          <a:p>
            <a:pPr lvl="1"/>
            <a:r>
              <a:rPr lang="en-US" sz="2000" dirty="0" smtClean="0">
                <a:solidFill>
                  <a:schemeClr val="bg1"/>
                </a:solidFill>
              </a:rPr>
              <a:t>Prevention of avoidable function loss</a:t>
            </a:r>
          </a:p>
        </p:txBody>
      </p:sp>
    </p:spTree>
    <p:extLst>
      <p:ext uri="{BB962C8B-B14F-4D97-AF65-F5344CB8AC3E}">
        <p14:creationId xmlns:p14="http://schemas.microsoft.com/office/powerpoint/2010/main" val="1692504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7200" y="457200"/>
            <a:ext cx="8229600" cy="1143000"/>
          </a:xfrm>
        </p:spPr>
        <p:txBody>
          <a:bodyPr lIns="88877" tIns="50788" rIns="88877" bIns="50788">
            <a:normAutofit/>
          </a:bodyPr>
          <a:lstStyle/>
          <a:p>
            <a:pPr defTabSz="913957"/>
            <a:r>
              <a:rPr lang="en-US" sz="4000" dirty="0" smtClean="0"/>
              <a:t>Demographics of Aging</a:t>
            </a:r>
            <a:endParaRPr lang="en-US" sz="4000" dirty="0"/>
          </a:p>
        </p:txBody>
      </p:sp>
      <p:sp>
        <p:nvSpPr>
          <p:cNvPr id="5122" name="Rectangle 2"/>
          <p:cNvSpPr>
            <a:spLocks noGrp="1" noChangeArrowheads="1"/>
          </p:cNvSpPr>
          <p:nvPr>
            <p:ph idx="1"/>
          </p:nvPr>
        </p:nvSpPr>
        <p:spPr>
          <a:xfrm>
            <a:off x="685800" y="1448098"/>
            <a:ext cx="8152805" cy="4647902"/>
          </a:xfrm>
        </p:spPr>
        <p:txBody>
          <a:bodyPr lIns="88877" tIns="50788" rIns="88877" bIns="50788" anchor="t">
            <a:normAutofit fontScale="85000" lnSpcReduction="20000"/>
          </a:bodyPr>
          <a:lstStyle/>
          <a:p>
            <a:pPr defTabSz="913957">
              <a:spcBef>
                <a:spcPts val="422"/>
              </a:spcBef>
              <a:buClr>
                <a:schemeClr val="bg1"/>
              </a:buClr>
            </a:pPr>
            <a:r>
              <a:rPr lang="en-US" sz="3900" dirty="0" smtClean="0">
                <a:solidFill>
                  <a:schemeClr val="bg1"/>
                </a:solidFill>
                <a:sym typeface="Helvetica" charset="0"/>
              </a:rPr>
              <a:t>2013: 35 </a:t>
            </a:r>
            <a:r>
              <a:rPr lang="en-US" sz="3000" dirty="0">
                <a:solidFill>
                  <a:schemeClr val="bg1"/>
                </a:solidFill>
                <a:sym typeface="Helvetica" charset="0"/>
              </a:rPr>
              <a:t>Million people </a:t>
            </a:r>
            <a:r>
              <a:rPr lang="en-US" sz="4200" dirty="0">
                <a:solidFill>
                  <a:schemeClr val="bg1"/>
                </a:solidFill>
                <a:sym typeface="Helvetica" charset="0"/>
              </a:rPr>
              <a:t>65 </a:t>
            </a:r>
            <a:r>
              <a:rPr lang="en-US" sz="3000" dirty="0">
                <a:solidFill>
                  <a:schemeClr val="bg1"/>
                </a:solidFill>
                <a:sym typeface="Helvetica" charset="0"/>
              </a:rPr>
              <a:t>years old or older- </a:t>
            </a:r>
            <a:r>
              <a:rPr lang="en-US" sz="3900" dirty="0" smtClean="0">
                <a:solidFill>
                  <a:schemeClr val="bg1"/>
                </a:solidFill>
                <a:sym typeface="Helvetica" charset="0"/>
              </a:rPr>
              <a:t>16% </a:t>
            </a:r>
            <a:r>
              <a:rPr lang="en-US" sz="3000" dirty="0">
                <a:solidFill>
                  <a:schemeClr val="bg1"/>
                </a:solidFill>
                <a:sym typeface="Helvetica" charset="0"/>
              </a:rPr>
              <a:t>of our population</a:t>
            </a:r>
          </a:p>
          <a:p>
            <a:pPr defTabSz="913957">
              <a:spcBef>
                <a:spcPts val="422"/>
              </a:spcBef>
              <a:buClr>
                <a:schemeClr val="bg1"/>
              </a:buClr>
            </a:pPr>
            <a:r>
              <a:rPr lang="en-US" sz="3900" dirty="0">
                <a:solidFill>
                  <a:schemeClr val="bg1"/>
                </a:solidFill>
                <a:sym typeface="Helvetica" charset="0"/>
              </a:rPr>
              <a:t>2030: </a:t>
            </a:r>
            <a:r>
              <a:rPr lang="en-US" sz="3900" dirty="0" smtClean="0">
                <a:solidFill>
                  <a:schemeClr val="bg1"/>
                </a:solidFill>
                <a:sym typeface="Helvetica" charset="0"/>
              </a:rPr>
              <a:t>72</a:t>
            </a:r>
            <a:r>
              <a:rPr lang="en-US" sz="3000" dirty="0" smtClean="0">
                <a:solidFill>
                  <a:schemeClr val="bg1"/>
                </a:solidFill>
                <a:sym typeface="Helvetica" charset="0"/>
              </a:rPr>
              <a:t> </a:t>
            </a:r>
            <a:r>
              <a:rPr lang="en-US" sz="3000" dirty="0">
                <a:solidFill>
                  <a:schemeClr val="bg1"/>
                </a:solidFill>
                <a:sym typeface="Helvetica" charset="0"/>
              </a:rPr>
              <a:t>Million people – </a:t>
            </a:r>
            <a:r>
              <a:rPr lang="en-US" sz="3900" dirty="0">
                <a:solidFill>
                  <a:schemeClr val="bg1"/>
                </a:solidFill>
                <a:sym typeface="Helvetica" charset="0"/>
              </a:rPr>
              <a:t>20% </a:t>
            </a:r>
            <a:r>
              <a:rPr lang="en-US" sz="3000" dirty="0">
                <a:solidFill>
                  <a:schemeClr val="bg1"/>
                </a:solidFill>
                <a:sym typeface="Helvetica" charset="0"/>
              </a:rPr>
              <a:t>of our </a:t>
            </a:r>
            <a:r>
              <a:rPr lang="en-US" sz="3000" dirty="0" smtClean="0">
                <a:solidFill>
                  <a:schemeClr val="bg1"/>
                </a:solidFill>
                <a:sym typeface="Helvetica" charset="0"/>
              </a:rPr>
              <a:t>population</a:t>
            </a:r>
          </a:p>
          <a:p>
            <a:pPr defTabSz="913957">
              <a:spcBef>
                <a:spcPts val="422"/>
              </a:spcBef>
              <a:buClr>
                <a:schemeClr val="bg1"/>
              </a:buClr>
            </a:pPr>
            <a:r>
              <a:rPr lang="en-US" sz="3000" dirty="0" smtClean="0">
                <a:solidFill>
                  <a:schemeClr val="bg1"/>
                </a:solidFill>
                <a:sym typeface="Helvetica" charset="0"/>
              </a:rPr>
              <a:t>Nearly </a:t>
            </a:r>
            <a:r>
              <a:rPr lang="en-US" sz="3900" dirty="0" smtClean="0">
                <a:solidFill>
                  <a:schemeClr val="bg1"/>
                </a:solidFill>
                <a:sym typeface="Helvetica" charset="0"/>
              </a:rPr>
              <a:t>10,000</a:t>
            </a:r>
            <a:r>
              <a:rPr lang="en-US" sz="3000" dirty="0" smtClean="0">
                <a:solidFill>
                  <a:schemeClr val="bg1"/>
                </a:solidFill>
                <a:sym typeface="Helvetica" charset="0"/>
              </a:rPr>
              <a:t> people turn </a:t>
            </a:r>
            <a:r>
              <a:rPr lang="en-US" sz="4200" dirty="0" smtClean="0">
                <a:solidFill>
                  <a:schemeClr val="bg1"/>
                </a:solidFill>
                <a:sym typeface="Helvetica" charset="0"/>
              </a:rPr>
              <a:t>65</a:t>
            </a:r>
            <a:r>
              <a:rPr lang="en-US" sz="3000" dirty="0" smtClean="0">
                <a:solidFill>
                  <a:schemeClr val="bg1"/>
                </a:solidFill>
                <a:sym typeface="Helvetica" charset="0"/>
              </a:rPr>
              <a:t> every day!</a:t>
            </a:r>
            <a:endParaRPr lang="en-US" sz="3000" dirty="0">
              <a:solidFill>
                <a:schemeClr val="bg1"/>
              </a:solidFill>
              <a:sym typeface="Helvetica" charset="0"/>
            </a:endParaRPr>
          </a:p>
          <a:p>
            <a:pPr defTabSz="913957">
              <a:spcBef>
                <a:spcPts val="422"/>
              </a:spcBef>
              <a:buClr>
                <a:schemeClr val="bg1"/>
              </a:buClr>
            </a:pPr>
            <a:r>
              <a:rPr lang="en-US" sz="3000" dirty="0">
                <a:solidFill>
                  <a:schemeClr val="bg1"/>
                </a:solidFill>
                <a:sym typeface="Helvetica" charset="0"/>
              </a:rPr>
              <a:t>People </a:t>
            </a:r>
            <a:r>
              <a:rPr lang="en-US" sz="4200" dirty="0">
                <a:solidFill>
                  <a:schemeClr val="bg1"/>
                </a:solidFill>
                <a:sym typeface="Helvetica" charset="0"/>
              </a:rPr>
              <a:t>75 </a:t>
            </a:r>
            <a:r>
              <a:rPr lang="en-US" sz="3000" dirty="0">
                <a:solidFill>
                  <a:schemeClr val="bg1"/>
                </a:solidFill>
                <a:sym typeface="Helvetica" charset="0"/>
              </a:rPr>
              <a:t>and older use </a:t>
            </a:r>
            <a:r>
              <a:rPr lang="en-US" sz="4200" dirty="0" smtClean="0">
                <a:solidFill>
                  <a:schemeClr val="bg1"/>
                </a:solidFill>
                <a:sym typeface="Helvetica" charset="0"/>
              </a:rPr>
              <a:t>3-4</a:t>
            </a:r>
            <a:r>
              <a:rPr lang="en-US" sz="3000" dirty="0" smtClean="0">
                <a:solidFill>
                  <a:schemeClr val="bg1"/>
                </a:solidFill>
                <a:sym typeface="Helvetica" charset="0"/>
              </a:rPr>
              <a:t>Xs  </a:t>
            </a:r>
            <a:r>
              <a:rPr lang="en-US" sz="3000" dirty="0">
                <a:solidFill>
                  <a:schemeClr val="bg1"/>
                </a:solidFill>
                <a:sym typeface="Helvetica" charset="0"/>
              </a:rPr>
              <a:t>more hospital days than people </a:t>
            </a:r>
            <a:r>
              <a:rPr lang="en-US" sz="4200" dirty="0">
                <a:solidFill>
                  <a:schemeClr val="bg1"/>
                </a:solidFill>
                <a:sym typeface="Helvetica" charset="0"/>
              </a:rPr>
              <a:t>45-55 </a:t>
            </a:r>
            <a:r>
              <a:rPr lang="en-US" sz="3000" dirty="0">
                <a:solidFill>
                  <a:schemeClr val="bg1"/>
                </a:solidFill>
                <a:sym typeface="Helvetica" charset="0"/>
              </a:rPr>
              <a:t>years old</a:t>
            </a:r>
          </a:p>
          <a:p>
            <a:pPr defTabSz="913957">
              <a:spcBef>
                <a:spcPts val="422"/>
              </a:spcBef>
              <a:buClr>
                <a:schemeClr val="bg1"/>
              </a:buClr>
            </a:pPr>
            <a:r>
              <a:rPr lang="en-US" sz="3000" dirty="0" smtClean="0">
                <a:solidFill>
                  <a:schemeClr val="bg1"/>
                </a:solidFill>
                <a:sym typeface="Helvetica" charset="0"/>
              </a:rPr>
              <a:t>People</a:t>
            </a:r>
            <a:r>
              <a:rPr lang="en-US" sz="4200" dirty="0" smtClean="0">
                <a:solidFill>
                  <a:schemeClr val="bg1"/>
                </a:solidFill>
                <a:sym typeface="Helvetica" charset="0"/>
              </a:rPr>
              <a:t> </a:t>
            </a:r>
            <a:r>
              <a:rPr lang="en-US" sz="4200" dirty="0">
                <a:solidFill>
                  <a:schemeClr val="bg1"/>
                </a:solidFill>
                <a:sym typeface="Helvetica" charset="0"/>
              </a:rPr>
              <a:t>85 </a:t>
            </a:r>
            <a:r>
              <a:rPr lang="en-US" sz="3000" dirty="0">
                <a:solidFill>
                  <a:schemeClr val="bg1"/>
                </a:solidFill>
                <a:sym typeface="Helvetica" charset="0"/>
              </a:rPr>
              <a:t>and older spend about </a:t>
            </a:r>
            <a:r>
              <a:rPr lang="en-US" sz="4200" dirty="0">
                <a:solidFill>
                  <a:schemeClr val="bg1"/>
                </a:solidFill>
                <a:sym typeface="Helvetica" charset="0"/>
              </a:rPr>
              <a:t>5</a:t>
            </a:r>
            <a:r>
              <a:rPr lang="en-US" sz="3000" dirty="0">
                <a:solidFill>
                  <a:schemeClr val="bg1"/>
                </a:solidFill>
                <a:sym typeface="Helvetica" charset="0"/>
              </a:rPr>
              <a:t>X more on healthcare than people</a:t>
            </a:r>
            <a:r>
              <a:rPr lang="en-US" sz="4200" dirty="0">
                <a:solidFill>
                  <a:schemeClr val="bg1"/>
                </a:solidFill>
                <a:sym typeface="Helvetica" charset="0"/>
              </a:rPr>
              <a:t> 45-55 </a:t>
            </a:r>
            <a:r>
              <a:rPr lang="en-US" sz="3000" dirty="0">
                <a:solidFill>
                  <a:schemeClr val="bg1"/>
                </a:solidFill>
                <a:sym typeface="Helvetica" charset="0"/>
              </a:rPr>
              <a:t>years </a:t>
            </a:r>
            <a:r>
              <a:rPr lang="en-US" sz="3000" dirty="0" smtClean="0">
                <a:solidFill>
                  <a:schemeClr val="bg1"/>
                </a:solidFill>
                <a:sym typeface="Helvetica" charset="0"/>
              </a:rPr>
              <a:t>old</a:t>
            </a:r>
          </a:p>
          <a:p>
            <a:pPr defTabSz="913957">
              <a:spcBef>
                <a:spcPts val="422"/>
              </a:spcBef>
              <a:buClr>
                <a:schemeClr val="bg1"/>
              </a:buClr>
            </a:pPr>
            <a:r>
              <a:rPr lang="en-US" sz="3000" dirty="0" smtClean="0">
                <a:solidFill>
                  <a:schemeClr val="bg1"/>
                </a:solidFill>
                <a:sym typeface="Helvetica" charset="0"/>
              </a:rPr>
              <a:t>Very few providers are prepared to care for the UNIQUE NEEDS of this population</a:t>
            </a:r>
          </a:p>
        </p:txBody>
      </p:sp>
    </p:spTree>
    <p:extLst>
      <p:ext uri="{BB962C8B-B14F-4D97-AF65-F5344CB8AC3E}">
        <p14:creationId xmlns:p14="http://schemas.microsoft.com/office/powerpoint/2010/main" val="41382039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533400"/>
            <a:ext cx="8229600" cy="1143000"/>
          </a:xfrm>
        </p:spPr>
        <p:txBody>
          <a:bodyPr lIns="88877" tIns="50788" rIns="88877" bIns="50788">
            <a:normAutofit/>
          </a:bodyPr>
          <a:lstStyle/>
          <a:p>
            <a:pPr defTabSz="913957"/>
            <a:r>
              <a:rPr lang="en-US" sz="4000" dirty="0" smtClean="0">
                <a:sym typeface="Helvetica" charset="0"/>
              </a:rPr>
              <a:t>Workforce </a:t>
            </a:r>
            <a:endParaRPr lang="en-US" sz="4000" dirty="0"/>
          </a:p>
        </p:txBody>
      </p:sp>
      <p:sp>
        <p:nvSpPr>
          <p:cNvPr id="8193" name="Rectangle 1"/>
          <p:cNvSpPr>
            <a:spLocks noGrp="1" noChangeArrowheads="1"/>
          </p:cNvSpPr>
          <p:nvPr>
            <p:ph idx="1"/>
          </p:nvPr>
        </p:nvSpPr>
        <p:spPr>
          <a:xfrm>
            <a:off x="609600" y="1676400"/>
            <a:ext cx="8229600" cy="4525963"/>
          </a:xfrm>
        </p:spPr>
        <p:txBody>
          <a:bodyPr lIns="88877" tIns="50788" rIns="88877" bIns="50788" anchor="t">
            <a:normAutofit/>
          </a:bodyPr>
          <a:lstStyle/>
          <a:p>
            <a:pPr marL="342595" indent="-342595" defTabSz="913957">
              <a:spcBef>
                <a:spcPts val="492"/>
              </a:spcBef>
              <a:buClr>
                <a:schemeClr val="bg1"/>
              </a:buClr>
              <a:buFont typeface="ArialMT" charset="0"/>
              <a:buChar char="•"/>
            </a:pPr>
            <a:r>
              <a:rPr lang="en-US" sz="2800" dirty="0" smtClean="0">
                <a:solidFill>
                  <a:schemeClr val="bg1"/>
                </a:solidFill>
                <a:sym typeface="Helvetica" charset="0"/>
              </a:rPr>
              <a:t>Very few providers are trained in geriatrics</a:t>
            </a:r>
          </a:p>
          <a:p>
            <a:pPr marL="342595" indent="-342595" defTabSz="913957">
              <a:spcBef>
                <a:spcPts val="492"/>
              </a:spcBef>
              <a:buClr>
                <a:schemeClr val="bg1"/>
              </a:buClr>
              <a:buFont typeface="ArialMT" charset="0"/>
              <a:buChar char="•"/>
            </a:pPr>
            <a:r>
              <a:rPr lang="en-US" sz="2800" dirty="0" smtClean="0">
                <a:solidFill>
                  <a:schemeClr val="bg1"/>
                </a:solidFill>
                <a:sym typeface="Helvetica" charset="0"/>
              </a:rPr>
              <a:t>The </a:t>
            </a:r>
            <a:r>
              <a:rPr lang="en-US" sz="2800" dirty="0">
                <a:solidFill>
                  <a:schemeClr val="bg1"/>
                </a:solidFill>
                <a:sym typeface="Helvetica" charset="0"/>
              </a:rPr>
              <a:t>IOM report (2007) </a:t>
            </a:r>
            <a:r>
              <a:rPr lang="ja-JP" altLang="en-US" sz="2800" dirty="0">
                <a:solidFill>
                  <a:schemeClr val="bg1"/>
                </a:solidFill>
                <a:sym typeface="Helvetica" charset="0"/>
              </a:rPr>
              <a:t>“</a:t>
            </a:r>
            <a:r>
              <a:rPr lang="en-US" sz="2800" dirty="0">
                <a:solidFill>
                  <a:schemeClr val="bg1"/>
                </a:solidFill>
                <a:sym typeface="Helvetica" charset="0"/>
              </a:rPr>
              <a:t>Retooling for an Aging America</a:t>
            </a:r>
            <a:r>
              <a:rPr lang="ja-JP" altLang="en-US" sz="2800" dirty="0">
                <a:solidFill>
                  <a:schemeClr val="bg1"/>
                </a:solidFill>
                <a:sym typeface="Helvetica" charset="0"/>
              </a:rPr>
              <a:t>”</a:t>
            </a:r>
            <a:r>
              <a:rPr lang="en-US" sz="2800" dirty="0">
                <a:solidFill>
                  <a:schemeClr val="bg1"/>
                </a:solidFill>
                <a:sym typeface="Helvetica" charset="0"/>
              </a:rPr>
              <a:t> was a call for </a:t>
            </a:r>
            <a:r>
              <a:rPr lang="en-US" sz="2800" dirty="0" smtClean="0">
                <a:solidFill>
                  <a:schemeClr val="bg1"/>
                </a:solidFill>
                <a:sym typeface="Helvetica" charset="0"/>
              </a:rPr>
              <a:t>action underscoring that our health care system is not ready to meet the pending crisis when we look at the demographics of older adults, their health status, long-term needs and challenges of caring for this unique population</a:t>
            </a:r>
          </a:p>
        </p:txBody>
      </p:sp>
      <p:pic>
        <p:nvPicPr>
          <p:cNvPr id="1027" name="Picture 3" descr="C:\Users\Cheng\AppData\Local\Microsoft\Windows\Temporary Internet Files\Content.IE5\6QAXNY9U\150px-AWS_Simple_Icons_On-Demand_Workforce_Amazon_Mechanical_Turk_Workers.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25780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98179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Grp="1" noChangeArrowheads="1"/>
          </p:cNvSpPr>
          <p:nvPr>
            <p:ph type="title"/>
          </p:nvPr>
        </p:nvSpPr>
        <p:spPr>
          <a:xfrm>
            <a:off x="304800" y="762000"/>
            <a:ext cx="8229600" cy="1143000"/>
          </a:xfrm>
        </p:spPr>
        <p:txBody>
          <a:bodyPr lIns="88877" tIns="50788" rIns="88877" bIns="50788">
            <a:normAutofit fontScale="90000"/>
          </a:bodyPr>
          <a:lstStyle/>
          <a:p>
            <a:pPr defTabSz="913957"/>
            <a:r>
              <a:rPr lang="en-US" sz="3400" dirty="0">
                <a:latin typeface="Helvetica" charset="0"/>
                <a:cs typeface="Helvetica" charset="0"/>
                <a:sym typeface="Helvetica" charset="0"/>
              </a:rPr>
              <a:t>Projection of Geriatricians</a:t>
            </a:r>
            <a:br>
              <a:rPr lang="en-US" sz="3400" dirty="0">
                <a:latin typeface="Helvetica" charset="0"/>
                <a:cs typeface="Helvetica" charset="0"/>
                <a:sym typeface="Helvetica" charset="0"/>
              </a:rPr>
            </a:br>
            <a:r>
              <a:rPr lang="en-US" sz="3400" dirty="0">
                <a:latin typeface="Helvetica" charset="0"/>
                <a:cs typeface="Helvetica" charset="0"/>
                <a:sym typeface="Helvetica" charset="0"/>
              </a:rPr>
              <a:t>Geriatric Workforce Policy Studies (2009)</a:t>
            </a:r>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1816299505"/>
              </p:ext>
            </p:extLst>
          </p:nvPr>
        </p:nvGraphicFramePr>
        <p:xfrm>
          <a:off x="838200" y="1981200"/>
          <a:ext cx="80010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1319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4000" dirty="0" smtClean="0"/>
              <a:t>Nurse Practitioners</a:t>
            </a:r>
            <a:endParaRPr lang="en-US" sz="4000" dirty="0"/>
          </a:p>
        </p:txBody>
      </p:sp>
      <p:sp>
        <p:nvSpPr>
          <p:cNvPr id="3" name="Content Placeholder 2"/>
          <p:cNvSpPr>
            <a:spLocks noGrp="1"/>
          </p:cNvSpPr>
          <p:nvPr>
            <p:ph idx="1"/>
          </p:nvPr>
        </p:nvSpPr>
        <p:spPr/>
        <p:txBody>
          <a:bodyPr>
            <a:normAutofit fontScale="85000" lnSpcReduction="20000"/>
          </a:bodyPr>
          <a:lstStyle/>
          <a:p>
            <a:r>
              <a:rPr lang="en-US" dirty="0" smtClean="0">
                <a:solidFill>
                  <a:schemeClr val="bg1"/>
                </a:solidFill>
              </a:rPr>
              <a:t>Nurse practitioners are the future of primary care in this country</a:t>
            </a:r>
          </a:p>
          <a:p>
            <a:r>
              <a:rPr lang="en-US" dirty="0" smtClean="0">
                <a:solidFill>
                  <a:schemeClr val="bg1"/>
                </a:solidFill>
              </a:rPr>
              <a:t>Provide accessible quality care regardless of ability to pay</a:t>
            </a:r>
          </a:p>
          <a:p>
            <a:r>
              <a:rPr lang="en-US" dirty="0" smtClean="0">
                <a:solidFill>
                  <a:schemeClr val="bg1"/>
                </a:solidFill>
              </a:rPr>
              <a:t>There are &gt;</a:t>
            </a:r>
            <a:r>
              <a:rPr lang="en-US" sz="4200" dirty="0" smtClean="0">
                <a:solidFill>
                  <a:schemeClr val="bg1"/>
                </a:solidFill>
              </a:rPr>
              <a:t>55,000</a:t>
            </a:r>
            <a:r>
              <a:rPr lang="en-US" dirty="0" smtClean="0">
                <a:solidFill>
                  <a:schemeClr val="bg1"/>
                </a:solidFill>
              </a:rPr>
              <a:t>  Family Nurse Practitioners</a:t>
            </a:r>
          </a:p>
          <a:p>
            <a:r>
              <a:rPr lang="en-US" dirty="0" smtClean="0">
                <a:solidFill>
                  <a:schemeClr val="bg1"/>
                </a:solidFill>
              </a:rPr>
              <a:t>There are &gt;</a:t>
            </a:r>
            <a:r>
              <a:rPr lang="en-US" sz="4200" dirty="0" smtClean="0">
                <a:solidFill>
                  <a:schemeClr val="bg1"/>
                </a:solidFill>
              </a:rPr>
              <a:t>25,000 </a:t>
            </a:r>
            <a:r>
              <a:rPr lang="en-US" dirty="0" smtClean="0">
                <a:solidFill>
                  <a:schemeClr val="bg1"/>
                </a:solidFill>
              </a:rPr>
              <a:t>Adult Nurse Practitioners</a:t>
            </a:r>
          </a:p>
          <a:p>
            <a:r>
              <a:rPr lang="en-US" dirty="0" smtClean="0">
                <a:solidFill>
                  <a:schemeClr val="bg1"/>
                </a:solidFill>
              </a:rPr>
              <a:t>There are  &lt;</a:t>
            </a:r>
            <a:r>
              <a:rPr lang="en-US" sz="4200" dirty="0" smtClean="0">
                <a:solidFill>
                  <a:schemeClr val="bg1"/>
                </a:solidFill>
              </a:rPr>
              <a:t>5,000</a:t>
            </a:r>
            <a:r>
              <a:rPr lang="en-US" dirty="0" smtClean="0">
                <a:solidFill>
                  <a:schemeClr val="bg1"/>
                </a:solidFill>
              </a:rPr>
              <a:t> Geriatric Nurse Practitioners</a:t>
            </a:r>
          </a:p>
          <a:p>
            <a:r>
              <a:rPr lang="en-US" dirty="0" smtClean="0">
                <a:solidFill>
                  <a:schemeClr val="bg1"/>
                </a:solidFill>
              </a:rPr>
              <a:t> </a:t>
            </a:r>
            <a:r>
              <a:rPr lang="en-US" dirty="0">
                <a:solidFill>
                  <a:schemeClr val="bg1"/>
                </a:solidFill>
              </a:rPr>
              <a:t>W</a:t>
            </a:r>
            <a:r>
              <a:rPr lang="en-US" dirty="0" smtClean="0">
                <a:solidFill>
                  <a:schemeClr val="bg1"/>
                </a:solidFill>
              </a:rPr>
              <a:t>e need to increase the capacity of NPs to deliver age sensitive care to this growing number of older adults</a:t>
            </a:r>
          </a:p>
        </p:txBody>
      </p:sp>
    </p:spTree>
    <p:extLst>
      <p:ext uri="{BB962C8B-B14F-4D97-AF65-F5344CB8AC3E}">
        <p14:creationId xmlns:p14="http://schemas.microsoft.com/office/powerpoint/2010/main" val="375438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Nurses</a:t>
            </a:r>
            <a:endParaRPr lang="en-US" sz="4000" dirty="0"/>
          </a:p>
        </p:txBody>
      </p:sp>
      <p:sp>
        <p:nvSpPr>
          <p:cNvPr id="3" name="Content Placeholder 2"/>
          <p:cNvSpPr>
            <a:spLocks noGrp="1"/>
          </p:cNvSpPr>
          <p:nvPr>
            <p:ph idx="1"/>
          </p:nvPr>
        </p:nvSpPr>
        <p:spPr>
          <a:xfrm>
            <a:off x="457200" y="1447800"/>
            <a:ext cx="8229600" cy="4525963"/>
          </a:xfrm>
        </p:spPr>
        <p:txBody>
          <a:bodyPr>
            <a:normAutofit lnSpcReduction="10000"/>
          </a:bodyPr>
          <a:lstStyle/>
          <a:p>
            <a:r>
              <a:rPr lang="en-US" sz="2800" dirty="0" smtClean="0">
                <a:solidFill>
                  <a:schemeClr val="bg1"/>
                </a:solidFill>
              </a:rPr>
              <a:t>There are nearly  three million nurses</a:t>
            </a:r>
          </a:p>
          <a:p>
            <a:r>
              <a:rPr lang="en-US" sz="2800" dirty="0" smtClean="0">
                <a:solidFill>
                  <a:schemeClr val="bg1"/>
                </a:solidFill>
              </a:rPr>
              <a:t>Less than 1% are certified in geriatrics</a:t>
            </a:r>
          </a:p>
          <a:p>
            <a:r>
              <a:rPr lang="en-US" sz="3800" u="sng" dirty="0" smtClean="0">
                <a:solidFill>
                  <a:schemeClr val="bg1"/>
                </a:solidFill>
              </a:rPr>
              <a:t>63%</a:t>
            </a:r>
            <a:r>
              <a:rPr lang="en-US" sz="2800" dirty="0" smtClean="0">
                <a:solidFill>
                  <a:schemeClr val="bg1"/>
                </a:solidFill>
              </a:rPr>
              <a:t> of newly licensed nurses report that </a:t>
            </a:r>
            <a:r>
              <a:rPr lang="en-US" sz="3800" b="1" u="sng" dirty="0" smtClean="0">
                <a:solidFill>
                  <a:schemeClr val="bg1"/>
                </a:solidFill>
              </a:rPr>
              <a:t>2/3</a:t>
            </a:r>
            <a:r>
              <a:rPr lang="en-US" sz="2800" b="1" u="sng" dirty="0" smtClean="0">
                <a:solidFill>
                  <a:schemeClr val="bg1"/>
                </a:solidFill>
              </a:rPr>
              <a:t> </a:t>
            </a:r>
            <a:r>
              <a:rPr lang="en-US" sz="2800" u="sng" dirty="0" smtClean="0">
                <a:solidFill>
                  <a:schemeClr val="bg1"/>
                </a:solidFill>
              </a:rPr>
              <a:t>of their practice is older adults</a:t>
            </a:r>
          </a:p>
          <a:p>
            <a:r>
              <a:rPr lang="en-US" sz="2800" dirty="0" smtClean="0">
                <a:solidFill>
                  <a:schemeClr val="bg1"/>
                </a:solidFill>
              </a:rPr>
              <a:t>Only </a:t>
            </a:r>
            <a:r>
              <a:rPr lang="en-US" sz="3800" dirty="0" smtClean="0">
                <a:solidFill>
                  <a:schemeClr val="bg1"/>
                </a:solidFill>
              </a:rPr>
              <a:t>33%</a:t>
            </a:r>
            <a:r>
              <a:rPr lang="en-US" sz="2800" dirty="0" smtClean="0">
                <a:solidFill>
                  <a:schemeClr val="bg1"/>
                </a:solidFill>
              </a:rPr>
              <a:t> of baccalaureate programs and </a:t>
            </a:r>
            <a:r>
              <a:rPr lang="en-US" sz="3800" dirty="0" smtClean="0">
                <a:solidFill>
                  <a:schemeClr val="bg1"/>
                </a:solidFill>
              </a:rPr>
              <a:t>20%</a:t>
            </a:r>
            <a:r>
              <a:rPr lang="en-US" sz="2800" dirty="0" smtClean="0">
                <a:solidFill>
                  <a:schemeClr val="bg1"/>
                </a:solidFill>
              </a:rPr>
              <a:t> of associate programs offer geriatrics as a free standing course </a:t>
            </a:r>
          </a:p>
          <a:p>
            <a:r>
              <a:rPr lang="en-US" sz="2800" dirty="0" smtClean="0">
                <a:solidFill>
                  <a:schemeClr val="bg1"/>
                </a:solidFill>
              </a:rPr>
              <a:t>Surveys show that nurses are not comfortable caring for older adults</a:t>
            </a:r>
            <a:endParaRPr lang="en-US" sz="2800" dirty="0">
              <a:solidFill>
                <a:schemeClr val="bg1"/>
              </a:solidFill>
            </a:endParaRPr>
          </a:p>
        </p:txBody>
      </p:sp>
    </p:spTree>
    <p:extLst>
      <p:ext uri="{BB962C8B-B14F-4D97-AF65-F5344CB8AC3E}">
        <p14:creationId xmlns:p14="http://schemas.microsoft.com/office/powerpoint/2010/main" val="3286109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sz="4000" dirty="0" smtClean="0"/>
              <a:t>Heath Care is a Team Sport</a:t>
            </a:r>
            <a:endParaRPr lang="en-US" sz="4000" dirty="0"/>
          </a:p>
        </p:txBody>
      </p:sp>
      <p:sp>
        <p:nvSpPr>
          <p:cNvPr id="3" name="Content Placeholder 2"/>
          <p:cNvSpPr>
            <a:spLocks noGrp="1"/>
          </p:cNvSpPr>
          <p:nvPr>
            <p:ph idx="1"/>
          </p:nvPr>
        </p:nvSpPr>
        <p:spPr/>
        <p:txBody>
          <a:bodyPr>
            <a:noAutofit/>
          </a:bodyPr>
          <a:lstStyle/>
          <a:p>
            <a:r>
              <a:rPr lang="en-US" sz="2500" dirty="0" smtClean="0">
                <a:solidFill>
                  <a:schemeClr val="bg1"/>
                </a:solidFill>
              </a:rPr>
              <a:t>Each discipline has its own body of knowledge and scope of practice</a:t>
            </a:r>
          </a:p>
          <a:p>
            <a:r>
              <a:rPr lang="en-US" sz="2500" dirty="0" smtClean="0">
                <a:solidFill>
                  <a:schemeClr val="bg1"/>
                </a:solidFill>
              </a:rPr>
              <a:t>Each professional cannot be all things to all people</a:t>
            </a:r>
          </a:p>
          <a:p>
            <a:r>
              <a:rPr lang="en-US" sz="2500" dirty="0" smtClean="0">
                <a:solidFill>
                  <a:schemeClr val="bg1"/>
                </a:solidFill>
              </a:rPr>
              <a:t>Each professional must practice to their full scope</a:t>
            </a:r>
          </a:p>
          <a:p>
            <a:r>
              <a:rPr lang="en-US" sz="2500" u="sng" dirty="0" smtClean="0">
                <a:solidFill>
                  <a:schemeClr val="bg1"/>
                </a:solidFill>
              </a:rPr>
              <a:t>Coordination of care </a:t>
            </a:r>
            <a:r>
              <a:rPr lang="en-US" sz="2500" dirty="0" smtClean="0">
                <a:solidFill>
                  <a:schemeClr val="bg1"/>
                </a:solidFill>
              </a:rPr>
              <a:t>must create the  right plan with right resources</a:t>
            </a:r>
          </a:p>
          <a:p>
            <a:r>
              <a:rPr lang="en-US" sz="2500" u="sng" dirty="0" smtClean="0">
                <a:solidFill>
                  <a:schemeClr val="bg1"/>
                </a:solidFill>
              </a:rPr>
              <a:t>Collaboration </a:t>
            </a:r>
            <a:r>
              <a:rPr lang="en-US" sz="2500" dirty="0" smtClean="0">
                <a:solidFill>
                  <a:schemeClr val="bg1"/>
                </a:solidFill>
              </a:rPr>
              <a:t>requires knowledge of and respect for what each discipline brings to the table </a:t>
            </a:r>
          </a:p>
          <a:p>
            <a:r>
              <a:rPr lang="en-US" sz="2500" u="sng" dirty="0" smtClean="0">
                <a:solidFill>
                  <a:schemeClr val="bg1"/>
                </a:solidFill>
              </a:rPr>
              <a:t>Communication</a:t>
            </a:r>
            <a:r>
              <a:rPr lang="en-US" sz="2500" dirty="0" smtClean="0">
                <a:solidFill>
                  <a:schemeClr val="bg1"/>
                </a:solidFill>
              </a:rPr>
              <a:t> must be open and inclusive of all team members including the patient and family</a:t>
            </a:r>
          </a:p>
          <a:p>
            <a:endParaRPr lang="en-US" sz="2500" dirty="0">
              <a:solidFill>
                <a:schemeClr val="bg1"/>
              </a:solidFill>
            </a:endParaRPr>
          </a:p>
        </p:txBody>
      </p:sp>
    </p:spTree>
    <p:extLst>
      <p:ext uri="{BB962C8B-B14F-4D97-AF65-F5344CB8AC3E}">
        <p14:creationId xmlns:p14="http://schemas.microsoft.com/office/powerpoint/2010/main" val="42551787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9554</TotalTime>
  <Words>985</Words>
  <Application>Microsoft Office PowerPoint</Application>
  <PresentationFormat>On-screen Show (4:3)</PresentationFormat>
  <Paragraphs>137</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Theme2</vt:lpstr>
      <vt:lpstr>Building Workforce Capacity for Primary Care of Older Adults</vt:lpstr>
      <vt:lpstr>Primary Care of Older Adults</vt:lpstr>
      <vt:lpstr>Aging, ACA, and  Primary Care</vt:lpstr>
      <vt:lpstr>Demographics of Aging</vt:lpstr>
      <vt:lpstr>Workforce </vt:lpstr>
      <vt:lpstr>Projection of Geriatricians Geriatric Workforce Policy Studies (2009)</vt:lpstr>
      <vt:lpstr>Nurse Practitioners</vt:lpstr>
      <vt:lpstr>Nurses</vt:lpstr>
      <vt:lpstr>Heath Care is a Team Sport</vt:lpstr>
      <vt:lpstr>Years of Addressing IPEP</vt:lpstr>
      <vt:lpstr>Comprehensive Geriatric Education Program HRSA Grant Program</vt:lpstr>
      <vt:lpstr>Survey of Primary care providers </vt:lpstr>
      <vt:lpstr>PowerPoint Presentation</vt:lpstr>
      <vt:lpstr>Interprofessional Care  for Older Adults HRSA Grant </vt:lpstr>
      <vt:lpstr>Interprofessional Program</vt:lpstr>
      <vt:lpstr>Interprofessional Experience</vt:lpstr>
      <vt:lpstr>The Collaborative Continuous Care (3C’s) for Primary Care HRSA Grant </vt:lpstr>
      <vt:lpstr>3C’s project</vt:lpstr>
      <vt:lpstr>Opportunities for IP PC</vt:lpstr>
    </vt:vector>
  </TitlesOfParts>
  <Company>NYU Nursing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TC</dc:creator>
  <cp:lastModifiedBy>Ummulkhair Muhammed</cp:lastModifiedBy>
  <cp:revision>105</cp:revision>
  <cp:lastPrinted>2014-09-03T19:40:53Z</cp:lastPrinted>
  <dcterms:created xsi:type="dcterms:W3CDTF">2014-05-06T14:29:45Z</dcterms:created>
  <dcterms:modified xsi:type="dcterms:W3CDTF">2015-03-17T16:35:20Z</dcterms:modified>
</cp:coreProperties>
</file>