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36"/>
  </p:notesMasterIdLst>
  <p:sldIdLst>
    <p:sldId id="256" r:id="rId2"/>
    <p:sldId id="257" r:id="rId3"/>
    <p:sldId id="292" r:id="rId4"/>
    <p:sldId id="261" r:id="rId5"/>
    <p:sldId id="263" r:id="rId6"/>
    <p:sldId id="265" r:id="rId7"/>
    <p:sldId id="266" r:id="rId8"/>
    <p:sldId id="267" r:id="rId9"/>
    <p:sldId id="268" r:id="rId10"/>
    <p:sldId id="293" r:id="rId11"/>
    <p:sldId id="291" r:id="rId12"/>
    <p:sldId id="294" r:id="rId13"/>
    <p:sldId id="270" r:id="rId14"/>
    <p:sldId id="280" r:id="rId15"/>
    <p:sldId id="271" r:id="rId16"/>
    <p:sldId id="282" r:id="rId17"/>
    <p:sldId id="272" r:id="rId18"/>
    <p:sldId id="281" r:id="rId19"/>
    <p:sldId id="295" r:id="rId20"/>
    <p:sldId id="283" r:id="rId21"/>
    <p:sldId id="273" r:id="rId22"/>
    <p:sldId id="274" r:id="rId23"/>
    <p:sldId id="284" r:id="rId24"/>
    <p:sldId id="275" r:id="rId25"/>
    <p:sldId id="276" r:id="rId26"/>
    <p:sldId id="287" r:id="rId27"/>
    <p:sldId id="277" r:id="rId28"/>
    <p:sldId id="296" r:id="rId29"/>
    <p:sldId id="297" r:id="rId30"/>
    <p:sldId id="278" r:id="rId31"/>
    <p:sldId id="279" r:id="rId32"/>
    <p:sldId id="298" r:id="rId33"/>
    <p:sldId id="299" r:id="rId34"/>
    <p:sldId id="300"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65" autoAdjust="0"/>
    <p:restoredTop sz="94660"/>
  </p:normalViewPr>
  <p:slideViewPr>
    <p:cSldViewPr>
      <p:cViewPr>
        <p:scale>
          <a:sx n="60" d="100"/>
          <a:sy n="60" d="100"/>
        </p:scale>
        <p:origin x="-1890" y="-6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01634B-E7C8-498A-B8D8-5730F2B066D7}" type="datetimeFigureOut">
              <a:rPr lang="en-US" smtClean="0"/>
              <a:t>4/7/2015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9318E4-F156-4F25-96DF-FD80F6E1A940}" type="slidenum">
              <a:rPr lang="en-US" smtClean="0"/>
              <a:t>‹#›</a:t>
            </a:fld>
            <a:endParaRPr lang="en-US"/>
          </a:p>
        </p:txBody>
      </p:sp>
    </p:spTree>
    <p:extLst>
      <p:ext uri="{BB962C8B-B14F-4D97-AF65-F5344CB8AC3E}">
        <p14:creationId xmlns:p14="http://schemas.microsoft.com/office/powerpoint/2010/main" val="4168158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first</a:t>
            </a:r>
            <a:r>
              <a:rPr lang="en-US" baseline="0" dirty="0" smtClean="0"/>
              <a:t> table illustrates how sleep has changed over time in the U.S.  Overall Americans sleep less.</a:t>
            </a:r>
            <a:endParaRPr lang="en-US" dirty="0"/>
          </a:p>
        </p:txBody>
      </p:sp>
      <p:sp>
        <p:nvSpPr>
          <p:cNvPr id="4" name="Slide Number Placeholder 3"/>
          <p:cNvSpPr>
            <a:spLocks noGrp="1"/>
          </p:cNvSpPr>
          <p:nvPr>
            <p:ph type="sldNum" sz="quarter" idx="10"/>
          </p:nvPr>
        </p:nvSpPr>
        <p:spPr/>
        <p:txBody>
          <a:bodyPr/>
          <a:lstStyle/>
          <a:p>
            <a:fld id="{9B9318E4-F156-4F25-96DF-FD80F6E1A940}" type="slidenum">
              <a:rPr lang="en-US" smtClean="0"/>
              <a:t>4</a:t>
            </a:fld>
            <a:endParaRPr lang="en-US"/>
          </a:p>
        </p:txBody>
      </p:sp>
    </p:spTree>
    <p:extLst>
      <p:ext uri="{BB962C8B-B14F-4D97-AF65-F5344CB8AC3E}">
        <p14:creationId xmlns:p14="http://schemas.microsoft.com/office/powerpoint/2010/main" val="4148727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Some subtypes of insomnia include </a:t>
            </a:r>
            <a:r>
              <a:rPr lang="en-US" sz="1200" kern="1200" dirty="0" err="1" smtClean="0">
                <a:solidFill>
                  <a:schemeClr val="tx1"/>
                </a:solidFill>
                <a:effectLst/>
                <a:latin typeface="+mn-lt"/>
                <a:ea typeface="+mn-ea"/>
                <a:cs typeface="+mn-cs"/>
              </a:rPr>
              <a:t>psychophysicological</a:t>
            </a:r>
            <a:r>
              <a:rPr lang="en-US" sz="1200" kern="1200" dirty="0" smtClean="0">
                <a:solidFill>
                  <a:schemeClr val="tx1"/>
                </a:solidFill>
                <a:effectLst/>
                <a:latin typeface="+mn-lt"/>
                <a:ea typeface="+mn-ea"/>
                <a:cs typeface="+mn-cs"/>
              </a:rPr>
              <a:t> characterized by poor sleep maintenance; paradoxical insomnia in about 50% of people who think they are not sleeping when they actually are; and Idiopathic insomnia which may have been present before the age of 10 and is associated with premature births. As we see the prevalence varies depending on the study but may be up to 30% especially in older adults. </a:t>
            </a:r>
          </a:p>
          <a:p>
            <a:endParaRPr lang="en-US" dirty="0"/>
          </a:p>
        </p:txBody>
      </p:sp>
      <p:sp>
        <p:nvSpPr>
          <p:cNvPr id="4" name="Slide Number Placeholder 3"/>
          <p:cNvSpPr>
            <a:spLocks noGrp="1"/>
          </p:cNvSpPr>
          <p:nvPr>
            <p:ph type="sldNum" sz="quarter" idx="10"/>
          </p:nvPr>
        </p:nvSpPr>
        <p:spPr/>
        <p:txBody>
          <a:bodyPr/>
          <a:lstStyle/>
          <a:p>
            <a:fld id="{9B9318E4-F156-4F25-96DF-FD80F6E1A940}" type="slidenum">
              <a:rPr lang="en-US" smtClean="0"/>
              <a:t>13</a:t>
            </a:fld>
            <a:endParaRPr lang="en-US"/>
          </a:p>
        </p:txBody>
      </p:sp>
    </p:spTree>
    <p:extLst>
      <p:ext uri="{BB962C8B-B14F-4D97-AF65-F5344CB8AC3E}">
        <p14:creationId xmlns:p14="http://schemas.microsoft.com/office/powerpoint/2010/main" val="39438790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prolonged-release </a:t>
            </a:r>
            <a:r>
              <a:rPr lang="en-US" sz="1200" b="0" i="0" u="none" strike="noStrike" kern="1200" baseline="0" dirty="0" err="1" smtClean="0">
                <a:solidFill>
                  <a:schemeClr val="tx1"/>
                </a:solidFill>
                <a:latin typeface="+mn-lt"/>
                <a:ea typeface="+mn-ea"/>
                <a:cs typeface="+mn-cs"/>
              </a:rPr>
              <a:t>melatonin,agomelatine</a:t>
            </a:r>
            <a:r>
              <a:rPr lang="en-US" sz="1200" b="0" i="0" u="none" strike="noStrike" kern="1200" baseline="0" dirty="0" smtClean="0">
                <a:solidFill>
                  <a:schemeClr val="tx1"/>
                </a:solidFill>
                <a:latin typeface="+mn-lt"/>
                <a:ea typeface="+mn-ea"/>
                <a:cs typeface="+mn-cs"/>
              </a:rPr>
              <a:t> and </a:t>
            </a:r>
            <a:r>
              <a:rPr lang="en-US" sz="1200" b="0" i="0" u="none" strike="noStrike" kern="1200" baseline="0" dirty="0" err="1" smtClean="0">
                <a:solidFill>
                  <a:schemeClr val="tx1"/>
                </a:solidFill>
                <a:latin typeface="+mn-lt"/>
                <a:ea typeface="+mn-ea"/>
                <a:cs typeface="+mn-cs"/>
              </a:rPr>
              <a:t>tasimelteon</a:t>
            </a:r>
            <a:endParaRPr lang="en-US" dirty="0"/>
          </a:p>
        </p:txBody>
      </p:sp>
      <p:sp>
        <p:nvSpPr>
          <p:cNvPr id="4" name="Slide Number Placeholder 3"/>
          <p:cNvSpPr>
            <a:spLocks noGrp="1"/>
          </p:cNvSpPr>
          <p:nvPr>
            <p:ph type="sldNum" sz="quarter" idx="10"/>
          </p:nvPr>
        </p:nvSpPr>
        <p:spPr/>
        <p:txBody>
          <a:bodyPr/>
          <a:lstStyle/>
          <a:p>
            <a:fld id="{9B9318E4-F156-4F25-96DF-FD80F6E1A940}" type="slidenum">
              <a:rPr lang="en-US" smtClean="0"/>
              <a:t>18</a:t>
            </a:fld>
            <a:endParaRPr lang="en-US"/>
          </a:p>
        </p:txBody>
      </p:sp>
    </p:spTree>
    <p:extLst>
      <p:ext uri="{BB962C8B-B14F-4D97-AF65-F5344CB8AC3E}">
        <p14:creationId xmlns:p14="http://schemas.microsoft.com/office/powerpoint/2010/main" val="31096457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Amnesic Parasomnia Episodes</a:t>
            </a:r>
          </a:p>
          <a:p>
            <a:r>
              <a:rPr lang="en-US" sz="1200" b="0" i="0" u="none" strike="noStrike" kern="1200" baseline="0" dirty="0" smtClean="0">
                <a:solidFill>
                  <a:schemeClr val="tx1"/>
                </a:solidFill>
                <a:latin typeface="+mn-lt"/>
                <a:ea typeface="+mn-ea"/>
                <a:cs typeface="+mn-cs"/>
              </a:rPr>
              <a:t>Reports of parasomnia-like episodes with associated amnesia</a:t>
            </a:r>
          </a:p>
          <a:p>
            <a:r>
              <a:rPr lang="en-US" sz="1200" b="0" i="0" u="none" strike="noStrike" kern="1200" baseline="0" dirty="0" smtClean="0">
                <a:solidFill>
                  <a:schemeClr val="tx1"/>
                </a:solidFill>
                <a:latin typeface="+mn-lt"/>
                <a:ea typeface="+mn-ea"/>
                <a:cs typeface="+mn-cs"/>
              </a:rPr>
              <a:t>have appeared in the literature, which has led the FDA to</a:t>
            </a:r>
          </a:p>
          <a:p>
            <a:r>
              <a:rPr lang="en-US" sz="1200" b="0" i="0" u="none" strike="noStrike" kern="1200" baseline="0" dirty="0" smtClean="0">
                <a:solidFill>
                  <a:schemeClr val="tx1"/>
                </a:solidFill>
                <a:latin typeface="+mn-lt"/>
                <a:ea typeface="+mn-ea"/>
                <a:cs typeface="+mn-cs"/>
              </a:rPr>
              <a:t>issue a “black-box” warning on certain medications for</a:t>
            </a:r>
          </a:p>
          <a:p>
            <a:r>
              <a:rPr lang="en-US" sz="1200" b="0" i="0" u="none" strike="noStrike" kern="1200" baseline="0" dirty="0" smtClean="0">
                <a:solidFill>
                  <a:schemeClr val="tx1"/>
                </a:solidFill>
                <a:latin typeface="+mn-lt"/>
                <a:ea typeface="+mn-ea"/>
                <a:cs typeface="+mn-cs"/>
              </a:rPr>
              <a:t>insomnia. The behaviors reported have included sleep eating,</a:t>
            </a:r>
          </a:p>
          <a:p>
            <a:r>
              <a:rPr lang="en-US" sz="1200" b="0" i="0" u="none" strike="noStrike" kern="1200" baseline="0" dirty="0" smtClean="0">
                <a:solidFill>
                  <a:schemeClr val="tx1"/>
                </a:solidFill>
                <a:latin typeface="+mn-lt"/>
                <a:ea typeface="+mn-ea"/>
                <a:cs typeface="+mn-cs"/>
              </a:rPr>
              <a:t>sleep walking, sleep driving, and even violent behaviors</a:t>
            </a:r>
          </a:p>
          <a:p>
            <a:r>
              <a:rPr lang="en-US" sz="1200" b="0" i="0" u="none" strike="noStrike" kern="1200" baseline="0" dirty="0" smtClean="0">
                <a:solidFill>
                  <a:schemeClr val="tx1"/>
                </a:solidFill>
                <a:latin typeface="+mn-lt"/>
                <a:ea typeface="+mn-ea"/>
                <a:cs typeface="+mn-cs"/>
              </a:rPr>
              <a:t>[51–56]. They have been reported with </a:t>
            </a:r>
            <a:r>
              <a:rPr lang="en-US" sz="1200" b="0" i="0" u="none" strike="noStrike" kern="1200" baseline="0" dirty="0" err="1" smtClean="0">
                <a:solidFill>
                  <a:schemeClr val="tx1"/>
                </a:solidFill>
                <a:latin typeface="+mn-lt"/>
                <a:ea typeface="+mn-ea"/>
                <a:cs typeface="+mn-cs"/>
              </a:rPr>
              <a:t>zolpidem</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zaleplon</a:t>
            </a:r>
            <a:r>
              <a:rPr lang="en-US" sz="1200" b="0" i="0" u="none" strike="noStrike" kern="1200" baseline="0" dirty="0" smtClean="0">
                <a:solidFill>
                  <a:schemeClr val="tx1"/>
                </a:solidFill>
                <a:latin typeface="+mn-lt"/>
                <a:ea typeface="+mn-ea"/>
                <a:cs typeface="+mn-cs"/>
              </a:rPr>
              <a:t>,</a:t>
            </a:r>
          </a:p>
          <a:p>
            <a:r>
              <a:rPr lang="en-US" sz="1200" b="0" i="0" u="none" strike="noStrike" kern="1200" baseline="0" dirty="0" err="1" smtClean="0">
                <a:solidFill>
                  <a:schemeClr val="tx1"/>
                </a:solidFill>
                <a:latin typeface="+mn-lt"/>
                <a:ea typeface="+mn-ea"/>
                <a:cs typeface="+mn-cs"/>
              </a:rPr>
              <a:t>triazolam</a:t>
            </a:r>
            <a:r>
              <a:rPr lang="en-US" sz="1200" b="0" i="0" u="none" strike="noStrike" kern="1200" baseline="0" dirty="0" smtClean="0">
                <a:solidFill>
                  <a:schemeClr val="tx1"/>
                </a:solidFill>
                <a:latin typeface="+mn-lt"/>
                <a:ea typeface="+mn-ea"/>
                <a:cs typeface="+mn-cs"/>
              </a:rPr>
              <a:t>, and </a:t>
            </a:r>
            <a:r>
              <a:rPr lang="en-US" sz="1200" b="0" i="0" u="none" strike="noStrike" kern="1200" baseline="0" dirty="0" err="1" smtClean="0">
                <a:solidFill>
                  <a:schemeClr val="tx1"/>
                </a:solidFill>
                <a:latin typeface="+mn-lt"/>
                <a:ea typeface="+mn-ea"/>
                <a:cs typeface="+mn-cs"/>
              </a:rPr>
              <a:t>zopiclone</a:t>
            </a:r>
            <a:r>
              <a:rPr lang="en-US" sz="1200" b="0" i="0" u="none" strike="noStrike" kern="1200" baseline="0" dirty="0" smtClean="0">
                <a:solidFill>
                  <a:schemeClr val="tx1"/>
                </a:solidFill>
                <a:latin typeface="+mn-lt"/>
                <a:ea typeface="+mn-ea"/>
                <a:cs typeface="+mn-cs"/>
              </a:rPr>
              <a:t> (a drug not available in the United</a:t>
            </a:r>
          </a:p>
          <a:p>
            <a:r>
              <a:rPr lang="en-US" sz="1200" b="0" i="0" u="none" strike="noStrike" kern="1200" baseline="0" dirty="0" smtClean="0">
                <a:solidFill>
                  <a:schemeClr val="tx1"/>
                </a:solidFill>
                <a:latin typeface="+mn-lt"/>
                <a:ea typeface="+mn-ea"/>
                <a:cs typeface="+mn-cs"/>
              </a:rPr>
              <a:t>States). As these case and safety reports are submitted to the</a:t>
            </a:r>
          </a:p>
          <a:p>
            <a:r>
              <a:rPr lang="en-US" sz="1200" b="0" i="0" u="none" strike="noStrike" kern="1200" baseline="0" dirty="0" smtClean="0">
                <a:solidFill>
                  <a:schemeClr val="tx1"/>
                </a:solidFill>
                <a:latin typeface="+mn-lt"/>
                <a:ea typeface="+mn-ea"/>
                <a:cs typeface="+mn-cs"/>
              </a:rPr>
              <a:t>FDA, the true incidence of these phenomena and the</a:t>
            </a:r>
          </a:p>
          <a:p>
            <a:r>
              <a:rPr lang="en-US" sz="1200" b="0" i="0" u="none" strike="noStrike" kern="1200" baseline="0" dirty="0" smtClean="0">
                <a:solidFill>
                  <a:schemeClr val="tx1"/>
                </a:solidFill>
                <a:latin typeface="+mn-lt"/>
                <a:ea typeface="+mn-ea"/>
                <a:cs typeface="+mn-cs"/>
              </a:rPr>
              <a:t>circumstances in which they occur is unclear because</a:t>
            </a:r>
          </a:p>
          <a:p>
            <a:r>
              <a:rPr lang="en-US" sz="1200" b="0" i="0" u="none" strike="noStrike" kern="1200" baseline="0" dirty="0" smtClean="0">
                <a:solidFill>
                  <a:schemeClr val="tx1"/>
                </a:solidFill>
                <a:latin typeface="+mn-lt"/>
                <a:ea typeface="+mn-ea"/>
                <a:cs typeface="+mn-cs"/>
              </a:rPr>
              <a:t>the rate of exposure in the population is unknown. Also,</a:t>
            </a:r>
          </a:p>
          <a:p>
            <a:r>
              <a:rPr lang="en-US" sz="1200" b="0" i="0" u="none" strike="noStrike" kern="1200" baseline="0" dirty="0" smtClean="0">
                <a:solidFill>
                  <a:schemeClr val="tx1"/>
                </a:solidFill>
                <a:latin typeface="+mn-lt"/>
                <a:ea typeface="+mn-ea"/>
                <a:cs typeface="+mn-cs"/>
              </a:rPr>
              <a:t>because there are no systematic, controlled data, what</a:t>
            </a:r>
          </a:p>
          <a:p>
            <a:r>
              <a:rPr lang="en-US" sz="1200" b="0" i="0" u="none" strike="noStrike" kern="1200" baseline="0" dirty="0" smtClean="0">
                <a:solidFill>
                  <a:schemeClr val="tx1"/>
                </a:solidFill>
                <a:latin typeface="+mn-lt"/>
                <a:ea typeface="+mn-ea"/>
                <a:cs typeface="+mn-cs"/>
              </a:rPr>
              <a:t>mediates these events is also unknown. A review of the</a:t>
            </a:r>
          </a:p>
          <a:p>
            <a:r>
              <a:rPr lang="en-US" sz="1200" b="0" i="0" u="none" strike="noStrike" kern="1200" baseline="0" dirty="0" smtClean="0">
                <a:solidFill>
                  <a:schemeClr val="tx1"/>
                </a:solidFill>
                <a:latin typeface="+mn-lt"/>
                <a:ea typeface="+mn-ea"/>
                <a:cs typeface="+mn-cs"/>
              </a:rPr>
              <a:t>case report literature suggests that the occurrence of</a:t>
            </a:r>
          </a:p>
          <a:p>
            <a:r>
              <a:rPr lang="en-US" sz="1200" b="0" i="0" u="none" strike="noStrike" kern="1200" baseline="0" dirty="0" smtClean="0">
                <a:solidFill>
                  <a:schemeClr val="tx1"/>
                </a:solidFill>
                <a:latin typeface="+mn-lt"/>
                <a:ea typeface="+mn-ea"/>
                <a:cs typeface="+mn-cs"/>
              </a:rPr>
              <a:t>parasomnia-like events is associated with high doses</a:t>
            </a:r>
          </a:p>
          <a:p>
            <a:r>
              <a:rPr lang="en-US" sz="1200" b="0" i="0" u="none" strike="noStrike" kern="1200" baseline="0" dirty="0" smtClean="0">
                <a:solidFill>
                  <a:schemeClr val="tx1"/>
                </a:solidFill>
                <a:latin typeface="+mn-lt"/>
                <a:ea typeface="+mn-ea"/>
                <a:cs typeface="+mn-cs"/>
              </a:rPr>
              <a:t>(i.e., doses much greater than the clinical dose), sleep</a:t>
            </a:r>
          </a:p>
          <a:p>
            <a:r>
              <a:rPr lang="en-US" sz="1200" b="0" i="0" u="none" strike="noStrike" kern="1200" baseline="0" dirty="0" smtClean="0">
                <a:solidFill>
                  <a:schemeClr val="tx1"/>
                </a:solidFill>
                <a:latin typeface="+mn-lt"/>
                <a:ea typeface="+mn-ea"/>
                <a:cs typeface="+mn-cs"/>
              </a:rPr>
              <a:t>deprivation, and co-ingestion of alcohol</a:t>
            </a:r>
            <a:endParaRPr lang="en-US" dirty="0"/>
          </a:p>
        </p:txBody>
      </p:sp>
      <p:sp>
        <p:nvSpPr>
          <p:cNvPr id="4" name="Slide Number Placeholder 3"/>
          <p:cNvSpPr>
            <a:spLocks noGrp="1"/>
          </p:cNvSpPr>
          <p:nvPr>
            <p:ph type="sldNum" sz="quarter" idx="10"/>
          </p:nvPr>
        </p:nvSpPr>
        <p:spPr/>
        <p:txBody>
          <a:bodyPr/>
          <a:lstStyle/>
          <a:p>
            <a:fld id="{9B9318E4-F156-4F25-96DF-FD80F6E1A940}" type="slidenum">
              <a:rPr lang="en-US" smtClean="0"/>
              <a:t>20</a:t>
            </a:fld>
            <a:endParaRPr lang="en-US"/>
          </a:p>
        </p:txBody>
      </p:sp>
    </p:spTree>
    <p:extLst>
      <p:ext uri="{BB962C8B-B14F-4D97-AF65-F5344CB8AC3E}">
        <p14:creationId xmlns:p14="http://schemas.microsoft.com/office/powerpoint/2010/main" val="569101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FA3C6BF2-8949-4410-BE96-D39450AAFCAA}" type="datetime1">
              <a:rPr lang="en-US" smtClean="0"/>
              <a:t>4/7/2015</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360764BE-3AC0-4B92-AF44-F1FAEFFC8894}"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183045-7AC7-4F2F-9CEE-6128FA3EC54B}" type="datetime1">
              <a:rPr lang="en-US" smtClean="0"/>
              <a:t>4/7/2015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0764BE-3AC0-4B92-AF44-F1FAEFFC889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A71CF0-74EF-4431-9A22-90857C9173DC}" type="datetime1">
              <a:rPr lang="en-US" smtClean="0"/>
              <a:t>4/7/2015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0764BE-3AC0-4B92-AF44-F1FAEFFC889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708F6-7544-4A88-83C2-B14542E2E362}" type="datetime1">
              <a:rPr lang="en-US" smtClean="0"/>
              <a:t>4/7/2015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0764BE-3AC0-4B92-AF44-F1FAEFFC889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6F48A7-4B77-4966-AB43-EBF5FEDC6F27}" type="datetime1">
              <a:rPr lang="en-US" smtClean="0"/>
              <a:t>4/7/2015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0764BE-3AC0-4B92-AF44-F1FAEFFC889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2BA8744B-8486-4408-915C-3B979F966702}" type="datetime1">
              <a:rPr lang="en-US" smtClean="0"/>
              <a:t>4/7/2015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0764BE-3AC0-4B92-AF44-F1FAEFFC8894}"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9AD8E9-737F-4472-BADB-DF633D9E66DC}" type="datetime1">
              <a:rPr lang="en-US" smtClean="0"/>
              <a:t>4/7/2015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0764BE-3AC0-4B92-AF44-F1FAEFFC889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4A50A4-F8A3-4839-B137-5420F52DDCF7}" type="datetime1">
              <a:rPr lang="en-US" smtClean="0"/>
              <a:t>4/7/2015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0764BE-3AC0-4B92-AF44-F1FAEFFC889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1FADC0-2323-401B-B7CB-5B133904FCC8}" type="datetime1">
              <a:rPr lang="en-US" smtClean="0"/>
              <a:t>4/7/2015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0764BE-3AC0-4B92-AF44-F1FAEFFC889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03E3CDE-CCA1-4D27-965C-12002A69A432}" type="datetime1">
              <a:rPr lang="en-US" smtClean="0"/>
              <a:t>4/7/2015</a:t>
            </a:fld>
            <a:endParaRPr lang="en-US"/>
          </a:p>
        </p:txBody>
      </p:sp>
      <p:sp>
        <p:nvSpPr>
          <p:cNvPr id="7" name="Slide Number Placeholder 6"/>
          <p:cNvSpPr>
            <a:spLocks noGrp="1"/>
          </p:cNvSpPr>
          <p:nvPr>
            <p:ph type="sldNum" sz="quarter" idx="12"/>
          </p:nvPr>
        </p:nvSpPr>
        <p:spPr/>
        <p:txBody>
          <a:bodyPr/>
          <a:lstStyle/>
          <a:p>
            <a:fld id="{360764BE-3AC0-4B92-AF44-F1FAEFFC8894}"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B550C7-D66A-40A5-8D8D-4CE6B1CD4CA3}" type="datetime1">
              <a:rPr lang="en-US" smtClean="0"/>
              <a:t>4/7/2015</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360764BE-3AC0-4B92-AF44-F1FAEFFC889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D8E80314-CA8F-4800-A29E-2451BF9E450C}" type="datetime1">
              <a:rPr lang="en-US" smtClean="0"/>
              <a:t>4/7/2015</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360764BE-3AC0-4B92-AF44-F1FAEFFC889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sldNum="0" hd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82" y="0"/>
            <a:ext cx="6154713" cy="3124201"/>
          </a:xfrm>
        </p:spPr>
        <p:txBody>
          <a:bodyPr/>
          <a:lstStyle/>
          <a:p>
            <a:pPr algn="ctr"/>
            <a:r>
              <a:rPr lang="en-US" dirty="0" smtClean="0">
                <a:solidFill>
                  <a:schemeClr val="tx1"/>
                </a:solidFill>
              </a:rPr>
              <a:t>Sleep in Older Adults</a:t>
            </a:r>
            <a:endParaRPr lang="en-US" dirty="0">
              <a:solidFill>
                <a:schemeClr val="tx1"/>
              </a:solidFill>
            </a:endParaRPr>
          </a:p>
        </p:txBody>
      </p:sp>
      <p:sp>
        <p:nvSpPr>
          <p:cNvPr id="3" name="Subtitle 2"/>
          <p:cNvSpPr>
            <a:spLocks noGrp="1"/>
          </p:cNvSpPr>
          <p:nvPr>
            <p:ph type="subTitle" idx="1"/>
          </p:nvPr>
        </p:nvSpPr>
        <p:spPr>
          <a:xfrm>
            <a:off x="0" y="3581400"/>
            <a:ext cx="6172200" cy="2034709"/>
          </a:xfrm>
        </p:spPr>
        <p:txBody>
          <a:bodyPr>
            <a:normAutofit/>
          </a:bodyPr>
          <a:lstStyle/>
          <a:p>
            <a:pPr algn="ctr"/>
            <a:r>
              <a:rPr lang="en-US" dirty="0" smtClean="0">
                <a:solidFill>
                  <a:schemeClr val="tx1"/>
                </a:solidFill>
              </a:rPr>
              <a:t>Mirnova Ceïde, MD </a:t>
            </a:r>
          </a:p>
          <a:p>
            <a:pPr algn="ctr"/>
            <a:r>
              <a:rPr lang="en-US" dirty="0" smtClean="0">
                <a:solidFill>
                  <a:schemeClr val="tx1"/>
                </a:solidFill>
              </a:rPr>
              <a:t>Assistant Professor of Psychiatry and Medicine</a:t>
            </a:r>
          </a:p>
          <a:p>
            <a:pPr algn="ctr"/>
            <a:r>
              <a:rPr lang="en-US" dirty="0" smtClean="0">
                <a:solidFill>
                  <a:schemeClr val="tx1"/>
                </a:solidFill>
              </a:rPr>
              <a:t>Albert Einstein College of Medicine/ </a:t>
            </a:r>
          </a:p>
          <a:p>
            <a:pPr algn="ctr"/>
            <a:r>
              <a:rPr lang="en-US" dirty="0" smtClean="0">
                <a:solidFill>
                  <a:schemeClr val="tx1"/>
                </a:solidFill>
              </a:rPr>
              <a:t>Montefiore Medical Center</a:t>
            </a:r>
          </a:p>
          <a:p>
            <a:pPr algn="ctr"/>
            <a:r>
              <a:rPr lang="en-US" dirty="0" smtClean="0">
                <a:solidFill>
                  <a:schemeClr val="tx1"/>
                </a:solidFill>
              </a:rPr>
              <a:t>April  6, 2015</a:t>
            </a:r>
            <a:endParaRPr lang="en-US" dirty="0">
              <a:solidFill>
                <a:schemeClr val="tx1"/>
              </a:solidFill>
            </a:endParaRPr>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5426556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219200"/>
            <a:ext cx="6637468" cy="1362075"/>
          </a:xfrm>
        </p:spPr>
        <p:txBody>
          <a:bodyPr/>
          <a:lstStyle/>
          <a:p>
            <a:pPr algn="ctr"/>
            <a:r>
              <a:rPr lang="en-US" dirty="0" smtClean="0"/>
              <a:t>Normal Changes with Aging</a:t>
            </a:r>
            <a:endParaRPr lang="en-US" dirty="0"/>
          </a:p>
        </p:txBody>
      </p:sp>
      <p:sp>
        <p:nvSpPr>
          <p:cNvPr id="3" name="Text Placeholder 2"/>
          <p:cNvSpPr>
            <a:spLocks noGrp="1"/>
          </p:cNvSpPr>
          <p:nvPr>
            <p:ph type="body" idx="1"/>
          </p:nvPr>
        </p:nvSpPr>
        <p:spPr>
          <a:xfrm>
            <a:off x="685800" y="2667000"/>
            <a:ext cx="8022336" cy="3810000"/>
          </a:xfrm>
        </p:spPr>
        <p:txBody>
          <a:bodyPr>
            <a:noAutofit/>
          </a:bodyPr>
          <a:lstStyle/>
          <a:p>
            <a:pPr marL="342900" lvl="0" indent="-342900">
              <a:buFont typeface="Arial" pitchFamily="34" charset="0"/>
              <a:buChar char="•"/>
            </a:pPr>
            <a:r>
              <a:rPr lang="en-US" dirty="0">
                <a:solidFill>
                  <a:schemeClr val="tx1"/>
                </a:solidFill>
              </a:rPr>
              <a:t>Increased awakenings and </a:t>
            </a:r>
            <a:r>
              <a:rPr lang="en-US" dirty="0" smtClean="0">
                <a:solidFill>
                  <a:schemeClr val="tx1"/>
                </a:solidFill>
              </a:rPr>
              <a:t>arousals</a:t>
            </a:r>
            <a:endParaRPr lang="en-US" dirty="0">
              <a:solidFill>
                <a:schemeClr val="tx1"/>
              </a:solidFill>
            </a:endParaRPr>
          </a:p>
          <a:p>
            <a:pPr marL="342900" lvl="0" indent="-342900">
              <a:buFont typeface="Arial" pitchFamily="34" charset="0"/>
              <a:buChar char="•"/>
            </a:pPr>
            <a:r>
              <a:rPr lang="en-US" dirty="0">
                <a:solidFill>
                  <a:schemeClr val="tx1"/>
                </a:solidFill>
              </a:rPr>
              <a:t>Decreased REM </a:t>
            </a:r>
            <a:r>
              <a:rPr lang="en-US" dirty="0" smtClean="0">
                <a:solidFill>
                  <a:schemeClr val="tx1"/>
                </a:solidFill>
              </a:rPr>
              <a:t>sleep</a:t>
            </a:r>
            <a:endParaRPr lang="en-US" dirty="0">
              <a:solidFill>
                <a:schemeClr val="tx1"/>
              </a:solidFill>
            </a:endParaRPr>
          </a:p>
          <a:p>
            <a:pPr marL="342900" lvl="0" indent="-342900">
              <a:buFont typeface="Arial" pitchFamily="34" charset="0"/>
              <a:buChar char="•"/>
            </a:pPr>
            <a:r>
              <a:rPr lang="en-US" dirty="0">
                <a:solidFill>
                  <a:schemeClr val="tx1"/>
                </a:solidFill>
              </a:rPr>
              <a:t>Decreased </a:t>
            </a:r>
            <a:r>
              <a:rPr lang="en-US" dirty="0" smtClean="0">
                <a:solidFill>
                  <a:schemeClr val="tx1"/>
                </a:solidFill>
              </a:rPr>
              <a:t>slow wave sleep</a:t>
            </a:r>
            <a:endParaRPr lang="en-US" dirty="0">
              <a:solidFill>
                <a:schemeClr val="tx1"/>
              </a:solidFill>
            </a:endParaRPr>
          </a:p>
          <a:p>
            <a:pPr marL="342900" lvl="0" indent="-342900">
              <a:buFont typeface="Arial" pitchFamily="34" charset="0"/>
              <a:buChar char="•"/>
            </a:pPr>
            <a:r>
              <a:rPr lang="en-US" dirty="0">
                <a:solidFill>
                  <a:schemeClr val="tx1"/>
                </a:solidFill>
              </a:rPr>
              <a:t>Increased stage </a:t>
            </a:r>
            <a:r>
              <a:rPr lang="en-US" dirty="0" smtClean="0">
                <a:solidFill>
                  <a:schemeClr val="tx1"/>
                </a:solidFill>
              </a:rPr>
              <a:t>shifts</a:t>
            </a:r>
            <a:endParaRPr lang="en-US" dirty="0">
              <a:solidFill>
                <a:schemeClr val="tx1"/>
              </a:solidFill>
            </a:endParaRPr>
          </a:p>
          <a:p>
            <a:pPr marL="342900" lvl="0" indent="-342900">
              <a:buFont typeface="Arial" pitchFamily="34" charset="0"/>
              <a:buChar char="•"/>
            </a:pPr>
            <a:r>
              <a:rPr lang="en-US" dirty="0">
                <a:solidFill>
                  <a:schemeClr val="tx1"/>
                </a:solidFill>
              </a:rPr>
              <a:t>Fewer “cycles</a:t>
            </a:r>
            <a:r>
              <a:rPr lang="en-US" dirty="0" smtClean="0">
                <a:solidFill>
                  <a:schemeClr val="tx1"/>
                </a:solidFill>
              </a:rPr>
              <a:t>”</a:t>
            </a:r>
            <a:endParaRPr lang="en-US" dirty="0">
              <a:solidFill>
                <a:schemeClr val="tx1"/>
              </a:solidFill>
            </a:endParaRPr>
          </a:p>
          <a:p>
            <a:pPr marL="342900" lvl="0" indent="-342900">
              <a:buFont typeface="Arial" pitchFamily="34" charset="0"/>
              <a:buChar char="•"/>
            </a:pPr>
            <a:r>
              <a:rPr lang="en-US" dirty="0">
                <a:solidFill>
                  <a:schemeClr val="tx1"/>
                </a:solidFill>
              </a:rPr>
              <a:t>Reduced sleep </a:t>
            </a:r>
            <a:r>
              <a:rPr lang="en-US" dirty="0" smtClean="0">
                <a:solidFill>
                  <a:schemeClr val="tx1"/>
                </a:solidFill>
              </a:rPr>
              <a:t>efficiency</a:t>
            </a:r>
            <a:endParaRPr lang="en-US" dirty="0">
              <a:solidFill>
                <a:schemeClr val="tx1"/>
              </a:solidFill>
            </a:endParaRPr>
          </a:p>
          <a:p>
            <a:endParaRPr lang="en-US" dirty="0">
              <a:solidFill>
                <a:schemeClr val="tx1"/>
              </a:solidFill>
            </a:endParaRPr>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4684066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762000"/>
            <a:ext cx="6250068" cy="1381458"/>
          </a:xfrm>
        </p:spPr>
        <p:txBody>
          <a:bodyPr/>
          <a:lstStyle/>
          <a:p>
            <a:pPr algn="ctr"/>
            <a:r>
              <a:rPr lang="en-US" dirty="0" smtClean="0"/>
              <a:t>Circadian control of sleep</a:t>
            </a:r>
            <a:endParaRPr lang="en-US" dirty="0"/>
          </a:p>
        </p:txBody>
      </p:sp>
      <p:sp>
        <p:nvSpPr>
          <p:cNvPr id="3" name="Text Placeholder 2"/>
          <p:cNvSpPr>
            <a:spLocks noGrp="1"/>
          </p:cNvSpPr>
          <p:nvPr>
            <p:ph type="body" idx="1"/>
          </p:nvPr>
        </p:nvSpPr>
        <p:spPr>
          <a:xfrm>
            <a:off x="533400" y="2209800"/>
            <a:ext cx="7696200" cy="4267200"/>
          </a:xfrm>
        </p:spPr>
        <p:txBody>
          <a:bodyPr/>
          <a:lstStyle/>
          <a:p>
            <a:pPr marL="342900" indent="-342900">
              <a:buFont typeface="Arial" panose="020B0604020202020204" pitchFamily="34" charset="0"/>
              <a:buChar char="•"/>
            </a:pPr>
            <a:r>
              <a:rPr lang="en-US" dirty="0" smtClean="0">
                <a:solidFill>
                  <a:schemeClr val="tx1"/>
                </a:solidFill>
              </a:rPr>
              <a:t>Circadian rhythm mediated by the CLOCK system  in the </a:t>
            </a:r>
            <a:r>
              <a:rPr lang="en-US" dirty="0" err="1" smtClean="0">
                <a:solidFill>
                  <a:schemeClr val="tx1"/>
                </a:solidFill>
              </a:rPr>
              <a:t>suprachiasmatic</a:t>
            </a:r>
            <a:r>
              <a:rPr lang="en-US" dirty="0" smtClean="0">
                <a:solidFill>
                  <a:schemeClr val="tx1"/>
                </a:solidFill>
              </a:rPr>
              <a:t> nucleus (SCN) in the hypothalamus</a:t>
            </a:r>
          </a:p>
          <a:p>
            <a:pPr marL="342900" indent="-342900">
              <a:buFont typeface="Arial" panose="020B0604020202020204" pitchFamily="34" charset="0"/>
              <a:buChar char="•"/>
            </a:pPr>
            <a:r>
              <a:rPr lang="en-US" dirty="0" smtClean="0">
                <a:solidFill>
                  <a:schemeClr val="tx1"/>
                </a:solidFill>
              </a:rPr>
              <a:t>The SCN releases amino acids in response to light via retinal projections.</a:t>
            </a:r>
          </a:p>
          <a:p>
            <a:pPr marL="342900" indent="-342900">
              <a:buFont typeface="Arial" panose="020B0604020202020204" pitchFamily="34" charset="0"/>
              <a:buChar char="•"/>
            </a:pPr>
            <a:r>
              <a:rPr lang="en-US" dirty="0" smtClean="0">
                <a:solidFill>
                  <a:schemeClr val="tx1"/>
                </a:solidFill>
              </a:rPr>
              <a:t>Changes are mediated by NO and Glutamate</a:t>
            </a:r>
          </a:p>
          <a:p>
            <a:pPr marL="342900" indent="-342900">
              <a:buFont typeface="Arial" panose="020B0604020202020204" pitchFamily="34" charset="0"/>
              <a:buChar char="•"/>
            </a:pPr>
            <a:r>
              <a:rPr lang="en-US" dirty="0" smtClean="0">
                <a:solidFill>
                  <a:schemeClr val="tx1"/>
                </a:solidFill>
              </a:rPr>
              <a:t>SCN CLOCK system regulates transcription of nuclear glucocorticoid receptors in the brain and peripheral tissues.</a:t>
            </a:r>
          </a:p>
        </p:txBody>
      </p:sp>
      <p:sp>
        <p:nvSpPr>
          <p:cNvPr id="4" name="Footer Placeholder 3"/>
          <p:cNvSpPr>
            <a:spLocks noGrp="1"/>
          </p:cNvSpPr>
          <p:nvPr>
            <p:ph type="ftr" sz="quarter" idx="11"/>
          </p:nvPr>
        </p:nvSpPr>
        <p:spPr>
          <a:xfrm>
            <a:off x="5257800" y="6172200"/>
            <a:ext cx="3502152" cy="365125"/>
          </a:xfrm>
        </p:spPr>
        <p:txBody>
          <a:bodyPr/>
          <a:lstStyle/>
          <a:p>
            <a:r>
              <a:rPr lang="en-US" dirty="0" smtClean="0">
                <a:solidFill>
                  <a:schemeClr val="tx1"/>
                </a:solidFill>
              </a:rPr>
              <a:t>Ding et al 1994, Kino et al 2007</a:t>
            </a:r>
            <a:endParaRPr lang="en-US" dirty="0">
              <a:solidFill>
                <a:schemeClr val="tx1"/>
              </a:solidFill>
            </a:endParaRPr>
          </a:p>
        </p:txBody>
      </p:sp>
    </p:spTree>
    <p:extLst>
      <p:ext uri="{BB962C8B-B14F-4D97-AF65-F5344CB8AC3E}">
        <p14:creationId xmlns:p14="http://schemas.microsoft.com/office/powerpoint/2010/main" val="6498889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762000"/>
            <a:ext cx="6637468" cy="1362075"/>
          </a:xfrm>
        </p:spPr>
        <p:txBody>
          <a:bodyPr/>
          <a:lstStyle/>
          <a:p>
            <a:r>
              <a:rPr lang="en-US" dirty="0" smtClean="0"/>
              <a:t>Normal Changes with Aging</a:t>
            </a:r>
            <a:endParaRPr lang="en-US" dirty="0"/>
          </a:p>
        </p:txBody>
      </p:sp>
      <p:sp>
        <p:nvSpPr>
          <p:cNvPr id="3" name="Text Placeholder 2"/>
          <p:cNvSpPr>
            <a:spLocks noGrp="1"/>
          </p:cNvSpPr>
          <p:nvPr>
            <p:ph type="body" idx="1"/>
          </p:nvPr>
        </p:nvSpPr>
        <p:spPr>
          <a:xfrm>
            <a:off x="914400" y="2286000"/>
            <a:ext cx="7732955" cy="4191000"/>
          </a:xfrm>
        </p:spPr>
        <p:txBody>
          <a:bodyPr/>
          <a:lstStyle/>
          <a:p>
            <a:pPr marL="342900" indent="-342900">
              <a:buFont typeface="Arial" panose="020B0604020202020204" pitchFamily="34" charset="0"/>
              <a:buChar char="•"/>
            </a:pPr>
            <a:r>
              <a:rPr lang="en-US" dirty="0" smtClean="0">
                <a:solidFill>
                  <a:schemeClr val="tx1"/>
                </a:solidFill>
              </a:rPr>
              <a:t>Age is associated with decreased electrical, hormonal and gene – expression activity of SCN cells.</a:t>
            </a:r>
          </a:p>
          <a:p>
            <a:pPr marL="342900" indent="-342900">
              <a:buFont typeface="Arial" panose="020B0604020202020204" pitchFamily="34" charset="0"/>
              <a:buChar char="•"/>
            </a:pPr>
            <a:r>
              <a:rPr lang="en-US" dirty="0" smtClean="0">
                <a:solidFill>
                  <a:schemeClr val="tx1"/>
                </a:solidFill>
              </a:rPr>
              <a:t>Decrease in pineal gland function and decreased circulating melatonin.</a:t>
            </a:r>
          </a:p>
          <a:p>
            <a:pPr marL="342900" indent="-342900">
              <a:buFont typeface="Arial" panose="020B0604020202020204" pitchFamily="34" charset="0"/>
              <a:buChar char="•"/>
            </a:pPr>
            <a:r>
              <a:rPr lang="en-US" dirty="0">
                <a:solidFill>
                  <a:schemeClr val="tx1"/>
                </a:solidFill>
              </a:rPr>
              <a:t>Gender specific changes in post menopausal women.</a:t>
            </a:r>
          </a:p>
          <a:p>
            <a:pPr marL="800100" lvl="1" indent="-342900">
              <a:buFont typeface="Arial" panose="020B0604020202020204" pitchFamily="34" charset="0"/>
              <a:buChar char="•"/>
            </a:pPr>
            <a:r>
              <a:rPr lang="en-US" dirty="0">
                <a:solidFill>
                  <a:schemeClr val="tx1"/>
                </a:solidFill>
              </a:rPr>
              <a:t>Women experience a more significant decline in </a:t>
            </a:r>
            <a:r>
              <a:rPr lang="en-US" dirty="0" smtClean="0">
                <a:solidFill>
                  <a:schemeClr val="tx1"/>
                </a:solidFill>
              </a:rPr>
              <a:t>melatonin</a:t>
            </a:r>
          </a:p>
          <a:p>
            <a:pPr marL="342900" indent="-342900">
              <a:buFont typeface="Arial" panose="020B0604020202020204" pitchFamily="34" charset="0"/>
              <a:buChar char="•"/>
            </a:pPr>
            <a:r>
              <a:rPr lang="en-US" dirty="0" smtClean="0">
                <a:solidFill>
                  <a:schemeClr val="tx1"/>
                </a:solidFill>
              </a:rPr>
              <a:t>Decreased photoreception  due to pupillary </a:t>
            </a:r>
            <a:r>
              <a:rPr lang="en-US" dirty="0" err="1" smtClean="0">
                <a:solidFill>
                  <a:schemeClr val="tx1"/>
                </a:solidFill>
              </a:rPr>
              <a:t>miosis</a:t>
            </a:r>
            <a:r>
              <a:rPr lang="en-US" dirty="0" smtClean="0">
                <a:solidFill>
                  <a:schemeClr val="tx1"/>
                </a:solidFill>
              </a:rPr>
              <a:t> and impaired crystalline lens light transmission.</a:t>
            </a:r>
          </a:p>
          <a:p>
            <a:pPr marL="342900" indent="-342900">
              <a:buFont typeface="Arial" panose="020B0604020202020204" pitchFamily="34" charset="0"/>
              <a:buChar char="•"/>
            </a:pPr>
            <a:r>
              <a:rPr lang="en-US" dirty="0" smtClean="0">
                <a:solidFill>
                  <a:schemeClr val="tx1"/>
                </a:solidFill>
              </a:rPr>
              <a:t>Impaired pineal innervation/interconnection between the SCN and the pineal gland.</a:t>
            </a:r>
          </a:p>
          <a:p>
            <a:pPr marL="342900" indent="-342900">
              <a:buFont typeface="Arial" panose="020B0604020202020204" pitchFamily="34" charset="0"/>
              <a:buChar char="•"/>
            </a:pPr>
            <a:r>
              <a:rPr lang="en-US" dirty="0" smtClean="0">
                <a:solidFill>
                  <a:schemeClr val="tx1"/>
                </a:solidFill>
              </a:rPr>
              <a:t>SCN degeneration.</a:t>
            </a:r>
          </a:p>
          <a:p>
            <a:pPr marL="342900" lvl="0" indent="-342900">
              <a:buFont typeface="Arial" panose="020B0604020202020204" pitchFamily="34" charset="0"/>
              <a:buChar char="•"/>
            </a:pPr>
            <a:r>
              <a:rPr lang="en-US" dirty="0">
                <a:solidFill>
                  <a:schemeClr val="tx1"/>
                </a:solidFill>
              </a:rPr>
              <a:t>Phase advancement</a:t>
            </a:r>
          </a:p>
          <a:p>
            <a:pPr marL="342900" indent="-342900">
              <a:buFont typeface="Arial" panose="020B0604020202020204" pitchFamily="34" charset="0"/>
              <a:buChar char="•"/>
            </a:pPr>
            <a:endParaRPr lang="en-US" dirty="0" smtClean="0">
              <a:solidFill>
                <a:schemeClr val="tx1"/>
              </a:solidFill>
            </a:endParaRPr>
          </a:p>
        </p:txBody>
      </p:sp>
      <p:sp>
        <p:nvSpPr>
          <p:cNvPr id="4" name="Footer Placeholder 3"/>
          <p:cNvSpPr>
            <a:spLocks noGrp="1"/>
          </p:cNvSpPr>
          <p:nvPr>
            <p:ph type="ftr" sz="quarter" idx="11"/>
          </p:nvPr>
        </p:nvSpPr>
        <p:spPr>
          <a:xfrm>
            <a:off x="3657600" y="6096000"/>
            <a:ext cx="5026152" cy="365125"/>
          </a:xfrm>
        </p:spPr>
        <p:txBody>
          <a:bodyPr/>
          <a:lstStyle/>
          <a:p>
            <a:r>
              <a:rPr lang="en-US" dirty="0" smtClean="0">
                <a:solidFill>
                  <a:schemeClr val="tx1"/>
                </a:solidFill>
              </a:rPr>
              <a:t>Costa et al 2013</a:t>
            </a:r>
            <a:endParaRPr lang="en-US" dirty="0">
              <a:solidFill>
                <a:schemeClr val="tx1"/>
              </a:solidFill>
            </a:endParaRPr>
          </a:p>
        </p:txBody>
      </p:sp>
    </p:spTree>
    <p:extLst>
      <p:ext uri="{BB962C8B-B14F-4D97-AF65-F5344CB8AC3E}">
        <p14:creationId xmlns:p14="http://schemas.microsoft.com/office/powerpoint/2010/main" val="19897079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6637468" cy="1362075"/>
          </a:xfrm>
        </p:spPr>
        <p:txBody>
          <a:bodyPr/>
          <a:lstStyle/>
          <a:p>
            <a:pPr algn="ctr"/>
            <a:r>
              <a:rPr lang="en-US" dirty="0" smtClean="0"/>
              <a:t>Insomnia</a:t>
            </a:r>
            <a:endParaRPr lang="en-US" dirty="0"/>
          </a:p>
        </p:txBody>
      </p:sp>
      <p:sp>
        <p:nvSpPr>
          <p:cNvPr id="3" name="Text Placeholder 2"/>
          <p:cNvSpPr>
            <a:spLocks noGrp="1"/>
          </p:cNvSpPr>
          <p:nvPr>
            <p:ph type="body" idx="1"/>
          </p:nvPr>
        </p:nvSpPr>
        <p:spPr>
          <a:xfrm>
            <a:off x="609600" y="2286000"/>
            <a:ext cx="8022336" cy="3810000"/>
          </a:xfrm>
        </p:spPr>
        <p:txBody>
          <a:bodyPr>
            <a:normAutofit/>
          </a:bodyPr>
          <a:lstStyle/>
          <a:p>
            <a:pPr marL="342900" indent="-342900">
              <a:buFont typeface="Arial" pitchFamily="34" charset="0"/>
              <a:buChar char="•"/>
            </a:pPr>
            <a:r>
              <a:rPr lang="en-US" dirty="0" smtClean="0">
                <a:solidFill>
                  <a:schemeClr val="tx1"/>
                </a:solidFill>
              </a:rPr>
              <a:t>Definition: </a:t>
            </a:r>
          </a:p>
          <a:p>
            <a:pPr marL="800100" lvl="1" indent="-342900">
              <a:buFont typeface="Arial" pitchFamily="34" charset="0"/>
              <a:buChar char="•"/>
            </a:pPr>
            <a:r>
              <a:rPr lang="en-US" dirty="0" smtClean="0">
                <a:solidFill>
                  <a:schemeClr val="tx1"/>
                </a:solidFill>
              </a:rPr>
              <a:t>Prolonged sleep latency, difficulties  in maintaining sleep, early morning awakening and/or the experience of non-restorative sleep.</a:t>
            </a:r>
          </a:p>
          <a:p>
            <a:pPr marL="800100" lvl="1" indent="-342900">
              <a:buFont typeface="Arial" pitchFamily="34" charset="0"/>
              <a:buChar char="•"/>
            </a:pPr>
            <a:r>
              <a:rPr lang="en-US" dirty="0" smtClean="0">
                <a:solidFill>
                  <a:schemeClr val="tx1"/>
                </a:solidFill>
              </a:rPr>
              <a:t>Cause marked distress or significant impairment.</a:t>
            </a:r>
          </a:p>
          <a:p>
            <a:pPr marL="800100" lvl="1" indent="-342900">
              <a:buFont typeface="Arial" pitchFamily="34" charset="0"/>
              <a:buChar char="•"/>
            </a:pPr>
            <a:r>
              <a:rPr lang="en-US" dirty="0" smtClean="0">
                <a:solidFill>
                  <a:schemeClr val="tx1"/>
                </a:solidFill>
              </a:rPr>
              <a:t>Subtypes include: psychophysiological, sleep- state misperception, and idiopathic insomnia</a:t>
            </a:r>
          </a:p>
          <a:p>
            <a:pPr marL="342900" indent="-342900">
              <a:buFont typeface="Arial" pitchFamily="34" charset="0"/>
              <a:buChar char="•"/>
            </a:pPr>
            <a:endParaRPr lang="en-US" dirty="0" smtClean="0">
              <a:solidFill>
                <a:schemeClr val="tx1"/>
              </a:solidFill>
            </a:endParaRPr>
          </a:p>
          <a:p>
            <a:pPr marL="342900" indent="-342900">
              <a:buFont typeface="Arial" pitchFamily="34" charset="0"/>
              <a:buChar char="•"/>
            </a:pPr>
            <a:r>
              <a:rPr lang="en-US" dirty="0" smtClean="0">
                <a:solidFill>
                  <a:schemeClr val="tx1"/>
                </a:solidFill>
              </a:rPr>
              <a:t>Prevalence:10 to 30 %: </a:t>
            </a:r>
          </a:p>
          <a:p>
            <a:pPr marL="800100" lvl="1" indent="-342900">
              <a:buFont typeface="Arial" pitchFamily="34" charset="0"/>
              <a:buChar char="•"/>
            </a:pPr>
            <a:r>
              <a:rPr lang="en-US" dirty="0" smtClean="0">
                <a:solidFill>
                  <a:schemeClr val="tx1"/>
                </a:solidFill>
              </a:rPr>
              <a:t>2:1 ratio women to men</a:t>
            </a:r>
          </a:p>
          <a:p>
            <a:pPr marL="800100" lvl="1" indent="-342900">
              <a:buFont typeface="Arial" pitchFamily="34" charset="0"/>
              <a:buChar char="•"/>
            </a:pPr>
            <a:r>
              <a:rPr lang="en-US" dirty="0" smtClean="0">
                <a:solidFill>
                  <a:schemeClr val="tx1"/>
                </a:solidFill>
              </a:rPr>
              <a:t>higher in older adults</a:t>
            </a:r>
          </a:p>
          <a:p>
            <a:pPr marL="342900" indent="-342900">
              <a:buFont typeface="Arial" pitchFamily="34" charset="0"/>
              <a:buChar char="•"/>
            </a:pPr>
            <a:endParaRPr lang="en-US" dirty="0">
              <a:solidFill>
                <a:schemeClr val="tx1"/>
              </a:solidFill>
            </a:endParaRPr>
          </a:p>
        </p:txBody>
      </p:sp>
      <p:sp>
        <p:nvSpPr>
          <p:cNvPr id="4" name="Footer Placeholder 3"/>
          <p:cNvSpPr>
            <a:spLocks noGrp="1"/>
          </p:cNvSpPr>
          <p:nvPr>
            <p:ph type="ftr" sz="quarter" idx="11"/>
          </p:nvPr>
        </p:nvSpPr>
        <p:spPr/>
        <p:txBody>
          <a:bodyPr/>
          <a:lstStyle/>
          <a:p>
            <a:r>
              <a:rPr lang="en-US" dirty="0" err="1" smtClean="0">
                <a:solidFill>
                  <a:schemeClr val="tx1"/>
                </a:solidFill>
              </a:rPr>
              <a:t>Bastien</a:t>
            </a:r>
            <a:r>
              <a:rPr lang="en-US" dirty="0" smtClean="0">
                <a:solidFill>
                  <a:schemeClr val="tx1"/>
                </a:solidFill>
              </a:rPr>
              <a:t> et al. 2011</a:t>
            </a:r>
            <a:endParaRPr lang="en-US" dirty="0">
              <a:solidFill>
                <a:schemeClr val="tx1"/>
              </a:solidFill>
            </a:endParaRPr>
          </a:p>
        </p:txBody>
      </p:sp>
    </p:spTree>
    <p:extLst>
      <p:ext uri="{BB962C8B-B14F-4D97-AF65-F5344CB8AC3E}">
        <p14:creationId xmlns:p14="http://schemas.microsoft.com/office/powerpoint/2010/main" val="32254795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6477000" y="6324600"/>
            <a:ext cx="2514600" cy="426720"/>
          </a:xfrm>
        </p:spPr>
        <p:txBody>
          <a:bodyPr/>
          <a:lstStyle/>
          <a:p>
            <a:pPr algn="r"/>
            <a:r>
              <a:rPr lang="en-US" dirty="0" err="1" smtClean="0">
                <a:solidFill>
                  <a:schemeClr val="tx1"/>
                </a:solidFill>
              </a:rPr>
              <a:t>Bastien</a:t>
            </a:r>
            <a:r>
              <a:rPr lang="en-US" dirty="0" smtClean="0">
                <a:solidFill>
                  <a:schemeClr val="tx1"/>
                </a:solidFill>
              </a:rPr>
              <a:t> 2011</a:t>
            </a:r>
            <a:endParaRPr lang="en-US" dirty="0">
              <a:solidFill>
                <a:schemeClr val="tx1"/>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52400"/>
            <a:ext cx="7162800" cy="633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867788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533400"/>
            <a:ext cx="6637468" cy="1362075"/>
          </a:xfrm>
        </p:spPr>
        <p:txBody>
          <a:bodyPr/>
          <a:lstStyle/>
          <a:p>
            <a:pPr algn="ctr"/>
            <a:r>
              <a:rPr lang="en-US" dirty="0" smtClean="0"/>
              <a:t>Insomnia</a:t>
            </a:r>
            <a:endParaRPr lang="en-US" dirty="0"/>
          </a:p>
        </p:txBody>
      </p:sp>
      <p:sp>
        <p:nvSpPr>
          <p:cNvPr id="4" name="Footer Placeholder 3"/>
          <p:cNvSpPr>
            <a:spLocks noGrp="1"/>
          </p:cNvSpPr>
          <p:nvPr>
            <p:ph type="ftr" sz="quarter" idx="11"/>
          </p:nvPr>
        </p:nvSpPr>
        <p:spPr/>
        <p:txBody>
          <a:bodyPr/>
          <a:lstStyle/>
          <a:p>
            <a:r>
              <a:rPr lang="en-US" dirty="0" smtClean="0">
                <a:solidFill>
                  <a:schemeClr val="tx1"/>
                </a:solidFill>
              </a:rPr>
              <a:t>Gellis et al. 2009, Wolkove et al. 2010</a:t>
            </a:r>
            <a:endParaRPr lang="en-US" dirty="0">
              <a:solidFill>
                <a:schemeClr val="tx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008693888"/>
              </p:ext>
            </p:extLst>
          </p:nvPr>
        </p:nvGraphicFramePr>
        <p:xfrm>
          <a:off x="1524000" y="1905000"/>
          <a:ext cx="6080760" cy="3962398"/>
        </p:xfrm>
        <a:graphic>
          <a:graphicData uri="http://schemas.openxmlformats.org/drawingml/2006/table">
            <a:tbl>
              <a:tblPr firstRow="1" firstCol="1" bandRow="1">
                <a:tableStyleId>{5C22544A-7EE6-4342-B048-85BDC9FD1C3A}</a:tableStyleId>
              </a:tblPr>
              <a:tblGrid>
                <a:gridCol w="3040380"/>
                <a:gridCol w="3040380"/>
              </a:tblGrid>
              <a:tr h="483995">
                <a:tc gridSpan="2">
                  <a:txBody>
                    <a:bodyPr/>
                    <a:lstStyle/>
                    <a:p>
                      <a:pPr marL="0" marR="0" algn="ctr">
                        <a:lnSpc>
                          <a:spcPct val="115000"/>
                        </a:lnSpc>
                        <a:spcBef>
                          <a:spcPts val="0"/>
                        </a:spcBef>
                        <a:spcAft>
                          <a:spcPts val="0"/>
                        </a:spcAft>
                      </a:pPr>
                      <a:r>
                        <a:rPr lang="en-US" sz="1600" b="1" dirty="0">
                          <a:solidFill>
                            <a:srgbClr val="FFC000"/>
                          </a:solidFill>
                          <a:effectLst/>
                        </a:rPr>
                        <a:t>Fundamentals of Good Sleep Hygiene</a:t>
                      </a:r>
                      <a:endParaRPr lang="en-US" sz="1600" b="1" dirty="0">
                        <a:solidFill>
                          <a:srgbClr val="FFC000"/>
                        </a:solidFill>
                        <a:effectLst/>
                        <a:latin typeface="Calibri"/>
                        <a:ea typeface="Calibri"/>
                        <a:cs typeface="Times New Roman"/>
                      </a:endParaRPr>
                    </a:p>
                  </a:txBody>
                  <a:tcPr marL="68580" marR="68580" marT="0" marB="0">
                    <a:solidFill>
                      <a:srgbClr val="0070C0"/>
                    </a:solidFill>
                  </a:tcPr>
                </a:tc>
                <a:tc hMerge="1">
                  <a:txBody>
                    <a:bodyPr/>
                    <a:lstStyle/>
                    <a:p>
                      <a:endParaRPr lang="en-US"/>
                    </a:p>
                  </a:txBody>
                  <a:tcPr/>
                </a:tc>
              </a:tr>
              <a:tr h="483995">
                <a:tc>
                  <a:txBody>
                    <a:bodyPr/>
                    <a:lstStyle/>
                    <a:p>
                      <a:pPr marL="0" marR="0">
                        <a:lnSpc>
                          <a:spcPct val="115000"/>
                        </a:lnSpc>
                        <a:spcBef>
                          <a:spcPts val="0"/>
                        </a:spcBef>
                        <a:spcAft>
                          <a:spcPts val="0"/>
                        </a:spcAft>
                      </a:pPr>
                      <a:r>
                        <a:rPr lang="en-US" sz="1400" dirty="0">
                          <a:solidFill>
                            <a:srgbClr val="FFC000"/>
                          </a:solidFill>
                          <a:effectLst/>
                        </a:rPr>
                        <a:t>What to do</a:t>
                      </a:r>
                      <a:endParaRPr lang="en-US" sz="1400" dirty="0">
                        <a:solidFill>
                          <a:srgbClr val="FFC000"/>
                        </a:solidFill>
                        <a:effectLst/>
                        <a:latin typeface="Calibri"/>
                        <a:ea typeface="Calibri"/>
                        <a:cs typeface="Times New Roman"/>
                      </a:endParaRPr>
                    </a:p>
                  </a:txBody>
                  <a:tcPr marL="68580" marR="68580" marT="0" marB="0">
                    <a:solidFill>
                      <a:srgbClr val="0070C0"/>
                    </a:solidFill>
                  </a:tcPr>
                </a:tc>
                <a:tc>
                  <a:txBody>
                    <a:bodyPr/>
                    <a:lstStyle/>
                    <a:p>
                      <a:pPr marL="0" marR="0">
                        <a:lnSpc>
                          <a:spcPct val="115000"/>
                        </a:lnSpc>
                        <a:spcBef>
                          <a:spcPts val="0"/>
                        </a:spcBef>
                        <a:spcAft>
                          <a:spcPts val="0"/>
                        </a:spcAft>
                      </a:pPr>
                      <a:r>
                        <a:rPr lang="en-US" sz="1400" b="1" dirty="0">
                          <a:solidFill>
                            <a:srgbClr val="FFC000"/>
                          </a:solidFill>
                          <a:effectLst/>
                        </a:rPr>
                        <a:t>What not to do</a:t>
                      </a:r>
                      <a:endParaRPr lang="en-US" sz="1400" b="1" dirty="0">
                        <a:solidFill>
                          <a:srgbClr val="FFC000"/>
                        </a:solidFill>
                        <a:effectLst/>
                        <a:latin typeface="Calibri"/>
                        <a:ea typeface="Calibri"/>
                        <a:cs typeface="Times New Roman"/>
                      </a:endParaRPr>
                    </a:p>
                  </a:txBody>
                  <a:tcPr marL="68580" marR="68580" marT="0" marB="0">
                    <a:solidFill>
                      <a:srgbClr val="0070C0"/>
                    </a:solidFill>
                  </a:tcPr>
                </a:tc>
              </a:tr>
              <a:tr h="998136">
                <a:tc>
                  <a:txBody>
                    <a:bodyPr/>
                    <a:lstStyle/>
                    <a:p>
                      <a:pPr marL="0" marR="0">
                        <a:lnSpc>
                          <a:spcPct val="115000"/>
                        </a:lnSpc>
                        <a:spcBef>
                          <a:spcPts val="0"/>
                        </a:spcBef>
                        <a:spcAft>
                          <a:spcPts val="0"/>
                        </a:spcAft>
                      </a:pPr>
                      <a:r>
                        <a:rPr lang="en-US" sz="1400" dirty="0">
                          <a:solidFill>
                            <a:srgbClr val="FFC000"/>
                          </a:solidFill>
                          <a:effectLst/>
                        </a:rPr>
                        <a:t>-Use your bed for sleep  and sexual activities </a:t>
                      </a:r>
                      <a:endParaRPr lang="en-US" sz="1400" dirty="0">
                        <a:solidFill>
                          <a:srgbClr val="FFC000"/>
                        </a:solidFill>
                        <a:effectLst/>
                        <a:latin typeface="Calibri"/>
                        <a:ea typeface="Calibri"/>
                        <a:cs typeface="Times New Roman"/>
                      </a:endParaRPr>
                    </a:p>
                  </a:txBody>
                  <a:tcPr marL="68580" marR="68580" marT="0" marB="0">
                    <a:solidFill>
                      <a:srgbClr val="0070C0"/>
                    </a:solidFill>
                  </a:tcPr>
                </a:tc>
                <a:tc>
                  <a:txBody>
                    <a:bodyPr/>
                    <a:lstStyle/>
                    <a:p>
                      <a:pPr marL="0" marR="0">
                        <a:lnSpc>
                          <a:spcPct val="115000"/>
                        </a:lnSpc>
                        <a:spcBef>
                          <a:spcPts val="0"/>
                        </a:spcBef>
                        <a:spcAft>
                          <a:spcPts val="0"/>
                        </a:spcAft>
                      </a:pPr>
                      <a:r>
                        <a:rPr lang="en-US" sz="1400" b="1" dirty="0">
                          <a:solidFill>
                            <a:srgbClr val="FFC000"/>
                          </a:solidFill>
                          <a:effectLst/>
                        </a:rPr>
                        <a:t>-In general, refrain from napping and going to sleep too early (phase advance syndrome)</a:t>
                      </a:r>
                      <a:endParaRPr lang="en-US" sz="1400" b="1" dirty="0">
                        <a:solidFill>
                          <a:srgbClr val="FFC000"/>
                        </a:solidFill>
                        <a:effectLst/>
                        <a:latin typeface="Calibri"/>
                        <a:ea typeface="Calibri"/>
                        <a:cs typeface="Times New Roman"/>
                      </a:endParaRPr>
                    </a:p>
                  </a:txBody>
                  <a:tcPr marL="68580" marR="68580" marT="0" marB="0">
                    <a:solidFill>
                      <a:srgbClr val="0070C0"/>
                    </a:solidFill>
                  </a:tcPr>
                </a:tc>
              </a:tr>
              <a:tr h="998136">
                <a:tc>
                  <a:txBody>
                    <a:bodyPr/>
                    <a:lstStyle/>
                    <a:p>
                      <a:pPr marL="0" marR="0">
                        <a:lnSpc>
                          <a:spcPct val="115000"/>
                        </a:lnSpc>
                        <a:spcBef>
                          <a:spcPts val="0"/>
                        </a:spcBef>
                        <a:spcAft>
                          <a:spcPts val="0"/>
                        </a:spcAft>
                      </a:pPr>
                      <a:r>
                        <a:rPr lang="en-US" sz="1400">
                          <a:solidFill>
                            <a:srgbClr val="FFC000"/>
                          </a:solidFill>
                          <a:effectLst/>
                        </a:rPr>
                        <a:t>-Make the quality of your sleep a priority</a:t>
                      </a:r>
                      <a:endParaRPr lang="en-US" sz="1400">
                        <a:solidFill>
                          <a:srgbClr val="FFC000"/>
                        </a:solidFill>
                        <a:effectLst/>
                        <a:latin typeface="Calibri"/>
                        <a:ea typeface="Calibri"/>
                        <a:cs typeface="Times New Roman"/>
                      </a:endParaRPr>
                    </a:p>
                  </a:txBody>
                  <a:tcPr marL="68580" marR="68580" marT="0" marB="0">
                    <a:solidFill>
                      <a:srgbClr val="0070C0"/>
                    </a:solidFill>
                  </a:tcPr>
                </a:tc>
                <a:tc>
                  <a:txBody>
                    <a:bodyPr/>
                    <a:lstStyle/>
                    <a:p>
                      <a:pPr marL="0" marR="0">
                        <a:lnSpc>
                          <a:spcPct val="115000"/>
                        </a:lnSpc>
                        <a:spcBef>
                          <a:spcPts val="0"/>
                        </a:spcBef>
                        <a:spcAft>
                          <a:spcPts val="0"/>
                        </a:spcAft>
                      </a:pPr>
                      <a:r>
                        <a:rPr lang="en-US" sz="1400" b="1" dirty="0">
                          <a:solidFill>
                            <a:srgbClr val="FFC000"/>
                          </a:solidFill>
                          <a:effectLst/>
                        </a:rPr>
                        <a:t>-Before bedtime avoid heavy eating, consumption of caffeine or alcohol, smoking, exercise</a:t>
                      </a:r>
                      <a:endParaRPr lang="en-US" sz="1400" b="1" dirty="0">
                        <a:solidFill>
                          <a:srgbClr val="FFC000"/>
                        </a:solidFill>
                        <a:effectLst/>
                        <a:latin typeface="Calibri"/>
                        <a:ea typeface="Calibri"/>
                        <a:cs typeface="Times New Roman"/>
                      </a:endParaRPr>
                    </a:p>
                  </a:txBody>
                  <a:tcPr marL="68580" marR="68580" marT="0" marB="0">
                    <a:solidFill>
                      <a:srgbClr val="0070C0"/>
                    </a:solidFill>
                  </a:tcPr>
                </a:tc>
              </a:tr>
              <a:tr h="998136">
                <a:tc>
                  <a:txBody>
                    <a:bodyPr/>
                    <a:lstStyle/>
                    <a:p>
                      <a:pPr marL="0" marR="0">
                        <a:lnSpc>
                          <a:spcPct val="115000"/>
                        </a:lnSpc>
                        <a:spcBef>
                          <a:spcPts val="0"/>
                        </a:spcBef>
                        <a:spcAft>
                          <a:spcPts val="0"/>
                        </a:spcAft>
                      </a:pPr>
                      <a:r>
                        <a:rPr lang="en-US" sz="1400" dirty="0">
                          <a:solidFill>
                            <a:srgbClr val="FFC000"/>
                          </a:solidFill>
                          <a:effectLst/>
                        </a:rPr>
                        <a:t>-Develop and maintain  bedtime </a:t>
                      </a:r>
                      <a:r>
                        <a:rPr lang="en-US" sz="1400" dirty="0" smtClean="0">
                          <a:solidFill>
                            <a:srgbClr val="FFC000"/>
                          </a:solidFill>
                          <a:effectLst/>
                        </a:rPr>
                        <a:t>“rituals</a:t>
                      </a:r>
                      <a:r>
                        <a:rPr lang="en-US" sz="1400" dirty="0">
                          <a:solidFill>
                            <a:srgbClr val="FFC000"/>
                          </a:solidFill>
                          <a:effectLst/>
                        </a:rPr>
                        <a:t>” that make going to sleep familiar</a:t>
                      </a:r>
                      <a:endParaRPr lang="en-US" sz="1400" dirty="0">
                        <a:solidFill>
                          <a:srgbClr val="FFC000"/>
                        </a:solidFill>
                        <a:effectLst/>
                        <a:latin typeface="Calibri"/>
                        <a:ea typeface="Calibri"/>
                        <a:cs typeface="Times New Roman"/>
                      </a:endParaRPr>
                    </a:p>
                  </a:txBody>
                  <a:tcPr marL="68580" marR="68580" marT="0" marB="0">
                    <a:solidFill>
                      <a:srgbClr val="0070C0"/>
                    </a:solidFill>
                  </a:tcPr>
                </a:tc>
                <a:tc>
                  <a:txBody>
                    <a:bodyPr/>
                    <a:lstStyle/>
                    <a:p>
                      <a:pPr marL="0" marR="0">
                        <a:lnSpc>
                          <a:spcPct val="115000"/>
                        </a:lnSpc>
                        <a:spcBef>
                          <a:spcPts val="0"/>
                        </a:spcBef>
                        <a:spcAft>
                          <a:spcPts val="0"/>
                        </a:spcAft>
                      </a:pPr>
                      <a:r>
                        <a:rPr lang="en-US" sz="1400" b="1" dirty="0">
                          <a:solidFill>
                            <a:srgbClr val="FFC000"/>
                          </a:solidFill>
                          <a:effectLst/>
                        </a:rPr>
                        <a:t>-While you try to fall asleep, avoid thinking of life issues, problem solving, etc. </a:t>
                      </a:r>
                      <a:endParaRPr lang="en-US" sz="1400" b="1" dirty="0">
                        <a:solidFill>
                          <a:srgbClr val="FFC000"/>
                        </a:solidFill>
                        <a:effectLst/>
                        <a:latin typeface="Calibri"/>
                        <a:ea typeface="Calibri"/>
                        <a:cs typeface="Times New Roman"/>
                      </a:endParaRPr>
                    </a:p>
                  </a:txBody>
                  <a:tcPr marL="68580" marR="68580" marT="0" marB="0">
                    <a:solidFill>
                      <a:srgbClr val="0070C0"/>
                    </a:solidFill>
                  </a:tcPr>
                </a:tc>
              </a:tr>
            </a:tbl>
          </a:graphicData>
        </a:graphic>
      </p:graphicFrame>
    </p:spTree>
    <p:extLst>
      <p:ext uri="{BB962C8B-B14F-4D97-AF65-F5344CB8AC3E}">
        <p14:creationId xmlns:p14="http://schemas.microsoft.com/office/powerpoint/2010/main" val="31143916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762000"/>
            <a:ext cx="6637468" cy="1362075"/>
          </a:xfrm>
        </p:spPr>
        <p:txBody>
          <a:bodyPr/>
          <a:lstStyle/>
          <a:p>
            <a:pPr algn="ctr"/>
            <a:r>
              <a:rPr lang="en-US" dirty="0" smtClean="0"/>
              <a:t>Insomnia</a:t>
            </a:r>
            <a:endParaRPr lang="en-US" dirty="0"/>
          </a:p>
        </p:txBody>
      </p:sp>
      <p:sp>
        <p:nvSpPr>
          <p:cNvPr id="3" name="Text Placeholder 2"/>
          <p:cNvSpPr>
            <a:spLocks noGrp="1"/>
          </p:cNvSpPr>
          <p:nvPr>
            <p:ph type="body" idx="1"/>
          </p:nvPr>
        </p:nvSpPr>
        <p:spPr>
          <a:xfrm>
            <a:off x="685800" y="2514600"/>
            <a:ext cx="8022336" cy="3810000"/>
          </a:xfrm>
        </p:spPr>
        <p:txBody>
          <a:bodyPr>
            <a:normAutofit fontScale="85000" lnSpcReduction="10000"/>
          </a:bodyPr>
          <a:lstStyle/>
          <a:p>
            <a:pPr marL="342900" indent="-342900">
              <a:buFont typeface="Arial" pitchFamily="34" charset="0"/>
              <a:buChar char="•"/>
            </a:pPr>
            <a:r>
              <a:rPr lang="en-US" dirty="0" smtClean="0">
                <a:solidFill>
                  <a:schemeClr val="tx1"/>
                </a:solidFill>
              </a:rPr>
              <a:t>Exercise:</a:t>
            </a:r>
          </a:p>
          <a:p>
            <a:pPr marL="800100" lvl="1" indent="-342900">
              <a:buFont typeface="Arial" pitchFamily="34" charset="0"/>
              <a:buChar char="•"/>
            </a:pPr>
            <a:r>
              <a:rPr lang="en-US" dirty="0" smtClean="0">
                <a:solidFill>
                  <a:schemeClr val="tx1"/>
                </a:solidFill>
              </a:rPr>
              <a:t>Promotes both sleep  onset and sleep consolidation </a:t>
            </a:r>
          </a:p>
          <a:p>
            <a:pPr marL="800100" lvl="1" indent="-342900">
              <a:buFont typeface="Arial" pitchFamily="34" charset="0"/>
              <a:buChar char="•"/>
            </a:pPr>
            <a:r>
              <a:rPr lang="en-US" dirty="0" smtClean="0">
                <a:solidFill>
                  <a:schemeClr val="tx1"/>
                </a:solidFill>
              </a:rPr>
              <a:t>Elderly benefit from even minimal exercise</a:t>
            </a:r>
          </a:p>
          <a:p>
            <a:pPr marL="800100" lvl="1" indent="-342900">
              <a:buFont typeface="Arial" pitchFamily="34" charset="0"/>
              <a:buChar char="•"/>
            </a:pPr>
            <a:r>
              <a:rPr lang="en-US" dirty="0" smtClean="0">
                <a:solidFill>
                  <a:schemeClr val="tx1"/>
                </a:solidFill>
              </a:rPr>
              <a:t>Also benefits cardiovascular status, bone density, joints and balance</a:t>
            </a:r>
          </a:p>
          <a:p>
            <a:pPr marL="342900" indent="-342900">
              <a:buFont typeface="Arial" pitchFamily="34" charset="0"/>
              <a:buChar char="•"/>
            </a:pPr>
            <a:r>
              <a:rPr lang="en-US" dirty="0" smtClean="0">
                <a:solidFill>
                  <a:schemeClr val="tx1"/>
                </a:solidFill>
              </a:rPr>
              <a:t>Light Therapy:</a:t>
            </a:r>
          </a:p>
          <a:p>
            <a:pPr marL="800100" lvl="1" indent="-342900">
              <a:buFont typeface="Arial" pitchFamily="34" charset="0"/>
              <a:buChar char="•"/>
            </a:pPr>
            <a:r>
              <a:rPr lang="en-US" dirty="0" smtClean="0">
                <a:solidFill>
                  <a:schemeClr val="tx1"/>
                </a:solidFill>
              </a:rPr>
              <a:t>Moderately bright light (1000 lux) or more improves subjective alertness, mood, and sleep quality</a:t>
            </a:r>
          </a:p>
          <a:p>
            <a:pPr marL="800100" lvl="1" indent="-342900">
              <a:buFont typeface="Arial" pitchFamily="34" charset="0"/>
              <a:buChar char="•"/>
            </a:pPr>
            <a:r>
              <a:rPr lang="en-US" dirty="0" smtClean="0">
                <a:solidFill>
                  <a:schemeClr val="tx1"/>
                </a:solidFill>
              </a:rPr>
              <a:t>Morning bright light promotes normal sleep in phase delay</a:t>
            </a:r>
          </a:p>
          <a:p>
            <a:pPr marL="800100" lvl="1" indent="-342900">
              <a:buFont typeface="Arial" pitchFamily="34" charset="0"/>
              <a:buChar char="•"/>
            </a:pPr>
            <a:r>
              <a:rPr lang="en-US" dirty="0" smtClean="0">
                <a:solidFill>
                  <a:schemeClr val="tx1"/>
                </a:solidFill>
              </a:rPr>
              <a:t>Evening bright light promotes sleep in  phase advance</a:t>
            </a:r>
          </a:p>
          <a:p>
            <a:pPr marL="800100" lvl="1" indent="-342900">
              <a:buFont typeface="Arial" pitchFamily="34" charset="0"/>
              <a:buChar char="•"/>
            </a:pPr>
            <a:r>
              <a:rPr lang="en-US" dirty="0" smtClean="0">
                <a:solidFill>
                  <a:schemeClr val="tx1"/>
                </a:solidFill>
              </a:rPr>
              <a:t>Bright light resynchronizes circadian rhythm</a:t>
            </a:r>
          </a:p>
          <a:p>
            <a:pPr marL="342900" indent="-342900">
              <a:buFont typeface="Arial" pitchFamily="34" charset="0"/>
              <a:buChar char="•"/>
            </a:pPr>
            <a:r>
              <a:rPr lang="en-US" dirty="0" smtClean="0">
                <a:solidFill>
                  <a:schemeClr val="tx1"/>
                </a:solidFill>
              </a:rPr>
              <a:t>Napping:</a:t>
            </a:r>
          </a:p>
          <a:p>
            <a:pPr marL="800100" lvl="1" indent="-342900">
              <a:buFont typeface="Arial" pitchFamily="34" charset="0"/>
              <a:buChar char="•"/>
            </a:pPr>
            <a:r>
              <a:rPr lang="en-US" dirty="0" smtClean="0">
                <a:solidFill>
                  <a:schemeClr val="tx1"/>
                </a:solidFill>
              </a:rPr>
              <a:t>Lower diastolic blood pressure, Improves mood, Decreases subjective sleepiness, Improved performance</a:t>
            </a:r>
          </a:p>
          <a:p>
            <a:pPr marL="800100" lvl="1" indent="-342900">
              <a:buFont typeface="Arial" pitchFamily="34" charset="0"/>
              <a:buChar char="•"/>
            </a:pPr>
            <a:r>
              <a:rPr lang="en-US" dirty="0" smtClean="0">
                <a:solidFill>
                  <a:schemeClr val="tx1"/>
                </a:solidFill>
              </a:rPr>
              <a:t>Also associated with increased mortality</a:t>
            </a:r>
            <a:endParaRPr lang="en-US" dirty="0">
              <a:solidFill>
                <a:schemeClr val="tx1"/>
              </a:solidFill>
            </a:endParaRPr>
          </a:p>
        </p:txBody>
      </p:sp>
      <p:sp>
        <p:nvSpPr>
          <p:cNvPr id="4" name="Footer Placeholder 3"/>
          <p:cNvSpPr>
            <a:spLocks noGrp="1"/>
          </p:cNvSpPr>
          <p:nvPr>
            <p:ph type="ftr" sz="quarter" idx="11"/>
          </p:nvPr>
        </p:nvSpPr>
        <p:spPr>
          <a:xfrm>
            <a:off x="5181600" y="6172200"/>
            <a:ext cx="3502152" cy="365125"/>
          </a:xfrm>
        </p:spPr>
        <p:txBody>
          <a:bodyPr/>
          <a:lstStyle/>
          <a:p>
            <a:r>
              <a:rPr lang="en-US" dirty="0" smtClean="0">
                <a:solidFill>
                  <a:schemeClr val="tx1"/>
                </a:solidFill>
              </a:rPr>
              <a:t>Wolkove et al. 2010</a:t>
            </a:r>
            <a:endParaRPr lang="en-US" dirty="0">
              <a:solidFill>
                <a:schemeClr val="tx1"/>
              </a:solidFill>
            </a:endParaRPr>
          </a:p>
        </p:txBody>
      </p:sp>
    </p:spTree>
    <p:extLst>
      <p:ext uri="{BB962C8B-B14F-4D97-AF65-F5344CB8AC3E}">
        <p14:creationId xmlns:p14="http://schemas.microsoft.com/office/powerpoint/2010/main" val="42507820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762000"/>
            <a:ext cx="6637468" cy="1362075"/>
          </a:xfrm>
        </p:spPr>
        <p:txBody>
          <a:bodyPr/>
          <a:lstStyle/>
          <a:p>
            <a:pPr algn="ctr"/>
            <a:r>
              <a:rPr lang="en-US" dirty="0" smtClean="0"/>
              <a:t>Insomnia</a:t>
            </a:r>
            <a:endParaRPr lang="en-US" dirty="0"/>
          </a:p>
        </p:txBody>
      </p:sp>
      <p:sp>
        <p:nvSpPr>
          <p:cNvPr id="3" name="Text Placeholder 2"/>
          <p:cNvSpPr>
            <a:spLocks noGrp="1"/>
          </p:cNvSpPr>
          <p:nvPr>
            <p:ph type="body" idx="1"/>
          </p:nvPr>
        </p:nvSpPr>
        <p:spPr>
          <a:xfrm>
            <a:off x="609600" y="2209800"/>
            <a:ext cx="8022336" cy="3810000"/>
          </a:xfrm>
        </p:spPr>
        <p:txBody>
          <a:bodyPr>
            <a:normAutofit/>
          </a:bodyPr>
          <a:lstStyle/>
          <a:p>
            <a:pPr marL="342900" indent="-342900">
              <a:buFont typeface="Arial" pitchFamily="34" charset="0"/>
              <a:buChar char="•"/>
            </a:pPr>
            <a:r>
              <a:rPr lang="en-US" dirty="0" smtClean="0">
                <a:solidFill>
                  <a:schemeClr val="tx1"/>
                </a:solidFill>
              </a:rPr>
              <a:t>Cognitive Behavioral Therapy:</a:t>
            </a:r>
          </a:p>
          <a:p>
            <a:pPr marL="800100" lvl="1" indent="-342900">
              <a:buFont typeface="Arial" pitchFamily="34" charset="0"/>
              <a:buChar char="•"/>
            </a:pPr>
            <a:r>
              <a:rPr lang="en-US" dirty="0" smtClean="0">
                <a:solidFill>
                  <a:schemeClr val="tx1"/>
                </a:solidFill>
              </a:rPr>
              <a:t>Cognitive principles of insomnia</a:t>
            </a:r>
          </a:p>
          <a:p>
            <a:pPr marL="800100" lvl="1" indent="-342900">
              <a:buFont typeface="Arial" pitchFamily="34" charset="0"/>
              <a:buChar char="•"/>
            </a:pPr>
            <a:r>
              <a:rPr lang="en-US" dirty="0">
                <a:solidFill>
                  <a:schemeClr val="tx1"/>
                </a:solidFill>
              </a:rPr>
              <a:t>Treatment targets include: </a:t>
            </a:r>
          </a:p>
          <a:p>
            <a:pPr marL="1257300" lvl="2" indent="-342900">
              <a:buFont typeface="Arial" pitchFamily="34" charset="0"/>
              <a:buChar char="•"/>
            </a:pPr>
            <a:r>
              <a:rPr lang="en-US" dirty="0">
                <a:solidFill>
                  <a:schemeClr val="tx1"/>
                </a:solidFill>
              </a:rPr>
              <a:t>Unrealistic sleep expectations</a:t>
            </a:r>
          </a:p>
          <a:p>
            <a:pPr marL="1257300" lvl="2" indent="-342900">
              <a:buFont typeface="Arial" pitchFamily="34" charset="0"/>
              <a:buChar char="•"/>
            </a:pPr>
            <a:r>
              <a:rPr lang="en-US" dirty="0">
                <a:solidFill>
                  <a:schemeClr val="tx1"/>
                </a:solidFill>
              </a:rPr>
              <a:t>Misconceptions about the causes of insomnia</a:t>
            </a:r>
          </a:p>
          <a:p>
            <a:pPr marL="1257300" lvl="2" indent="-342900">
              <a:buFont typeface="Arial" pitchFamily="34" charset="0"/>
              <a:buChar char="•"/>
            </a:pPr>
            <a:r>
              <a:rPr lang="en-US" dirty="0">
                <a:solidFill>
                  <a:schemeClr val="tx1"/>
                </a:solidFill>
              </a:rPr>
              <a:t>Distorted perception of insomnia consequences</a:t>
            </a:r>
          </a:p>
          <a:p>
            <a:pPr marL="1257300" lvl="2" indent="-342900">
              <a:buFont typeface="Arial" pitchFamily="34" charset="0"/>
              <a:buChar char="•"/>
            </a:pPr>
            <a:r>
              <a:rPr lang="en-US" dirty="0">
                <a:solidFill>
                  <a:schemeClr val="tx1"/>
                </a:solidFill>
              </a:rPr>
              <a:t>Faulty </a:t>
            </a:r>
            <a:r>
              <a:rPr lang="en-US" dirty="0" smtClean="0">
                <a:solidFill>
                  <a:schemeClr val="tx1"/>
                </a:solidFill>
              </a:rPr>
              <a:t>beliefs about sleep promoting practices</a:t>
            </a:r>
          </a:p>
          <a:p>
            <a:pPr marL="1257300" lvl="2" indent="-342900">
              <a:buFont typeface="Arial" pitchFamily="34" charset="0"/>
              <a:buChar char="•"/>
            </a:pPr>
            <a:r>
              <a:rPr lang="en-US" dirty="0" smtClean="0">
                <a:solidFill>
                  <a:schemeClr val="tx1"/>
                </a:solidFill>
              </a:rPr>
              <a:t>Other sleep disturbing thoughts</a:t>
            </a:r>
          </a:p>
          <a:p>
            <a:pPr marL="800100" lvl="1" indent="-342900">
              <a:buFont typeface="Arial" pitchFamily="34" charset="0"/>
              <a:buChar char="•"/>
            </a:pPr>
            <a:r>
              <a:rPr lang="en-US" dirty="0" smtClean="0">
                <a:solidFill>
                  <a:schemeClr val="tx1"/>
                </a:solidFill>
              </a:rPr>
              <a:t>Efficacy: </a:t>
            </a:r>
          </a:p>
          <a:p>
            <a:pPr marL="1257300" lvl="2" indent="-342900">
              <a:buFont typeface="Arial" pitchFamily="34" charset="0"/>
              <a:buChar char="•"/>
            </a:pPr>
            <a:r>
              <a:rPr lang="en-US" dirty="0" smtClean="0">
                <a:solidFill>
                  <a:schemeClr val="tx1"/>
                </a:solidFill>
              </a:rPr>
              <a:t>In RCT, CBT  and CBT/Med are better than meds alone.</a:t>
            </a:r>
          </a:p>
          <a:p>
            <a:pPr marL="1257300" lvl="2" indent="-342900">
              <a:buFont typeface="Arial" pitchFamily="34" charset="0"/>
              <a:buChar char="•"/>
            </a:pPr>
            <a:r>
              <a:rPr lang="en-US" dirty="0" smtClean="0">
                <a:solidFill>
                  <a:schemeClr val="tx1"/>
                </a:solidFill>
              </a:rPr>
              <a:t>Improved attitudes and beliefs about sleep are associated with  better sleep at 24 months.</a:t>
            </a:r>
          </a:p>
          <a:p>
            <a:pPr marL="1257300" lvl="2" indent="-342900">
              <a:buFont typeface="Arial" pitchFamily="34" charset="0"/>
              <a:buChar char="•"/>
            </a:pPr>
            <a:endParaRPr lang="en-US" dirty="0" smtClean="0">
              <a:solidFill>
                <a:schemeClr val="tx1"/>
              </a:solidFill>
            </a:endParaRPr>
          </a:p>
          <a:p>
            <a:pPr marL="800100" lvl="1" indent="-342900">
              <a:buFont typeface="Arial" pitchFamily="34" charset="0"/>
              <a:buChar char="•"/>
            </a:pPr>
            <a:endParaRPr lang="en-US" dirty="0">
              <a:solidFill>
                <a:schemeClr val="tx1"/>
              </a:solidFill>
            </a:endParaRPr>
          </a:p>
        </p:txBody>
      </p:sp>
      <p:sp>
        <p:nvSpPr>
          <p:cNvPr id="4" name="Footer Placeholder 3"/>
          <p:cNvSpPr>
            <a:spLocks noGrp="1"/>
          </p:cNvSpPr>
          <p:nvPr>
            <p:ph type="ftr" sz="quarter" idx="11"/>
          </p:nvPr>
        </p:nvSpPr>
        <p:spPr>
          <a:xfrm>
            <a:off x="5105400" y="6096000"/>
            <a:ext cx="3502152" cy="365125"/>
          </a:xfrm>
        </p:spPr>
        <p:txBody>
          <a:bodyPr/>
          <a:lstStyle/>
          <a:p>
            <a:r>
              <a:rPr lang="en-US" dirty="0" smtClean="0">
                <a:solidFill>
                  <a:schemeClr val="tx1"/>
                </a:solidFill>
              </a:rPr>
              <a:t>Belanger et al. 2006, Bluestein et al. 2011, Morin et al 2011</a:t>
            </a:r>
            <a:endParaRPr lang="en-US" dirty="0">
              <a:solidFill>
                <a:schemeClr val="tx1"/>
              </a:solidFill>
            </a:endParaRPr>
          </a:p>
        </p:txBody>
      </p:sp>
    </p:spTree>
    <p:extLst>
      <p:ext uri="{BB962C8B-B14F-4D97-AF65-F5344CB8AC3E}">
        <p14:creationId xmlns:p14="http://schemas.microsoft.com/office/powerpoint/2010/main" val="42176290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762000"/>
            <a:ext cx="6637468" cy="1362075"/>
          </a:xfrm>
        </p:spPr>
        <p:txBody>
          <a:bodyPr/>
          <a:lstStyle/>
          <a:p>
            <a:pPr algn="ctr"/>
            <a:r>
              <a:rPr lang="en-US" dirty="0" smtClean="0"/>
              <a:t>Insomnia</a:t>
            </a:r>
            <a:endParaRPr lang="en-US" dirty="0"/>
          </a:p>
        </p:txBody>
      </p:sp>
      <p:sp>
        <p:nvSpPr>
          <p:cNvPr id="3" name="Text Placeholder 2"/>
          <p:cNvSpPr>
            <a:spLocks noGrp="1"/>
          </p:cNvSpPr>
          <p:nvPr>
            <p:ph type="body" idx="1"/>
          </p:nvPr>
        </p:nvSpPr>
        <p:spPr>
          <a:xfrm>
            <a:off x="685800" y="2362200"/>
            <a:ext cx="8022336" cy="3810000"/>
          </a:xfrm>
        </p:spPr>
        <p:txBody>
          <a:bodyPr>
            <a:normAutofit fontScale="92500" lnSpcReduction="20000"/>
          </a:bodyPr>
          <a:lstStyle/>
          <a:p>
            <a:pPr marL="342900" indent="-342900">
              <a:buFont typeface="Arial" pitchFamily="34" charset="0"/>
              <a:buChar char="•"/>
            </a:pPr>
            <a:r>
              <a:rPr lang="en-US" dirty="0" smtClean="0">
                <a:solidFill>
                  <a:schemeClr val="tx1"/>
                </a:solidFill>
              </a:rPr>
              <a:t>Pharmacotherapy:</a:t>
            </a:r>
          </a:p>
          <a:p>
            <a:pPr marL="800100" lvl="1" indent="-342900">
              <a:buFont typeface="Arial" pitchFamily="34" charset="0"/>
              <a:buChar char="•"/>
            </a:pPr>
            <a:r>
              <a:rPr lang="en-US" dirty="0">
                <a:solidFill>
                  <a:schemeClr val="tx1"/>
                </a:solidFill>
              </a:rPr>
              <a:t>Melatonin</a:t>
            </a:r>
          </a:p>
          <a:p>
            <a:pPr marL="1257300" lvl="2" indent="-342900">
              <a:buFont typeface="Arial" pitchFamily="34" charset="0"/>
              <a:buChar char="•"/>
            </a:pPr>
            <a:r>
              <a:rPr lang="en-US" dirty="0">
                <a:solidFill>
                  <a:schemeClr val="tx1"/>
                </a:solidFill>
              </a:rPr>
              <a:t>Melatonin levels decline with age </a:t>
            </a:r>
          </a:p>
          <a:p>
            <a:pPr marL="1257300" lvl="2" indent="-342900">
              <a:buFont typeface="Arial" pitchFamily="34" charset="0"/>
              <a:buChar char="•"/>
            </a:pPr>
            <a:r>
              <a:rPr lang="en-US" dirty="0">
                <a:solidFill>
                  <a:schemeClr val="tx1"/>
                </a:solidFill>
              </a:rPr>
              <a:t>Lower in elderly insomniacs than age matched controls</a:t>
            </a:r>
          </a:p>
          <a:p>
            <a:pPr marL="1257300" lvl="2" indent="-342900">
              <a:buFont typeface="Arial" pitchFamily="34" charset="0"/>
              <a:buChar char="•"/>
            </a:pPr>
            <a:r>
              <a:rPr lang="en-US" dirty="0">
                <a:solidFill>
                  <a:schemeClr val="tx1"/>
                </a:solidFill>
              </a:rPr>
              <a:t>Some studies show improvement in sleep quality</a:t>
            </a:r>
          </a:p>
          <a:p>
            <a:pPr marL="1257300" lvl="2" indent="-342900">
              <a:buFont typeface="Arial" pitchFamily="34" charset="0"/>
              <a:buChar char="•"/>
            </a:pPr>
            <a:r>
              <a:rPr lang="en-US" dirty="0">
                <a:solidFill>
                  <a:schemeClr val="tx1"/>
                </a:solidFill>
              </a:rPr>
              <a:t>Not FDA improved, studies have looks as doses from 3mg to 6mg</a:t>
            </a:r>
            <a:r>
              <a:rPr lang="en-US" dirty="0" smtClean="0">
                <a:solidFill>
                  <a:schemeClr val="tx1"/>
                </a:solidFill>
              </a:rPr>
              <a:t>.</a:t>
            </a:r>
          </a:p>
          <a:p>
            <a:pPr marL="800100" lvl="1" indent="-342900">
              <a:buFont typeface="Arial" pitchFamily="34" charset="0"/>
              <a:buChar char="•"/>
            </a:pPr>
            <a:r>
              <a:rPr lang="en-US" dirty="0" smtClean="0">
                <a:solidFill>
                  <a:schemeClr val="tx1"/>
                </a:solidFill>
              </a:rPr>
              <a:t>Melatonin Receptor Agonist </a:t>
            </a:r>
          </a:p>
          <a:p>
            <a:pPr marL="1257300" lvl="2" indent="-342900">
              <a:buFont typeface="Arial" pitchFamily="34" charset="0"/>
              <a:buChar char="•"/>
            </a:pPr>
            <a:r>
              <a:rPr lang="en-US" dirty="0" err="1" smtClean="0">
                <a:solidFill>
                  <a:schemeClr val="tx1"/>
                </a:solidFill>
              </a:rPr>
              <a:t>Ramelteon</a:t>
            </a:r>
            <a:r>
              <a:rPr lang="en-US" dirty="0" smtClean="0">
                <a:solidFill>
                  <a:schemeClr val="tx1"/>
                </a:solidFill>
              </a:rPr>
              <a:t>; </a:t>
            </a:r>
            <a:r>
              <a:rPr lang="en-US" dirty="0">
                <a:solidFill>
                  <a:schemeClr val="tx1"/>
                </a:solidFill>
              </a:rPr>
              <a:t>prolonged-release melatonin</a:t>
            </a:r>
            <a:r>
              <a:rPr lang="en-US" dirty="0" smtClean="0">
                <a:solidFill>
                  <a:schemeClr val="tx1"/>
                </a:solidFill>
              </a:rPr>
              <a:t>, </a:t>
            </a:r>
            <a:r>
              <a:rPr lang="en-US" dirty="0" err="1" smtClean="0">
                <a:solidFill>
                  <a:schemeClr val="tx1"/>
                </a:solidFill>
              </a:rPr>
              <a:t>agomelatine</a:t>
            </a:r>
            <a:r>
              <a:rPr lang="en-US" dirty="0" smtClean="0">
                <a:solidFill>
                  <a:schemeClr val="tx1"/>
                </a:solidFill>
              </a:rPr>
              <a:t> </a:t>
            </a:r>
            <a:r>
              <a:rPr lang="en-US" dirty="0">
                <a:solidFill>
                  <a:schemeClr val="tx1"/>
                </a:solidFill>
              </a:rPr>
              <a:t>and </a:t>
            </a:r>
            <a:r>
              <a:rPr lang="en-US" dirty="0" err="1" smtClean="0">
                <a:solidFill>
                  <a:schemeClr val="tx1"/>
                </a:solidFill>
              </a:rPr>
              <a:t>tasimelteon</a:t>
            </a:r>
            <a:endParaRPr lang="en-US" dirty="0" smtClean="0">
              <a:solidFill>
                <a:schemeClr val="tx1"/>
              </a:solidFill>
            </a:endParaRPr>
          </a:p>
          <a:p>
            <a:pPr marL="1257300" lvl="2" indent="-342900">
              <a:buFont typeface="Arial" pitchFamily="34" charset="0"/>
              <a:buChar char="•"/>
            </a:pPr>
            <a:r>
              <a:rPr lang="en-US" dirty="0" smtClean="0">
                <a:solidFill>
                  <a:schemeClr val="tx1"/>
                </a:solidFill>
              </a:rPr>
              <a:t>FDA approved sleep onset insomnia, with studies specifically in the elderly</a:t>
            </a:r>
          </a:p>
          <a:p>
            <a:pPr marL="1257300" lvl="2" indent="-342900">
              <a:buFont typeface="Arial" pitchFamily="34" charset="0"/>
              <a:buChar char="•"/>
            </a:pPr>
            <a:r>
              <a:rPr lang="en-US" dirty="0" smtClean="0">
                <a:solidFill>
                  <a:schemeClr val="tx1"/>
                </a:solidFill>
              </a:rPr>
              <a:t>Half life 1-2.5 </a:t>
            </a:r>
            <a:r>
              <a:rPr lang="en-US" dirty="0" err="1" smtClean="0">
                <a:solidFill>
                  <a:schemeClr val="tx1"/>
                </a:solidFill>
              </a:rPr>
              <a:t>hrs</a:t>
            </a:r>
            <a:endParaRPr lang="en-US" dirty="0" smtClean="0">
              <a:solidFill>
                <a:schemeClr val="tx1"/>
              </a:solidFill>
            </a:endParaRPr>
          </a:p>
          <a:p>
            <a:pPr marL="1257300" lvl="2" indent="-342900">
              <a:buFont typeface="Arial" pitchFamily="34" charset="0"/>
              <a:buChar char="•"/>
            </a:pPr>
            <a:r>
              <a:rPr lang="en-US" dirty="0" smtClean="0">
                <a:solidFill>
                  <a:schemeClr val="tx1"/>
                </a:solidFill>
              </a:rPr>
              <a:t>Clinical dose 8mg</a:t>
            </a:r>
          </a:p>
          <a:p>
            <a:pPr marL="1257300" lvl="2" indent="-342900">
              <a:buFont typeface="Arial" pitchFamily="34" charset="0"/>
              <a:buChar char="•"/>
            </a:pPr>
            <a:r>
              <a:rPr lang="en-US" dirty="0" smtClean="0">
                <a:solidFill>
                  <a:schemeClr val="tx1"/>
                </a:solidFill>
              </a:rPr>
              <a:t>No tolerance in 12 months studies, no withdrawal symptoms</a:t>
            </a:r>
          </a:p>
          <a:p>
            <a:pPr marL="1257300" lvl="2" indent="-342900">
              <a:buFont typeface="Arial" pitchFamily="34" charset="0"/>
              <a:buChar char="•"/>
            </a:pPr>
            <a:r>
              <a:rPr lang="en-US" dirty="0" smtClean="0">
                <a:solidFill>
                  <a:schemeClr val="tx1"/>
                </a:solidFill>
              </a:rPr>
              <a:t>Adverse effects: somnolence, fatigue, dizziness, nausea</a:t>
            </a:r>
          </a:p>
        </p:txBody>
      </p:sp>
      <p:sp>
        <p:nvSpPr>
          <p:cNvPr id="4" name="Footer Placeholder 3"/>
          <p:cNvSpPr>
            <a:spLocks noGrp="1"/>
          </p:cNvSpPr>
          <p:nvPr>
            <p:ph type="ftr" sz="quarter" idx="11"/>
          </p:nvPr>
        </p:nvSpPr>
        <p:spPr>
          <a:xfrm>
            <a:off x="2743200" y="6096000"/>
            <a:ext cx="5940552" cy="441325"/>
          </a:xfrm>
        </p:spPr>
        <p:txBody>
          <a:bodyPr/>
          <a:lstStyle/>
          <a:p>
            <a:r>
              <a:rPr lang="en-US" dirty="0" err="1" smtClean="0">
                <a:solidFill>
                  <a:schemeClr val="tx1"/>
                </a:solidFill>
              </a:rPr>
              <a:t>Raehrs</a:t>
            </a:r>
            <a:r>
              <a:rPr lang="en-US" dirty="0" smtClean="0">
                <a:solidFill>
                  <a:schemeClr val="tx1"/>
                </a:solidFill>
              </a:rPr>
              <a:t> et a l 2012, Bastien  et al 2011, Laudon et al. 2014</a:t>
            </a:r>
            <a:endParaRPr lang="en-US" dirty="0">
              <a:solidFill>
                <a:schemeClr val="tx1"/>
              </a:solidFill>
            </a:endParaRPr>
          </a:p>
        </p:txBody>
      </p:sp>
    </p:spTree>
    <p:extLst>
      <p:ext uri="{BB962C8B-B14F-4D97-AF65-F5344CB8AC3E}">
        <p14:creationId xmlns:p14="http://schemas.microsoft.com/office/powerpoint/2010/main" val="3324048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0"/>
            <a:ext cx="6637468" cy="1362075"/>
          </a:xfrm>
        </p:spPr>
        <p:txBody>
          <a:bodyPr/>
          <a:lstStyle/>
          <a:p>
            <a:pPr algn="ctr"/>
            <a:r>
              <a:rPr lang="en-US" dirty="0" smtClean="0"/>
              <a:t>Insomnia</a:t>
            </a:r>
            <a:endParaRPr lang="en-US" dirty="0"/>
          </a:p>
        </p:txBody>
      </p:sp>
      <p:sp>
        <p:nvSpPr>
          <p:cNvPr id="3" name="Text Placeholder 2"/>
          <p:cNvSpPr>
            <a:spLocks noGrp="1"/>
          </p:cNvSpPr>
          <p:nvPr>
            <p:ph type="body" idx="1"/>
          </p:nvPr>
        </p:nvSpPr>
        <p:spPr>
          <a:xfrm>
            <a:off x="914400" y="2057400"/>
            <a:ext cx="7619999" cy="4038600"/>
          </a:xfrm>
        </p:spPr>
        <p:txBody>
          <a:bodyPr>
            <a:normAutofit/>
          </a:bodyPr>
          <a:lstStyle/>
          <a:p>
            <a:pPr marL="800100" lvl="1" indent="-342900">
              <a:buFont typeface="Arial" pitchFamily="34" charset="0"/>
              <a:buChar char="•"/>
            </a:pPr>
            <a:r>
              <a:rPr lang="en-US" dirty="0">
                <a:solidFill>
                  <a:schemeClr val="tx1"/>
                </a:solidFill>
              </a:rPr>
              <a:t>Benzodiazepines:</a:t>
            </a:r>
          </a:p>
          <a:p>
            <a:pPr marL="1257300" lvl="2" indent="-342900">
              <a:buFont typeface="Arial" pitchFamily="34" charset="0"/>
              <a:buChar char="•"/>
            </a:pPr>
            <a:r>
              <a:rPr lang="en-US" sz="1800" dirty="0">
                <a:solidFill>
                  <a:schemeClr val="tx1"/>
                </a:solidFill>
              </a:rPr>
              <a:t>No adverse effects on COPD and SDA</a:t>
            </a:r>
          </a:p>
          <a:p>
            <a:pPr marL="1257300" lvl="2" indent="-342900">
              <a:buFont typeface="Arial" pitchFamily="34" charset="0"/>
              <a:buChar char="•"/>
            </a:pPr>
            <a:r>
              <a:rPr lang="en-US" sz="1800" dirty="0" smtClean="0">
                <a:solidFill>
                  <a:schemeClr val="tx1"/>
                </a:solidFill>
              </a:rPr>
              <a:t>May develop tolerance, may experience withdrawal( including seizures</a:t>
            </a:r>
            <a:endParaRPr lang="en-US" sz="1800" dirty="0">
              <a:solidFill>
                <a:schemeClr val="tx1"/>
              </a:solidFill>
            </a:endParaRPr>
          </a:p>
          <a:p>
            <a:pPr marL="1257300" lvl="2" indent="-342900">
              <a:buFont typeface="Arial" pitchFamily="34" charset="0"/>
              <a:buChar char="•"/>
            </a:pPr>
            <a:r>
              <a:rPr lang="en-US" sz="1800" dirty="0">
                <a:solidFill>
                  <a:schemeClr val="tx1"/>
                </a:solidFill>
              </a:rPr>
              <a:t>Short term use associated with sedation, poor recall, psychomotor slowing.</a:t>
            </a:r>
          </a:p>
          <a:p>
            <a:pPr marL="1257300" lvl="2" indent="-342900">
              <a:buFont typeface="Arial" pitchFamily="34" charset="0"/>
              <a:buChar char="•"/>
            </a:pPr>
            <a:r>
              <a:rPr lang="en-US" sz="1800" dirty="0">
                <a:solidFill>
                  <a:schemeClr val="tx1"/>
                </a:solidFill>
              </a:rPr>
              <a:t>Longer term use associated with Alzheimer’s disease</a:t>
            </a:r>
          </a:p>
          <a:p>
            <a:endParaRPr lang="en-US" sz="1800" dirty="0">
              <a:solidFill>
                <a:schemeClr val="tx1"/>
              </a:solidFill>
            </a:endParaRPr>
          </a:p>
        </p:txBody>
      </p:sp>
      <p:sp>
        <p:nvSpPr>
          <p:cNvPr id="4" name="Footer Placeholder 3"/>
          <p:cNvSpPr>
            <a:spLocks noGrp="1"/>
          </p:cNvSpPr>
          <p:nvPr>
            <p:ph type="ftr" sz="quarter" idx="11"/>
          </p:nvPr>
        </p:nvSpPr>
        <p:spPr>
          <a:xfrm>
            <a:off x="3276600" y="6096000"/>
            <a:ext cx="5407152" cy="441325"/>
          </a:xfrm>
        </p:spPr>
        <p:txBody>
          <a:bodyPr/>
          <a:lstStyle/>
          <a:p>
            <a:r>
              <a:rPr lang="en-US" dirty="0">
                <a:solidFill>
                  <a:schemeClr val="tx1"/>
                </a:solidFill>
              </a:rPr>
              <a:t>Bastien et al 2011, , </a:t>
            </a:r>
            <a:r>
              <a:rPr lang="en-US" dirty="0" err="1">
                <a:solidFill>
                  <a:schemeClr val="tx1"/>
                </a:solidFill>
              </a:rPr>
              <a:t>Pomara</a:t>
            </a:r>
            <a:r>
              <a:rPr lang="en-US" dirty="0">
                <a:solidFill>
                  <a:schemeClr val="tx1"/>
                </a:solidFill>
              </a:rPr>
              <a:t> et al 1998, </a:t>
            </a:r>
            <a:r>
              <a:rPr lang="en-US" dirty="0" err="1">
                <a:solidFill>
                  <a:schemeClr val="tx1"/>
                </a:solidFill>
              </a:rPr>
              <a:t>Pomara</a:t>
            </a:r>
            <a:r>
              <a:rPr lang="en-US" dirty="0">
                <a:solidFill>
                  <a:schemeClr val="tx1"/>
                </a:solidFill>
              </a:rPr>
              <a:t> et al. 2015, Gage et al. 2014</a:t>
            </a:r>
          </a:p>
          <a:p>
            <a:endParaRPr lang="en-US" dirty="0">
              <a:solidFill>
                <a:schemeClr val="tx1"/>
              </a:solidFill>
            </a:endParaRPr>
          </a:p>
        </p:txBody>
      </p:sp>
    </p:spTree>
    <p:extLst>
      <p:ext uri="{BB962C8B-B14F-4D97-AF65-F5344CB8AC3E}">
        <p14:creationId xmlns:p14="http://schemas.microsoft.com/office/powerpoint/2010/main" val="32430734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05000" y="0"/>
            <a:ext cx="6402468" cy="2319867"/>
          </a:xfrm>
        </p:spPr>
        <p:txBody>
          <a:bodyPr/>
          <a:lstStyle/>
          <a:p>
            <a:r>
              <a:rPr lang="en-US" dirty="0" smtClean="0"/>
              <a:t>Learning Objectives</a:t>
            </a:r>
            <a:endParaRPr lang="en-US" dirty="0"/>
          </a:p>
        </p:txBody>
      </p:sp>
      <p:sp>
        <p:nvSpPr>
          <p:cNvPr id="5" name="Text Placeholder 4"/>
          <p:cNvSpPr>
            <a:spLocks noGrp="1"/>
          </p:cNvSpPr>
          <p:nvPr>
            <p:ph type="body" idx="1"/>
          </p:nvPr>
        </p:nvSpPr>
        <p:spPr>
          <a:xfrm>
            <a:off x="609600" y="2743200"/>
            <a:ext cx="8022336" cy="3505200"/>
          </a:xfrm>
        </p:spPr>
        <p:txBody>
          <a:bodyPr>
            <a:noAutofit/>
          </a:bodyPr>
          <a:lstStyle/>
          <a:p>
            <a:pPr marL="342900" lvl="0" indent="-342900">
              <a:buFont typeface="Arial" pitchFamily="34" charset="0"/>
              <a:buChar char="•"/>
            </a:pPr>
            <a:r>
              <a:rPr lang="en-US" sz="2000" dirty="0" smtClean="0">
                <a:solidFill>
                  <a:schemeClr val="tx1"/>
                </a:solidFill>
              </a:rPr>
              <a:t>Describe the prevalence of sleep disorders in the population.</a:t>
            </a:r>
          </a:p>
          <a:p>
            <a:pPr lvl="0"/>
            <a:endParaRPr lang="en-US" sz="2000" dirty="0">
              <a:solidFill>
                <a:schemeClr val="tx1"/>
              </a:solidFill>
            </a:endParaRPr>
          </a:p>
          <a:p>
            <a:pPr marL="342900" lvl="0" indent="-342900">
              <a:buFont typeface="Arial" pitchFamily="34" charset="0"/>
              <a:buChar char="•"/>
            </a:pPr>
            <a:r>
              <a:rPr lang="en-US" sz="2000" dirty="0">
                <a:solidFill>
                  <a:schemeClr val="tx1"/>
                </a:solidFill>
              </a:rPr>
              <a:t>Describe the effects of factors such as age, race/ethnicity, medical and mental illnesses on sleep</a:t>
            </a:r>
            <a:r>
              <a:rPr lang="en-US" sz="2000" dirty="0" smtClean="0">
                <a:solidFill>
                  <a:schemeClr val="tx1"/>
                </a:solidFill>
              </a:rPr>
              <a:t>.</a:t>
            </a:r>
          </a:p>
          <a:p>
            <a:pPr lvl="0"/>
            <a:endParaRPr lang="en-US" sz="2000" dirty="0">
              <a:solidFill>
                <a:schemeClr val="tx1"/>
              </a:solidFill>
            </a:endParaRPr>
          </a:p>
          <a:p>
            <a:pPr marL="342900" lvl="0" indent="-342900">
              <a:buFont typeface="Arial" pitchFamily="34" charset="0"/>
              <a:buChar char="•"/>
            </a:pPr>
            <a:r>
              <a:rPr lang="en-US" sz="2000" dirty="0">
                <a:solidFill>
                  <a:schemeClr val="tx1"/>
                </a:solidFill>
              </a:rPr>
              <a:t>Illustrate normal sleep changes which occur in aging</a:t>
            </a:r>
            <a:r>
              <a:rPr lang="en-US" sz="2000" dirty="0" smtClean="0">
                <a:solidFill>
                  <a:schemeClr val="tx1"/>
                </a:solidFill>
              </a:rPr>
              <a:t>.</a:t>
            </a:r>
          </a:p>
          <a:p>
            <a:pPr lvl="0"/>
            <a:endParaRPr lang="en-US" sz="2000" dirty="0">
              <a:solidFill>
                <a:schemeClr val="tx1"/>
              </a:solidFill>
            </a:endParaRPr>
          </a:p>
          <a:p>
            <a:pPr marL="342900" lvl="0" indent="-342900">
              <a:buFont typeface="Arial" pitchFamily="34" charset="0"/>
              <a:buChar char="•"/>
            </a:pPr>
            <a:r>
              <a:rPr lang="en-US" sz="2000" dirty="0">
                <a:solidFill>
                  <a:schemeClr val="tx1"/>
                </a:solidFill>
              </a:rPr>
              <a:t>Discuss diagnosis and treatment of common disorders in the </a:t>
            </a:r>
            <a:r>
              <a:rPr lang="en-US" sz="2000" dirty="0" smtClean="0">
                <a:solidFill>
                  <a:schemeClr val="tx1"/>
                </a:solidFill>
              </a:rPr>
              <a:t>elderly.</a:t>
            </a:r>
            <a:endParaRPr lang="en-US" sz="2000" dirty="0">
              <a:solidFill>
                <a:schemeClr val="tx1"/>
              </a:solidFill>
            </a:endParaRPr>
          </a:p>
          <a:p>
            <a:endParaRPr lang="en-US" sz="2000" dirty="0">
              <a:solidFill>
                <a:schemeClr val="tx1"/>
              </a:solidFill>
            </a:endParaRPr>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9334963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2286000"/>
            <a:ext cx="8022336" cy="3810000"/>
          </a:xfrm>
        </p:spPr>
        <p:txBody>
          <a:bodyPr>
            <a:normAutofit lnSpcReduction="10000"/>
          </a:bodyPr>
          <a:lstStyle/>
          <a:p>
            <a:pPr marL="800100" lvl="1" indent="-342900">
              <a:buFont typeface="Arial" pitchFamily="34" charset="0"/>
              <a:buChar char="•"/>
            </a:pPr>
            <a:r>
              <a:rPr lang="en-US" dirty="0" smtClean="0">
                <a:solidFill>
                  <a:schemeClr val="tx1"/>
                </a:solidFill>
              </a:rPr>
              <a:t>Non </a:t>
            </a:r>
            <a:r>
              <a:rPr lang="en-US" dirty="0" err="1" smtClean="0">
                <a:solidFill>
                  <a:schemeClr val="tx1"/>
                </a:solidFill>
              </a:rPr>
              <a:t>Benzo</a:t>
            </a:r>
            <a:r>
              <a:rPr lang="en-US" dirty="0" smtClean="0">
                <a:solidFill>
                  <a:schemeClr val="tx1"/>
                </a:solidFill>
              </a:rPr>
              <a:t> Benzodiazepine Receptor Agonists</a:t>
            </a:r>
          </a:p>
          <a:p>
            <a:pPr marL="1257300" lvl="2" indent="-342900">
              <a:buFont typeface="Arial" pitchFamily="34" charset="0"/>
              <a:buChar char="•"/>
            </a:pPr>
            <a:r>
              <a:rPr lang="en-US" dirty="0" err="1" smtClean="0">
                <a:solidFill>
                  <a:schemeClr val="tx1"/>
                </a:solidFill>
              </a:rPr>
              <a:t>GABAa</a:t>
            </a:r>
            <a:r>
              <a:rPr lang="en-US" dirty="0" smtClean="0">
                <a:solidFill>
                  <a:schemeClr val="tx1"/>
                </a:solidFill>
              </a:rPr>
              <a:t> complex, higher affinity for alpha 1 </a:t>
            </a:r>
          </a:p>
          <a:p>
            <a:pPr marL="1257300" lvl="2" indent="-342900">
              <a:buFont typeface="Arial" pitchFamily="34" charset="0"/>
              <a:buChar char="•"/>
            </a:pPr>
            <a:r>
              <a:rPr lang="en-US" dirty="0" smtClean="0">
                <a:solidFill>
                  <a:schemeClr val="tx1"/>
                </a:solidFill>
              </a:rPr>
              <a:t>Zolpidem:5mg, 10mg</a:t>
            </a:r>
          </a:p>
          <a:p>
            <a:pPr marL="1257300" lvl="2" indent="-342900">
              <a:buFont typeface="Arial" pitchFamily="34" charset="0"/>
              <a:buChar char="•"/>
            </a:pPr>
            <a:r>
              <a:rPr lang="en-US" dirty="0" smtClean="0">
                <a:solidFill>
                  <a:schemeClr val="tx1"/>
                </a:solidFill>
              </a:rPr>
              <a:t>Zaleplon: 5mg, 10 mg</a:t>
            </a:r>
            <a:endParaRPr lang="en-US" dirty="0">
              <a:solidFill>
                <a:schemeClr val="tx1"/>
              </a:solidFill>
            </a:endParaRPr>
          </a:p>
          <a:p>
            <a:pPr marL="1257300" lvl="2" indent="-342900">
              <a:buFont typeface="Arial" pitchFamily="34" charset="0"/>
              <a:buChar char="•"/>
            </a:pPr>
            <a:r>
              <a:rPr lang="en-US" dirty="0" smtClean="0">
                <a:solidFill>
                  <a:schemeClr val="tx1"/>
                </a:solidFill>
              </a:rPr>
              <a:t>Eszopiclone: 1mg -3mg</a:t>
            </a:r>
          </a:p>
          <a:p>
            <a:pPr marL="1257300" lvl="2" indent="-342900">
              <a:buFont typeface="Arial" pitchFamily="34" charset="0"/>
              <a:buChar char="•"/>
            </a:pPr>
            <a:r>
              <a:rPr lang="en-US" dirty="0" smtClean="0">
                <a:solidFill>
                  <a:schemeClr val="tx1"/>
                </a:solidFill>
              </a:rPr>
              <a:t>Less tolerance and rebound</a:t>
            </a:r>
          </a:p>
          <a:p>
            <a:pPr marL="1257300" lvl="2" indent="-342900">
              <a:buFont typeface="Arial" pitchFamily="34" charset="0"/>
              <a:buChar char="•"/>
            </a:pPr>
            <a:r>
              <a:rPr lang="en-US" dirty="0" smtClean="0">
                <a:solidFill>
                  <a:schemeClr val="tx1"/>
                </a:solidFill>
              </a:rPr>
              <a:t>Amnestic parasomnias</a:t>
            </a:r>
          </a:p>
          <a:p>
            <a:pPr marL="1257300" lvl="2" indent="-342900">
              <a:buFont typeface="Arial" pitchFamily="34" charset="0"/>
              <a:buChar char="•"/>
            </a:pPr>
            <a:r>
              <a:rPr lang="en-US" dirty="0" smtClean="0">
                <a:solidFill>
                  <a:schemeClr val="tx1"/>
                </a:solidFill>
              </a:rPr>
              <a:t>Equivocal risk for falls compared to insomnia</a:t>
            </a:r>
          </a:p>
          <a:p>
            <a:pPr marL="800100" lvl="1" indent="-342900">
              <a:buFont typeface="Arial" pitchFamily="34" charset="0"/>
              <a:buChar char="•"/>
            </a:pPr>
            <a:r>
              <a:rPr lang="en-US" dirty="0" smtClean="0">
                <a:solidFill>
                  <a:schemeClr val="tx1"/>
                </a:solidFill>
              </a:rPr>
              <a:t>Antidepressants:</a:t>
            </a:r>
          </a:p>
          <a:p>
            <a:pPr marL="1257300" lvl="2" indent="-342900">
              <a:buFont typeface="Arial" pitchFamily="34" charset="0"/>
              <a:buChar char="•"/>
            </a:pPr>
            <a:r>
              <a:rPr lang="en-US" dirty="0" smtClean="0">
                <a:solidFill>
                  <a:schemeClr val="tx1"/>
                </a:solidFill>
              </a:rPr>
              <a:t>Mirtazapine, Trazodone</a:t>
            </a:r>
            <a:r>
              <a:rPr lang="en-US" dirty="0">
                <a:solidFill>
                  <a:schemeClr val="tx1"/>
                </a:solidFill>
              </a:rPr>
              <a:t>, </a:t>
            </a:r>
            <a:r>
              <a:rPr lang="en-US" dirty="0" err="1" smtClean="0">
                <a:solidFill>
                  <a:schemeClr val="tx1"/>
                </a:solidFill>
              </a:rPr>
              <a:t>Doxepine</a:t>
            </a:r>
            <a:endParaRPr lang="en-US" dirty="0" smtClean="0">
              <a:solidFill>
                <a:schemeClr val="tx1"/>
              </a:solidFill>
            </a:endParaRPr>
          </a:p>
          <a:p>
            <a:pPr marL="1257300" lvl="2" indent="-342900">
              <a:buFont typeface="Arial" pitchFamily="34" charset="0"/>
              <a:buChar char="•"/>
            </a:pPr>
            <a:r>
              <a:rPr lang="en-US" dirty="0" smtClean="0">
                <a:solidFill>
                  <a:schemeClr val="tx1"/>
                </a:solidFill>
              </a:rPr>
              <a:t>Orthostatic Hypotension</a:t>
            </a:r>
          </a:p>
          <a:p>
            <a:pPr marL="1257300" lvl="2" indent="-342900">
              <a:buFont typeface="Arial" pitchFamily="34" charset="0"/>
              <a:buChar char="•"/>
            </a:pPr>
            <a:r>
              <a:rPr lang="en-US" dirty="0" smtClean="0">
                <a:solidFill>
                  <a:schemeClr val="tx1"/>
                </a:solidFill>
              </a:rPr>
              <a:t>Anticholinergic, Antihistamine side effects</a:t>
            </a:r>
          </a:p>
          <a:p>
            <a:pPr marL="1257300" lvl="2" indent="-342900">
              <a:buFont typeface="Arial" pitchFamily="34" charset="0"/>
              <a:buChar char="•"/>
            </a:pPr>
            <a:r>
              <a:rPr lang="en-US" dirty="0" smtClean="0">
                <a:solidFill>
                  <a:schemeClr val="tx1"/>
                </a:solidFill>
              </a:rPr>
              <a:t>Equivalent fall risks</a:t>
            </a:r>
            <a:endParaRPr lang="en-US" dirty="0">
              <a:solidFill>
                <a:schemeClr val="tx1"/>
              </a:solidFill>
            </a:endParaRPr>
          </a:p>
          <a:p>
            <a:pPr marL="342900" indent="-342900">
              <a:buFont typeface="Arial" pitchFamily="34" charset="0"/>
              <a:buChar char="•"/>
            </a:pPr>
            <a:endParaRPr lang="en-US" dirty="0" smtClean="0">
              <a:solidFill>
                <a:schemeClr val="tx1"/>
              </a:solidFill>
            </a:endParaRPr>
          </a:p>
          <a:p>
            <a:endParaRPr lang="en-US" dirty="0">
              <a:solidFill>
                <a:schemeClr val="tx1"/>
              </a:solidFill>
            </a:endParaRPr>
          </a:p>
        </p:txBody>
      </p:sp>
      <p:sp>
        <p:nvSpPr>
          <p:cNvPr id="4" name="Footer Placeholder 3"/>
          <p:cNvSpPr>
            <a:spLocks noGrp="1"/>
          </p:cNvSpPr>
          <p:nvPr>
            <p:ph type="ftr" sz="quarter" idx="11"/>
          </p:nvPr>
        </p:nvSpPr>
        <p:spPr/>
        <p:txBody>
          <a:bodyPr/>
          <a:lstStyle/>
          <a:p>
            <a:r>
              <a:rPr lang="en-US" dirty="0" err="1" smtClean="0">
                <a:solidFill>
                  <a:schemeClr val="tx1"/>
                </a:solidFill>
              </a:rPr>
              <a:t>Roehrs</a:t>
            </a:r>
            <a:r>
              <a:rPr lang="en-US" dirty="0" smtClean="0">
                <a:solidFill>
                  <a:schemeClr val="tx1"/>
                </a:solidFill>
              </a:rPr>
              <a:t> et al 2012, Bastien et al  2011</a:t>
            </a:r>
            <a:endParaRPr lang="en-US" dirty="0">
              <a:solidFill>
                <a:schemeClr val="tx1"/>
              </a:solidFill>
            </a:endParaRPr>
          </a:p>
        </p:txBody>
      </p:sp>
      <p:sp>
        <p:nvSpPr>
          <p:cNvPr id="6" name="Title 1"/>
          <p:cNvSpPr>
            <a:spLocks noGrp="1"/>
          </p:cNvSpPr>
          <p:nvPr>
            <p:ph type="title"/>
          </p:nvPr>
        </p:nvSpPr>
        <p:spPr>
          <a:xfrm>
            <a:off x="1219200" y="762000"/>
            <a:ext cx="6637468" cy="1362075"/>
          </a:xfrm>
        </p:spPr>
        <p:txBody>
          <a:bodyPr/>
          <a:lstStyle/>
          <a:p>
            <a:pPr algn="ctr"/>
            <a:r>
              <a:rPr lang="en-US" dirty="0" smtClean="0"/>
              <a:t>Insomnia</a:t>
            </a:r>
            <a:endParaRPr lang="en-US" dirty="0"/>
          </a:p>
        </p:txBody>
      </p:sp>
    </p:spTree>
    <p:extLst>
      <p:ext uri="{BB962C8B-B14F-4D97-AF65-F5344CB8AC3E}">
        <p14:creationId xmlns:p14="http://schemas.microsoft.com/office/powerpoint/2010/main" val="7493753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0"/>
            <a:ext cx="6637468" cy="1362075"/>
          </a:xfrm>
        </p:spPr>
        <p:txBody>
          <a:bodyPr/>
          <a:lstStyle/>
          <a:p>
            <a:pPr algn="ctr"/>
            <a:r>
              <a:rPr lang="en-US" dirty="0" smtClean="0"/>
              <a:t>Sleep apnea</a:t>
            </a:r>
            <a:endParaRPr lang="en-US" dirty="0"/>
          </a:p>
        </p:txBody>
      </p:sp>
      <p:sp>
        <p:nvSpPr>
          <p:cNvPr id="3" name="Text Placeholder 2"/>
          <p:cNvSpPr>
            <a:spLocks noGrp="1"/>
          </p:cNvSpPr>
          <p:nvPr>
            <p:ph type="body" idx="1"/>
          </p:nvPr>
        </p:nvSpPr>
        <p:spPr>
          <a:xfrm>
            <a:off x="609600" y="2667000"/>
            <a:ext cx="8022336" cy="3810000"/>
          </a:xfrm>
        </p:spPr>
        <p:txBody>
          <a:bodyPr>
            <a:normAutofit/>
          </a:bodyPr>
          <a:lstStyle/>
          <a:p>
            <a:pPr marL="342900" indent="-342900">
              <a:buFont typeface="Arial" pitchFamily="34" charset="0"/>
              <a:buChar char="•"/>
            </a:pPr>
            <a:r>
              <a:rPr lang="en-US" dirty="0" smtClean="0">
                <a:solidFill>
                  <a:schemeClr val="tx1"/>
                </a:solidFill>
              </a:rPr>
              <a:t>Apnea: cessation of breathing &gt;10 sec</a:t>
            </a:r>
          </a:p>
          <a:p>
            <a:pPr marL="800100" lvl="1" indent="-342900">
              <a:buFont typeface="Arial" pitchFamily="34" charset="0"/>
              <a:buChar char="•"/>
            </a:pPr>
            <a:r>
              <a:rPr lang="en-US" dirty="0" err="1" smtClean="0">
                <a:solidFill>
                  <a:schemeClr val="tx1"/>
                </a:solidFill>
              </a:rPr>
              <a:t>Obstrucitve</a:t>
            </a:r>
            <a:r>
              <a:rPr lang="en-US" dirty="0" smtClean="0">
                <a:solidFill>
                  <a:schemeClr val="tx1"/>
                </a:solidFill>
              </a:rPr>
              <a:t>: if effort</a:t>
            </a:r>
          </a:p>
          <a:p>
            <a:pPr marL="800100" lvl="1" indent="-342900">
              <a:buFont typeface="Arial" pitchFamily="34" charset="0"/>
              <a:buChar char="•"/>
            </a:pPr>
            <a:r>
              <a:rPr lang="en-US" dirty="0" smtClean="0">
                <a:solidFill>
                  <a:schemeClr val="tx1"/>
                </a:solidFill>
              </a:rPr>
              <a:t>Central: </a:t>
            </a:r>
            <a:r>
              <a:rPr lang="en-US" dirty="0" err="1" smtClean="0">
                <a:solidFill>
                  <a:schemeClr val="tx1"/>
                </a:solidFill>
              </a:rPr>
              <a:t>wiithout</a:t>
            </a:r>
            <a:r>
              <a:rPr lang="en-US" dirty="0" smtClean="0">
                <a:solidFill>
                  <a:schemeClr val="tx1"/>
                </a:solidFill>
              </a:rPr>
              <a:t> effort</a:t>
            </a:r>
          </a:p>
          <a:p>
            <a:pPr marL="342900" indent="-342900">
              <a:buFont typeface="Arial" pitchFamily="34" charset="0"/>
              <a:buChar char="•"/>
            </a:pPr>
            <a:r>
              <a:rPr lang="en-US" dirty="0" smtClean="0">
                <a:solidFill>
                  <a:schemeClr val="tx1"/>
                </a:solidFill>
              </a:rPr>
              <a:t>Hypopnea: reduction in breathing ( 50% of airflow +O2 desaturations)</a:t>
            </a:r>
          </a:p>
          <a:p>
            <a:pPr marL="342900" indent="-342900">
              <a:buFont typeface="Arial" pitchFamily="34" charset="0"/>
              <a:buChar char="•"/>
            </a:pPr>
            <a:r>
              <a:rPr lang="en-US" dirty="0" smtClean="0">
                <a:solidFill>
                  <a:schemeClr val="tx1"/>
                </a:solidFill>
              </a:rPr>
              <a:t>AHI: Apnea + Hypopnea Index</a:t>
            </a:r>
          </a:p>
          <a:p>
            <a:pPr marL="342900" indent="-342900">
              <a:buFont typeface="Arial" pitchFamily="34" charset="0"/>
              <a:buChar char="•"/>
            </a:pPr>
            <a:r>
              <a:rPr lang="en-US" dirty="0" smtClean="0">
                <a:solidFill>
                  <a:schemeClr val="tx1"/>
                </a:solidFill>
              </a:rPr>
              <a:t>Obstructive Sleep Apnea/Hypopnea Syndrome: </a:t>
            </a:r>
          </a:p>
          <a:p>
            <a:pPr marL="800100" lvl="1" indent="-342900">
              <a:buFont typeface="Arial" pitchFamily="34" charset="0"/>
              <a:buChar char="•"/>
            </a:pPr>
            <a:r>
              <a:rPr lang="en-US" dirty="0" smtClean="0">
                <a:solidFill>
                  <a:schemeClr val="tx1"/>
                </a:solidFill>
              </a:rPr>
              <a:t>AHI=5 or more respiratory event per hour of sleep</a:t>
            </a:r>
          </a:p>
          <a:p>
            <a:pPr marL="800100" lvl="1" indent="-342900">
              <a:buFont typeface="Arial" pitchFamily="34" charset="0"/>
              <a:buChar char="•"/>
            </a:pPr>
            <a:r>
              <a:rPr lang="en-US" dirty="0" smtClean="0">
                <a:solidFill>
                  <a:schemeClr val="tx1"/>
                </a:solidFill>
              </a:rPr>
              <a:t>AHI=15 or more moderate toe severe sleep apnea.</a:t>
            </a:r>
            <a:endParaRPr lang="en-US" dirty="0">
              <a:solidFill>
                <a:schemeClr val="tx1"/>
              </a:solidFill>
            </a:endParaRPr>
          </a:p>
        </p:txBody>
      </p:sp>
      <p:sp>
        <p:nvSpPr>
          <p:cNvPr id="4" name="Footer Placeholder 3"/>
          <p:cNvSpPr>
            <a:spLocks noGrp="1"/>
          </p:cNvSpPr>
          <p:nvPr>
            <p:ph type="ftr" sz="quarter" idx="11"/>
          </p:nvPr>
        </p:nvSpPr>
        <p:spPr/>
        <p:txBody>
          <a:bodyPr/>
          <a:lstStyle/>
          <a:p>
            <a:endParaRPr lang="en-US" dirty="0">
              <a:solidFill>
                <a:srgbClr val="FFC000"/>
              </a:solidFill>
            </a:endParaRPr>
          </a:p>
        </p:txBody>
      </p:sp>
    </p:spTree>
    <p:extLst>
      <p:ext uri="{BB962C8B-B14F-4D97-AF65-F5344CB8AC3E}">
        <p14:creationId xmlns:p14="http://schemas.microsoft.com/office/powerpoint/2010/main" val="30798230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762000"/>
            <a:ext cx="6637468" cy="1362075"/>
          </a:xfrm>
        </p:spPr>
        <p:txBody>
          <a:bodyPr/>
          <a:lstStyle/>
          <a:p>
            <a:pPr algn="ctr"/>
            <a:r>
              <a:rPr lang="en-US" dirty="0" smtClean="0"/>
              <a:t>Sleep Apnea</a:t>
            </a:r>
            <a:endParaRPr lang="en-US" dirty="0"/>
          </a:p>
        </p:txBody>
      </p:sp>
      <p:sp>
        <p:nvSpPr>
          <p:cNvPr id="3" name="Text Placeholder 2"/>
          <p:cNvSpPr>
            <a:spLocks noGrp="1"/>
          </p:cNvSpPr>
          <p:nvPr>
            <p:ph type="body" idx="1"/>
          </p:nvPr>
        </p:nvSpPr>
        <p:spPr>
          <a:xfrm>
            <a:off x="609600" y="2286000"/>
            <a:ext cx="8022336" cy="4038600"/>
          </a:xfrm>
        </p:spPr>
        <p:txBody>
          <a:bodyPr>
            <a:normAutofit/>
          </a:bodyPr>
          <a:lstStyle/>
          <a:p>
            <a:pPr marL="342900" indent="-342900">
              <a:buFont typeface="Arial" pitchFamily="34" charset="0"/>
              <a:buChar char="•"/>
            </a:pPr>
            <a:r>
              <a:rPr lang="en-US" dirty="0" smtClean="0">
                <a:solidFill>
                  <a:schemeClr val="tx1"/>
                </a:solidFill>
              </a:rPr>
              <a:t>Evaluation</a:t>
            </a:r>
          </a:p>
          <a:p>
            <a:pPr marL="800100" lvl="1" indent="-342900">
              <a:buFont typeface="Arial" pitchFamily="34" charset="0"/>
              <a:buChar char="•"/>
            </a:pPr>
            <a:r>
              <a:rPr lang="en-US" dirty="0" smtClean="0">
                <a:solidFill>
                  <a:schemeClr val="tx1"/>
                </a:solidFill>
              </a:rPr>
              <a:t>Clinical history: snoring, excessive daytime sleepiness, witnessed apneas, weight gain, impotence</a:t>
            </a:r>
          </a:p>
          <a:p>
            <a:pPr marL="800100" lvl="1" indent="-342900">
              <a:buFont typeface="Arial" pitchFamily="34" charset="0"/>
              <a:buChar char="•"/>
            </a:pPr>
            <a:r>
              <a:rPr lang="en-US" dirty="0" smtClean="0">
                <a:solidFill>
                  <a:schemeClr val="tx1"/>
                </a:solidFill>
              </a:rPr>
              <a:t>Physical findings: BMI &gt;30, Hypertension, Neck Circumference &gt;=17 in</a:t>
            </a:r>
          </a:p>
          <a:p>
            <a:pPr marL="800100" lvl="1" indent="-342900">
              <a:buFont typeface="Arial" pitchFamily="34" charset="0"/>
              <a:buChar char="•"/>
            </a:pPr>
            <a:r>
              <a:rPr lang="en-US" dirty="0">
                <a:solidFill>
                  <a:schemeClr val="tx1"/>
                </a:solidFill>
              </a:rPr>
              <a:t>Polysomnography: AHI </a:t>
            </a:r>
            <a:r>
              <a:rPr lang="en-US" dirty="0" smtClean="0">
                <a:solidFill>
                  <a:schemeClr val="tx1"/>
                </a:solidFill>
              </a:rPr>
              <a:t>&gt;</a:t>
            </a:r>
            <a:r>
              <a:rPr lang="en-US" dirty="0">
                <a:solidFill>
                  <a:schemeClr val="tx1"/>
                </a:solidFill>
              </a:rPr>
              <a:t>5</a:t>
            </a:r>
          </a:p>
          <a:p>
            <a:pPr marL="1257300" lvl="2" indent="-342900">
              <a:buFont typeface="Arial" pitchFamily="34" charset="0"/>
              <a:buChar char="•"/>
            </a:pPr>
            <a:r>
              <a:rPr lang="en-US" dirty="0">
                <a:solidFill>
                  <a:schemeClr val="tx1"/>
                </a:solidFill>
              </a:rPr>
              <a:t>1/3 elderly patients have AHI &gt;5</a:t>
            </a:r>
          </a:p>
          <a:p>
            <a:pPr marL="1257300" lvl="2" indent="-342900">
              <a:buFont typeface="Arial" pitchFamily="34" charset="0"/>
              <a:buChar char="•"/>
            </a:pPr>
            <a:r>
              <a:rPr lang="en-US" dirty="0">
                <a:solidFill>
                  <a:schemeClr val="tx1"/>
                </a:solidFill>
              </a:rPr>
              <a:t>Morbidity and Mortality increased with increasing AHI</a:t>
            </a:r>
          </a:p>
          <a:p>
            <a:pPr marL="800100" lvl="1" indent="-342900">
              <a:buFont typeface="Arial" pitchFamily="34" charset="0"/>
              <a:buChar char="•"/>
            </a:pPr>
            <a:r>
              <a:rPr lang="en-US" dirty="0" smtClean="0">
                <a:solidFill>
                  <a:schemeClr val="tx1"/>
                </a:solidFill>
              </a:rPr>
              <a:t>Treatment: CPAP</a:t>
            </a:r>
          </a:p>
          <a:p>
            <a:pPr marL="1257300" lvl="2" indent="-342900">
              <a:buFont typeface="Arial" pitchFamily="34" charset="0"/>
              <a:buChar char="•"/>
            </a:pPr>
            <a:r>
              <a:rPr lang="en-US" dirty="0" smtClean="0">
                <a:solidFill>
                  <a:schemeClr val="tx1"/>
                </a:solidFill>
              </a:rPr>
              <a:t> Surgery is less favorable over the age of 50 years old</a:t>
            </a:r>
          </a:p>
          <a:p>
            <a:pPr marL="1257300" lvl="2" indent="-342900">
              <a:buFont typeface="Arial" pitchFamily="34" charset="0"/>
              <a:buChar char="•"/>
            </a:pPr>
            <a:r>
              <a:rPr lang="en-US" dirty="0" smtClean="0">
                <a:solidFill>
                  <a:schemeClr val="tx1"/>
                </a:solidFill>
              </a:rPr>
              <a:t>Weight loss and smoking cessation are mandatory</a:t>
            </a:r>
          </a:p>
          <a:p>
            <a:pPr marL="1257300" lvl="2" indent="-342900">
              <a:buFont typeface="Arial" pitchFamily="34" charset="0"/>
              <a:buChar char="•"/>
            </a:pPr>
            <a:r>
              <a:rPr lang="en-US" dirty="0" smtClean="0">
                <a:solidFill>
                  <a:schemeClr val="tx1"/>
                </a:solidFill>
              </a:rPr>
              <a:t>Compliance may be problematic</a:t>
            </a:r>
          </a:p>
        </p:txBody>
      </p:sp>
      <p:sp>
        <p:nvSpPr>
          <p:cNvPr id="4" name="Footer Placeholder 3"/>
          <p:cNvSpPr>
            <a:spLocks noGrp="1"/>
          </p:cNvSpPr>
          <p:nvPr>
            <p:ph type="ftr" sz="quarter" idx="11"/>
          </p:nvPr>
        </p:nvSpPr>
        <p:spPr>
          <a:xfrm>
            <a:off x="5181600" y="6172200"/>
            <a:ext cx="3502152" cy="365125"/>
          </a:xfrm>
        </p:spPr>
        <p:txBody>
          <a:bodyPr/>
          <a:lstStyle/>
          <a:p>
            <a:r>
              <a:rPr lang="en-US" dirty="0" smtClean="0">
                <a:solidFill>
                  <a:schemeClr val="tx1"/>
                </a:solidFill>
              </a:rPr>
              <a:t>Jean Louis et al. 2008</a:t>
            </a:r>
            <a:endParaRPr lang="en-US" dirty="0">
              <a:solidFill>
                <a:schemeClr val="tx1"/>
              </a:solidFill>
            </a:endParaRPr>
          </a:p>
        </p:txBody>
      </p:sp>
    </p:spTree>
    <p:extLst>
      <p:ext uri="{BB962C8B-B14F-4D97-AF65-F5344CB8AC3E}">
        <p14:creationId xmlns:p14="http://schemas.microsoft.com/office/powerpoint/2010/main" val="13118744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0"/>
            <a:ext cx="6637468" cy="1362075"/>
          </a:xfrm>
        </p:spPr>
        <p:txBody>
          <a:bodyPr/>
          <a:lstStyle/>
          <a:p>
            <a:pPr algn="ctr"/>
            <a:r>
              <a:rPr lang="en-US" dirty="0" smtClean="0"/>
              <a:t>Sleep Apnea</a:t>
            </a:r>
            <a:endParaRPr lang="en-US" dirty="0"/>
          </a:p>
        </p:txBody>
      </p:sp>
      <p:sp>
        <p:nvSpPr>
          <p:cNvPr id="3" name="Text Placeholder 2"/>
          <p:cNvSpPr>
            <a:spLocks noGrp="1"/>
          </p:cNvSpPr>
          <p:nvPr>
            <p:ph type="body" idx="1"/>
          </p:nvPr>
        </p:nvSpPr>
        <p:spPr>
          <a:xfrm>
            <a:off x="609600" y="2438400"/>
            <a:ext cx="8022336" cy="3733800"/>
          </a:xfrm>
        </p:spPr>
        <p:txBody>
          <a:bodyPr/>
          <a:lstStyle/>
          <a:p>
            <a:pPr marL="342900" indent="-342900">
              <a:buFont typeface="Arial" pitchFamily="34" charset="0"/>
              <a:buChar char="•"/>
            </a:pPr>
            <a:r>
              <a:rPr lang="en-US" dirty="0" smtClean="0">
                <a:solidFill>
                  <a:schemeClr val="tx1"/>
                </a:solidFill>
              </a:rPr>
              <a:t>Prevalence: men 14%, women 5%</a:t>
            </a:r>
          </a:p>
          <a:p>
            <a:pPr marL="342900" indent="-342900">
              <a:buFont typeface="Arial" pitchFamily="34" charset="0"/>
              <a:buChar char="•"/>
            </a:pPr>
            <a:r>
              <a:rPr lang="en-US" dirty="0" smtClean="0">
                <a:solidFill>
                  <a:schemeClr val="tx1"/>
                </a:solidFill>
              </a:rPr>
              <a:t>Untreated:</a:t>
            </a:r>
          </a:p>
          <a:p>
            <a:pPr marL="800100" lvl="1" indent="-342900">
              <a:buFont typeface="Arial" pitchFamily="34" charset="0"/>
              <a:buChar char="•"/>
            </a:pPr>
            <a:r>
              <a:rPr lang="en-US" dirty="0" smtClean="0">
                <a:solidFill>
                  <a:schemeClr val="tx1"/>
                </a:solidFill>
              </a:rPr>
              <a:t>Car Accidents/ Work Accidents</a:t>
            </a:r>
          </a:p>
          <a:p>
            <a:pPr marL="800100" lvl="1" indent="-342900">
              <a:buFont typeface="Arial" pitchFamily="34" charset="0"/>
              <a:buChar char="•"/>
            </a:pPr>
            <a:r>
              <a:rPr lang="en-US" dirty="0" smtClean="0">
                <a:solidFill>
                  <a:schemeClr val="tx1"/>
                </a:solidFill>
              </a:rPr>
              <a:t>Cardiovascular disease</a:t>
            </a:r>
          </a:p>
          <a:p>
            <a:pPr marL="800100" lvl="1" indent="-342900">
              <a:buFont typeface="Arial" pitchFamily="34" charset="0"/>
              <a:buChar char="•"/>
            </a:pPr>
            <a:r>
              <a:rPr lang="en-US" dirty="0" smtClean="0">
                <a:solidFill>
                  <a:schemeClr val="tx1"/>
                </a:solidFill>
              </a:rPr>
              <a:t>Hypertension</a:t>
            </a:r>
          </a:p>
          <a:p>
            <a:pPr marL="800100" lvl="1" indent="-342900">
              <a:buFont typeface="Arial" pitchFamily="34" charset="0"/>
              <a:buChar char="•"/>
            </a:pPr>
            <a:r>
              <a:rPr lang="en-US" dirty="0" smtClean="0">
                <a:solidFill>
                  <a:schemeClr val="tx1"/>
                </a:solidFill>
              </a:rPr>
              <a:t>Diabetes</a:t>
            </a:r>
          </a:p>
          <a:p>
            <a:pPr marL="800100" lvl="1" indent="-342900">
              <a:buFont typeface="Arial" pitchFamily="34" charset="0"/>
              <a:buChar char="•"/>
            </a:pPr>
            <a:r>
              <a:rPr lang="en-US" dirty="0" smtClean="0">
                <a:solidFill>
                  <a:schemeClr val="tx1"/>
                </a:solidFill>
              </a:rPr>
              <a:t>Metabolic Syndrome</a:t>
            </a:r>
          </a:p>
        </p:txBody>
      </p:sp>
      <p:sp>
        <p:nvSpPr>
          <p:cNvPr id="4" name="Footer Placeholder 3"/>
          <p:cNvSpPr>
            <a:spLocks noGrp="1"/>
          </p:cNvSpPr>
          <p:nvPr>
            <p:ph type="ftr" sz="quarter" idx="11"/>
          </p:nvPr>
        </p:nvSpPr>
        <p:spPr>
          <a:xfrm>
            <a:off x="5181600" y="6172200"/>
            <a:ext cx="3502152" cy="365125"/>
          </a:xfrm>
        </p:spPr>
        <p:txBody>
          <a:bodyPr/>
          <a:lstStyle/>
          <a:p>
            <a:r>
              <a:rPr lang="en-US" dirty="0" smtClean="0">
                <a:solidFill>
                  <a:schemeClr val="tx1"/>
                </a:solidFill>
              </a:rPr>
              <a:t>Andrews et al 2004, Jean Louis et al 2008  </a:t>
            </a:r>
            <a:endParaRPr lang="en-US" dirty="0">
              <a:solidFill>
                <a:schemeClr val="tx1"/>
              </a:solidFill>
            </a:endParaRPr>
          </a:p>
        </p:txBody>
      </p:sp>
    </p:spTree>
    <p:extLst>
      <p:ext uri="{BB962C8B-B14F-4D97-AF65-F5344CB8AC3E}">
        <p14:creationId xmlns:p14="http://schemas.microsoft.com/office/powerpoint/2010/main" val="38197485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838200"/>
            <a:ext cx="6637468" cy="1362075"/>
          </a:xfrm>
        </p:spPr>
        <p:txBody>
          <a:bodyPr/>
          <a:lstStyle/>
          <a:p>
            <a:pPr algn="ctr"/>
            <a:r>
              <a:rPr lang="en-US" dirty="0" smtClean="0"/>
              <a:t>Periodic Limb Movement Disorder</a:t>
            </a:r>
            <a:endParaRPr lang="en-US" dirty="0"/>
          </a:p>
        </p:txBody>
      </p:sp>
      <p:sp>
        <p:nvSpPr>
          <p:cNvPr id="3" name="Text Placeholder 2"/>
          <p:cNvSpPr>
            <a:spLocks noGrp="1"/>
          </p:cNvSpPr>
          <p:nvPr>
            <p:ph type="body" idx="1"/>
          </p:nvPr>
        </p:nvSpPr>
        <p:spPr>
          <a:xfrm>
            <a:off x="609600" y="2209800"/>
            <a:ext cx="8022336" cy="3810000"/>
          </a:xfrm>
        </p:spPr>
        <p:txBody>
          <a:bodyPr/>
          <a:lstStyle/>
          <a:p>
            <a:pPr marL="342900" indent="-342900">
              <a:buFont typeface="Arial" pitchFamily="34" charset="0"/>
              <a:buChar char="•"/>
            </a:pPr>
            <a:r>
              <a:rPr lang="en-US" dirty="0" smtClean="0">
                <a:solidFill>
                  <a:schemeClr val="tx1"/>
                </a:solidFill>
              </a:rPr>
              <a:t>Sleep disorder where the person moves limbs involuntarily during sleep.</a:t>
            </a:r>
          </a:p>
          <a:p>
            <a:pPr marL="342900" indent="-342900">
              <a:buFont typeface="Arial" pitchFamily="34" charset="0"/>
              <a:buChar char="•"/>
            </a:pPr>
            <a:endParaRPr lang="en-US" dirty="0" smtClean="0">
              <a:solidFill>
                <a:schemeClr val="tx1"/>
              </a:solidFill>
            </a:endParaRPr>
          </a:p>
          <a:p>
            <a:pPr marL="342900" indent="-342900">
              <a:buFont typeface="Arial" pitchFamily="34" charset="0"/>
              <a:buChar char="•"/>
            </a:pPr>
            <a:r>
              <a:rPr lang="en-US" dirty="0" smtClean="0">
                <a:solidFill>
                  <a:schemeClr val="tx1"/>
                </a:solidFill>
              </a:rPr>
              <a:t>Associated with Restless leg syndrome</a:t>
            </a:r>
          </a:p>
          <a:p>
            <a:pPr marL="342900" indent="-342900">
              <a:buFont typeface="Arial" pitchFamily="34" charset="0"/>
              <a:buChar char="•"/>
            </a:pPr>
            <a:r>
              <a:rPr lang="en-US" dirty="0" smtClean="0">
                <a:solidFill>
                  <a:schemeClr val="tx1"/>
                </a:solidFill>
              </a:rPr>
              <a:t>Half of people with ESRD</a:t>
            </a:r>
          </a:p>
          <a:p>
            <a:pPr marL="342900" indent="-342900">
              <a:buFont typeface="Arial" pitchFamily="34" charset="0"/>
              <a:buChar char="•"/>
            </a:pPr>
            <a:endParaRPr lang="en-US" dirty="0" smtClean="0">
              <a:solidFill>
                <a:schemeClr val="tx1"/>
              </a:solidFill>
            </a:endParaRPr>
          </a:p>
          <a:p>
            <a:pPr marL="342900" indent="-342900">
              <a:buFont typeface="Arial" pitchFamily="34" charset="0"/>
              <a:buChar char="•"/>
            </a:pPr>
            <a:r>
              <a:rPr lang="en-US" dirty="0" smtClean="0">
                <a:solidFill>
                  <a:schemeClr val="tx1"/>
                </a:solidFill>
              </a:rPr>
              <a:t>Diagnosed  on PSG: </a:t>
            </a:r>
          </a:p>
          <a:p>
            <a:pPr marL="800100" lvl="1" indent="-342900">
              <a:buFont typeface="Arial" pitchFamily="34" charset="0"/>
              <a:buChar char="•"/>
            </a:pPr>
            <a:r>
              <a:rPr lang="en-US" dirty="0" smtClean="0">
                <a:solidFill>
                  <a:schemeClr val="tx1"/>
                </a:solidFill>
              </a:rPr>
              <a:t>3 periods  of  atleast 30 movements during the night, lasting a few minutes to an hour or more, followed by partial arousal and awakening.</a:t>
            </a:r>
            <a:endParaRPr lang="en-US" dirty="0">
              <a:solidFill>
                <a:schemeClr val="tx1"/>
              </a:solidFill>
            </a:endParaRPr>
          </a:p>
          <a:p>
            <a:pPr marL="800100" lvl="1" indent="-342900">
              <a:buFont typeface="Arial" pitchFamily="34" charset="0"/>
              <a:buChar char="•"/>
            </a:pPr>
            <a:endParaRPr lang="en-US" dirty="0" smtClean="0">
              <a:solidFill>
                <a:schemeClr val="tx1"/>
              </a:solidFill>
            </a:endParaRPr>
          </a:p>
        </p:txBody>
      </p:sp>
      <p:sp>
        <p:nvSpPr>
          <p:cNvPr id="4" name="Footer Placeholder 3"/>
          <p:cNvSpPr>
            <a:spLocks noGrp="1"/>
          </p:cNvSpPr>
          <p:nvPr>
            <p:ph type="ftr" sz="quarter" idx="11"/>
          </p:nvPr>
        </p:nvSpPr>
        <p:spPr/>
        <p:txBody>
          <a:bodyPr/>
          <a:lstStyle/>
          <a:p>
            <a:r>
              <a:rPr lang="en-US" dirty="0" smtClean="0">
                <a:solidFill>
                  <a:schemeClr val="tx1"/>
                </a:solidFill>
              </a:rPr>
              <a:t>Ancoli-Israel et al. 2008</a:t>
            </a:r>
            <a:endParaRPr lang="en-US" dirty="0">
              <a:solidFill>
                <a:schemeClr val="tx1"/>
              </a:solidFill>
            </a:endParaRPr>
          </a:p>
        </p:txBody>
      </p:sp>
    </p:spTree>
    <p:extLst>
      <p:ext uri="{BB962C8B-B14F-4D97-AF65-F5344CB8AC3E}">
        <p14:creationId xmlns:p14="http://schemas.microsoft.com/office/powerpoint/2010/main" val="35491738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0"/>
            <a:ext cx="6637468" cy="1362075"/>
          </a:xfrm>
        </p:spPr>
        <p:txBody>
          <a:bodyPr/>
          <a:lstStyle/>
          <a:p>
            <a:pPr algn="ctr"/>
            <a:r>
              <a:rPr lang="en-US" dirty="0" smtClean="0"/>
              <a:t>Restless Leg Syndrome</a:t>
            </a:r>
            <a:endParaRPr lang="en-US" dirty="0"/>
          </a:p>
        </p:txBody>
      </p:sp>
      <p:sp>
        <p:nvSpPr>
          <p:cNvPr id="3" name="Text Placeholder 2"/>
          <p:cNvSpPr>
            <a:spLocks noGrp="1"/>
          </p:cNvSpPr>
          <p:nvPr>
            <p:ph type="body" idx="1"/>
          </p:nvPr>
        </p:nvSpPr>
        <p:spPr>
          <a:xfrm>
            <a:off x="685800" y="2362200"/>
            <a:ext cx="8022336" cy="3810000"/>
          </a:xfrm>
        </p:spPr>
        <p:txBody>
          <a:bodyPr>
            <a:normAutofit/>
          </a:bodyPr>
          <a:lstStyle/>
          <a:p>
            <a:pPr marL="342900" indent="-342900">
              <a:buFont typeface="Arial" pitchFamily="34" charset="0"/>
              <a:buChar char="•"/>
            </a:pPr>
            <a:r>
              <a:rPr lang="en-US" dirty="0" smtClean="0">
                <a:solidFill>
                  <a:schemeClr val="tx1"/>
                </a:solidFill>
              </a:rPr>
              <a:t>Disorder of </a:t>
            </a:r>
            <a:r>
              <a:rPr lang="en-US" dirty="0" err="1" smtClean="0">
                <a:solidFill>
                  <a:schemeClr val="tx1"/>
                </a:solidFill>
              </a:rPr>
              <a:t>dysethesia</a:t>
            </a:r>
            <a:r>
              <a:rPr lang="en-US" dirty="0" smtClean="0">
                <a:solidFill>
                  <a:schemeClr val="tx1"/>
                </a:solidFill>
              </a:rPr>
              <a:t> in legs which often occurs when the person is inactive which includes nighttime</a:t>
            </a:r>
          </a:p>
          <a:p>
            <a:pPr marL="342900" indent="-342900">
              <a:buFont typeface="Arial" pitchFamily="34" charset="0"/>
              <a:buChar char="•"/>
            </a:pPr>
            <a:endParaRPr lang="en-US" dirty="0">
              <a:solidFill>
                <a:schemeClr val="tx1"/>
              </a:solidFill>
            </a:endParaRPr>
          </a:p>
          <a:p>
            <a:pPr marL="342900" indent="-342900">
              <a:buFont typeface="Arial" pitchFamily="34" charset="0"/>
              <a:buChar char="•"/>
            </a:pPr>
            <a:r>
              <a:rPr lang="en-US" dirty="0" smtClean="0">
                <a:solidFill>
                  <a:schemeClr val="tx1"/>
                </a:solidFill>
              </a:rPr>
              <a:t>Prevalence increases with age, about 45%.</a:t>
            </a:r>
          </a:p>
          <a:p>
            <a:pPr marL="800100" lvl="1" indent="-342900">
              <a:buFont typeface="Arial" pitchFamily="34" charset="0"/>
              <a:buChar char="•"/>
            </a:pPr>
            <a:r>
              <a:rPr lang="en-US" dirty="0" smtClean="0">
                <a:solidFill>
                  <a:schemeClr val="tx1"/>
                </a:solidFill>
              </a:rPr>
              <a:t>More common in women.</a:t>
            </a:r>
          </a:p>
          <a:p>
            <a:pPr marL="800100" lvl="1" indent="-342900">
              <a:buFont typeface="Arial" pitchFamily="34" charset="0"/>
              <a:buChar char="•"/>
            </a:pPr>
            <a:r>
              <a:rPr lang="en-US" dirty="0" smtClean="0">
                <a:solidFill>
                  <a:schemeClr val="tx1"/>
                </a:solidFill>
              </a:rPr>
              <a:t>50% of patients with ESRD </a:t>
            </a:r>
          </a:p>
          <a:p>
            <a:pPr marL="800100" lvl="1" indent="-342900">
              <a:buFont typeface="Arial" pitchFamily="34" charset="0"/>
              <a:buChar char="•"/>
            </a:pPr>
            <a:endParaRPr lang="en-US" dirty="0">
              <a:solidFill>
                <a:schemeClr val="tx1"/>
              </a:solidFill>
            </a:endParaRPr>
          </a:p>
          <a:p>
            <a:pPr marL="342900" indent="-342900">
              <a:buFont typeface="Arial" pitchFamily="34" charset="0"/>
              <a:buChar char="•"/>
            </a:pPr>
            <a:r>
              <a:rPr lang="en-US" dirty="0" smtClean="0">
                <a:solidFill>
                  <a:schemeClr val="tx1"/>
                </a:solidFill>
              </a:rPr>
              <a:t>Diagnosis: </a:t>
            </a:r>
          </a:p>
          <a:p>
            <a:pPr marL="800100" lvl="1" indent="-342900">
              <a:buFont typeface="Arial" pitchFamily="34" charset="0"/>
              <a:buChar char="•"/>
            </a:pPr>
            <a:r>
              <a:rPr lang="en-US" dirty="0" smtClean="0">
                <a:solidFill>
                  <a:schemeClr val="tx1"/>
                </a:solidFill>
              </a:rPr>
              <a:t>NIH criteria:  an urge to move limbs with or without sensations, improvement with activity, worsening at rest, worsening in the evening or night.</a:t>
            </a:r>
          </a:p>
        </p:txBody>
      </p:sp>
      <p:sp>
        <p:nvSpPr>
          <p:cNvPr id="4" name="Footer Placeholder 3"/>
          <p:cNvSpPr>
            <a:spLocks noGrp="1"/>
          </p:cNvSpPr>
          <p:nvPr>
            <p:ph type="ftr" sz="quarter" idx="11"/>
          </p:nvPr>
        </p:nvSpPr>
        <p:spPr>
          <a:xfrm>
            <a:off x="5181600" y="6096000"/>
            <a:ext cx="3502152" cy="365125"/>
          </a:xfrm>
        </p:spPr>
        <p:txBody>
          <a:bodyPr/>
          <a:lstStyle/>
          <a:p>
            <a:r>
              <a:rPr lang="en-US" dirty="0">
                <a:solidFill>
                  <a:schemeClr val="tx1"/>
                </a:solidFill>
              </a:rPr>
              <a:t>Ancoli-Israel et al. 2008</a:t>
            </a:r>
          </a:p>
          <a:p>
            <a:endParaRPr lang="en-US" dirty="0">
              <a:solidFill>
                <a:schemeClr val="tx1"/>
              </a:solidFill>
            </a:endParaRPr>
          </a:p>
        </p:txBody>
      </p:sp>
    </p:spTree>
    <p:extLst>
      <p:ext uri="{BB962C8B-B14F-4D97-AF65-F5344CB8AC3E}">
        <p14:creationId xmlns:p14="http://schemas.microsoft.com/office/powerpoint/2010/main" val="24549533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0"/>
            <a:ext cx="6637468" cy="1362075"/>
          </a:xfrm>
        </p:spPr>
        <p:txBody>
          <a:bodyPr/>
          <a:lstStyle/>
          <a:p>
            <a:pPr algn="ctr"/>
            <a:r>
              <a:rPr lang="en-US" dirty="0" smtClean="0"/>
              <a:t>PLMD/RLS</a:t>
            </a:r>
            <a:endParaRPr lang="en-US" dirty="0"/>
          </a:p>
        </p:txBody>
      </p:sp>
      <p:sp>
        <p:nvSpPr>
          <p:cNvPr id="3" name="Text Placeholder 2"/>
          <p:cNvSpPr>
            <a:spLocks noGrp="1"/>
          </p:cNvSpPr>
          <p:nvPr>
            <p:ph type="body" idx="1"/>
          </p:nvPr>
        </p:nvSpPr>
        <p:spPr>
          <a:xfrm>
            <a:off x="609600" y="2362200"/>
            <a:ext cx="8022336" cy="3810000"/>
          </a:xfrm>
        </p:spPr>
        <p:txBody>
          <a:bodyPr>
            <a:normAutofit/>
          </a:bodyPr>
          <a:lstStyle/>
          <a:p>
            <a:pPr marL="342900" indent="-342900">
              <a:buFont typeface="Arial" pitchFamily="34" charset="0"/>
              <a:buChar char="•"/>
            </a:pPr>
            <a:r>
              <a:rPr lang="en-US" dirty="0" smtClean="0">
                <a:solidFill>
                  <a:schemeClr val="tx1"/>
                </a:solidFill>
              </a:rPr>
              <a:t> Associated conditions:</a:t>
            </a:r>
          </a:p>
          <a:p>
            <a:pPr marL="800100" lvl="1" indent="-342900">
              <a:buFont typeface="Arial" pitchFamily="34" charset="0"/>
              <a:buChar char="•"/>
            </a:pPr>
            <a:r>
              <a:rPr lang="en-US" dirty="0" smtClean="0">
                <a:solidFill>
                  <a:schemeClr val="tx1"/>
                </a:solidFill>
              </a:rPr>
              <a:t>ESRD</a:t>
            </a:r>
          </a:p>
          <a:p>
            <a:pPr marL="800100" lvl="1" indent="-342900">
              <a:buFont typeface="Arial" pitchFamily="34" charset="0"/>
              <a:buChar char="•"/>
            </a:pPr>
            <a:r>
              <a:rPr lang="en-US" dirty="0" smtClean="0">
                <a:solidFill>
                  <a:schemeClr val="tx1"/>
                </a:solidFill>
              </a:rPr>
              <a:t>Neuropathies </a:t>
            </a:r>
            <a:r>
              <a:rPr lang="en-US" dirty="0">
                <a:solidFill>
                  <a:schemeClr val="tx1"/>
                </a:solidFill>
              </a:rPr>
              <a:t>and myelopathies</a:t>
            </a:r>
          </a:p>
          <a:p>
            <a:pPr marL="800100" lvl="1" indent="-342900">
              <a:buFont typeface="Arial" pitchFamily="34" charset="0"/>
              <a:buChar char="•"/>
            </a:pPr>
            <a:r>
              <a:rPr lang="en-US" dirty="0">
                <a:solidFill>
                  <a:schemeClr val="tx1"/>
                </a:solidFill>
              </a:rPr>
              <a:t>Pregnancy</a:t>
            </a:r>
          </a:p>
          <a:p>
            <a:pPr marL="800100" lvl="1" indent="-342900">
              <a:buFont typeface="Arial" pitchFamily="34" charset="0"/>
              <a:buChar char="•"/>
            </a:pPr>
            <a:r>
              <a:rPr lang="en-US" dirty="0">
                <a:solidFill>
                  <a:schemeClr val="tx1"/>
                </a:solidFill>
              </a:rPr>
              <a:t>Anemia (iron deficiency)</a:t>
            </a:r>
          </a:p>
          <a:p>
            <a:pPr marL="800100" lvl="1" indent="-342900">
              <a:buFont typeface="Arial" pitchFamily="34" charset="0"/>
              <a:buChar char="•"/>
            </a:pPr>
            <a:r>
              <a:rPr lang="en-US" dirty="0">
                <a:solidFill>
                  <a:schemeClr val="tx1"/>
                </a:solidFill>
              </a:rPr>
              <a:t>Chronic renal failure</a:t>
            </a:r>
          </a:p>
          <a:p>
            <a:pPr marL="800100" lvl="1" indent="-342900">
              <a:buFont typeface="Arial" pitchFamily="34" charset="0"/>
              <a:buChar char="•"/>
            </a:pPr>
            <a:r>
              <a:rPr lang="en-US" dirty="0" err="1">
                <a:solidFill>
                  <a:schemeClr val="tx1"/>
                </a:solidFill>
              </a:rPr>
              <a:t>Folate</a:t>
            </a:r>
            <a:r>
              <a:rPr lang="en-US" dirty="0">
                <a:solidFill>
                  <a:schemeClr val="tx1"/>
                </a:solidFill>
              </a:rPr>
              <a:t> / B12 deficiency</a:t>
            </a:r>
          </a:p>
          <a:p>
            <a:pPr marL="800100" lvl="1" indent="-342900">
              <a:buFont typeface="Arial" pitchFamily="34" charset="0"/>
              <a:buChar char="•"/>
            </a:pPr>
            <a:r>
              <a:rPr lang="en-US" dirty="0">
                <a:solidFill>
                  <a:schemeClr val="tx1"/>
                </a:solidFill>
              </a:rPr>
              <a:t>Medications (</a:t>
            </a:r>
            <a:r>
              <a:rPr lang="en-US" dirty="0" err="1">
                <a:solidFill>
                  <a:schemeClr val="tx1"/>
                </a:solidFill>
              </a:rPr>
              <a:t>tricyclics</a:t>
            </a:r>
            <a:r>
              <a:rPr lang="en-US" dirty="0">
                <a:solidFill>
                  <a:schemeClr val="tx1"/>
                </a:solidFill>
              </a:rPr>
              <a:t>, SSRI’s, caffeine)</a:t>
            </a:r>
          </a:p>
          <a:p>
            <a:pPr marL="800100" lvl="1" indent="-342900">
              <a:buFont typeface="Arial" pitchFamily="34" charset="0"/>
              <a:buChar char="•"/>
            </a:pPr>
            <a:r>
              <a:rPr lang="en-US" dirty="0">
                <a:solidFill>
                  <a:schemeClr val="tx1"/>
                </a:solidFill>
              </a:rPr>
              <a:t>Obesity</a:t>
            </a:r>
          </a:p>
          <a:p>
            <a:pPr marL="800100" lvl="1" indent="-342900">
              <a:buFont typeface="Arial" pitchFamily="34" charset="0"/>
              <a:buChar char="•"/>
            </a:pPr>
            <a:r>
              <a:rPr lang="en-US" dirty="0">
                <a:solidFill>
                  <a:schemeClr val="tx1"/>
                </a:solidFill>
              </a:rPr>
              <a:t>Hypothyroidism</a:t>
            </a:r>
          </a:p>
          <a:p>
            <a:pPr marL="342900" indent="-342900">
              <a:buFont typeface="Arial" pitchFamily="34" charset="0"/>
              <a:buChar char="•"/>
            </a:pPr>
            <a:r>
              <a:rPr lang="en-US" dirty="0">
                <a:solidFill>
                  <a:schemeClr val="tx1"/>
                </a:solidFill>
              </a:rPr>
              <a:t> </a:t>
            </a:r>
          </a:p>
          <a:p>
            <a:endParaRPr lang="en-US" dirty="0">
              <a:solidFill>
                <a:schemeClr val="tx1"/>
              </a:solidFill>
            </a:endParaRPr>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0101016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762000"/>
            <a:ext cx="6637468" cy="1362075"/>
          </a:xfrm>
        </p:spPr>
        <p:txBody>
          <a:bodyPr/>
          <a:lstStyle/>
          <a:p>
            <a:pPr algn="ctr"/>
            <a:r>
              <a:rPr lang="en-US" dirty="0" smtClean="0"/>
              <a:t>PLMD/RLS</a:t>
            </a:r>
            <a:endParaRPr lang="en-US" dirty="0"/>
          </a:p>
        </p:txBody>
      </p:sp>
      <p:sp>
        <p:nvSpPr>
          <p:cNvPr id="3" name="Text Placeholder 2"/>
          <p:cNvSpPr>
            <a:spLocks noGrp="1"/>
          </p:cNvSpPr>
          <p:nvPr>
            <p:ph type="body" idx="1"/>
          </p:nvPr>
        </p:nvSpPr>
        <p:spPr>
          <a:xfrm>
            <a:off x="685800" y="2362200"/>
            <a:ext cx="8022336" cy="3810000"/>
          </a:xfrm>
        </p:spPr>
        <p:txBody>
          <a:bodyPr>
            <a:normAutofit fontScale="92500" lnSpcReduction="10000"/>
          </a:bodyPr>
          <a:lstStyle/>
          <a:p>
            <a:pPr marL="342900" indent="-342900">
              <a:buFont typeface="Arial" pitchFamily="34" charset="0"/>
              <a:buChar char="•"/>
            </a:pPr>
            <a:r>
              <a:rPr lang="en-US" dirty="0" smtClean="0">
                <a:solidFill>
                  <a:schemeClr val="tx1"/>
                </a:solidFill>
              </a:rPr>
              <a:t>Treatment:</a:t>
            </a:r>
          </a:p>
          <a:p>
            <a:pPr marL="800100" lvl="1" indent="-342900">
              <a:buFont typeface="Arial" pitchFamily="34" charset="0"/>
              <a:buChar char="•"/>
            </a:pPr>
            <a:r>
              <a:rPr lang="en-US" dirty="0" err="1" smtClean="0">
                <a:solidFill>
                  <a:schemeClr val="tx1"/>
                </a:solidFill>
              </a:rPr>
              <a:t>Nonpharmacologic</a:t>
            </a:r>
            <a:endParaRPr lang="en-US" dirty="0" smtClean="0">
              <a:solidFill>
                <a:schemeClr val="tx1"/>
              </a:solidFill>
            </a:endParaRPr>
          </a:p>
          <a:p>
            <a:pPr marL="1257300" lvl="2" indent="-342900">
              <a:buFont typeface="Arial" pitchFamily="34" charset="0"/>
              <a:buChar char="•"/>
            </a:pPr>
            <a:r>
              <a:rPr lang="en-US" dirty="0" smtClean="0">
                <a:solidFill>
                  <a:schemeClr val="tx1"/>
                </a:solidFill>
              </a:rPr>
              <a:t>Mental alerting actions</a:t>
            </a:r>
          </a:p>
          <a:p>
            <a:pPr marL="1257300" lvl="2" indent="-342900">
              <a:buFont typeface="Arial" pitchFamily="34" charset="0"/>
              <a:buChar char="•"/>
            </a:pPr>
            <a:r>
              <a:rPr lang="en-US" dirty="0" smtClean="0">
                <a:solidFill>
                  <a:schemeClr val="tx1"/>
                </a:solidFill>
              </a:rPr>
              <a:t>Avoidance of certain meds:  </a:t>
            </a:r>
            <a:r>
              <a:rPr lang="en-US" dirty="0" err="1" smtClean="0">
                <a:solidFill>
                  <a:schemeClr val="tx1"/>
                </a:solidFill>
              </a:rPr>
              <a:t>ie</a:t>
            </a:r>
            <a:r>
              <a:rPr lang="en-US" dirty="0" smtClean="0">
                <a:solidFill>
                  <a:schemeClr val="tx1"/>
                </a:solidFill>
              </a:rPr>
              <a:t>. Antidepressants, antipsychotics, antihistamines and alcohol, nicotine, caffeine</a:t>
            </a:r>
          </a:p>
          <a:p>
            <a:pPr marL="1257300" lvl="2" indent="-342900">
              <a:buFont typeface="Arial" pitchFamily="34" charset="0"/>
              <a:buChar char="•"/>
            </a:pPr>
            <a:r>
              <a:rPr lang="en-US" dirty="0" smtClean="0">
                <a:solidFill>
                  <a:schemeClr val="tx1"/>
                </a:solidFill>
              </a:rPr>
              <a:t>Exercise</a:t>
            </a:r>
          </a:p>
          <a:p>
            <a:pPr marL="1257300" lvl="2" indent="-342900">
              <a:buFont typeface="Arial" pitchFamily="34" charset="0"/>
              <a:buChar char="•"/>
            </a:pPr>
            <a:r>
              <a:rPr lang="en-US" dirty="0" smtClean="0">
                <a:solidFill>
                  <a:schemeClr val="tx1"/>
                </a:solidFill>
              </a:rPr>
              <a:t>Pneumatic compression, heating pads</a:t>
            </a:r>
          </a:p>
          <a:p>
            <a:pPr marL="1257300" lvl="2" indent="-342900">
              <a:buFont typeface="Arial" pitchFamily="34" charset="0"/>
              <a:buChar char="•"/>
            </a:pPr>
            <a:r>
              <a:rPr lang="en-US" dirty="0" smtClean="0">
                <a:solidFill>
                  <a:schemeClr val="tx1"/>
                </a:solidFill>
              </a:rPr>
              <a:t>Daily HD for uremic patients</a:t>
            </a:r>
          </a:p>
          <a:p>
            <a:pPr marL="800100" lvl="1" indent="-342900">
              <a:buFont typeface="Arial" pitchFamily="34" charset="0"/>
              <a:buChar char="•"/>
            </a:pPr>
            <a:r>
              <a:rPr lang="en-US" dirty="0" smtClean="0">
                <a:solidFill>
                  <a:schemeClr val="tx1"/>
                </a:solidFill>
              </a:rPr>
              <a:t>Pharmacologic</a:t>
            </a:r>
          </a:p>
          <a:p>
            <a:pPr marL="1257300" lvl="2" indent="-342900">
              <a:buFont typeface="Arial" pitchFamily="34" charset="0"/>
              <a:buChar char="•"/>
            </a:pPr>
            <a:r>
              <a:rPr lang="en-US" dirty="0" smtClean="0">
                <a:solidFill>
                  <a:schemeClr val="tx1"/>
                </a:solidFill>
              </a:rPr>
              <a:t>Dopamine agonist : </a:t>
            </a:r>
            <a:r>
              <a:rPr lang="en-US" dirty="0" err="1" smtClean="0">
                <a:solidFill>
                  <a:schemeClr val="tx1"/>
                </a:solidFill>
              </a:rPr>
              <a:t>pramipexole</a:t>
            </a:r>
            <a:r>
              <a:rPr lang="en-US" dirty="0" smtClean="0">
                <a:solidFill>
                  <a:schemeClr val="tx1"/>
                </a:solidFill>
              </a:rPr>
              <a:t>, </a:t>
            </a:r>
            <a:r>
              <a:rPr lang="en-US" dirty="0" err="1" smtClean="0">
                <a:solidFill>
                  <a:schemeClr val="tx1"/>
                </a:solidFill>
              </a:rPr>
              <a:t>ropinirole</a:t>
            </a:r>
            <a:endParaRPr lang="en-US" dirty="0" smtClean="0">
              <a:solidFill>
                <a:schemeClr val="tx1"/>
              </a:solidFill>
            </a:endParaRPr>
          </a:p>
          <a:p>
            <a:pPr marL="1257300" lvl="2" indent="-342900">
              <a:buFont typeface="Arial" pitchFamily="34" charset="0"/>
              <a:buChar char="•"/>
            </a:pPr>
            <a:r>
              <a:rPr lang="en-US" dirty="0" smtClean="0">
                <a:solidFill>
                  <a:schemeClr val="tx1"/>
                </a:solidFill>
              </a:rPr>
              <a:t>Gabapentin</a:t>
            </a:r>
          </a:p>
          <a:p>
            <a:pPr marL="1257300" lvl="2" indent="-342900">
              <a:buFont typeface="Arial" pitchFamily="34" charset="0"/>
              <a:buChar char="•"/>
            </a:pPr>
            <a:r>
              <a:rPr lang="en-US" dirty="0" smtClean="0">
                <a:solidFill>
                  <a:schemeClr val="tx1"/>
                </a:solidFill>
              </a:rPr>
              <a:t>Opioids: particularly methadone</a:t>
            </a:r>
          </a:p>
          <a:p>
            <a:pPr marL="1257300" lvl="2" indent="-342900">
              <a:buFont typeface="Arial" pitchFamily="34" charset="0"/>
              <a:buChar char="•"/>
            </a:pPr>
            <a:r>
              <a:rPr lang="en-US" dirty="0" smtClean="0">
                <a:solidFill>
                  <a:schemeClr val="tx1"/>
                </a:solidFill>
              </a:rPr>
              <a:t>Benzodiazepine: diazepam</a:t>
            </a:r>
          </a:p>
          <a:p>
            <a:pPr marL="1257300" lvl="2" indent="-342900">
              <a:buFont typeface="Arial" pitchFamily="34" charset="0"/>
              <a:buChar char="•"/>
            </a:pPr>
            <a:r>
              <a:rPr lang="en-US" dirty="0" smtClean="0">
                <a:solidFill>
                  <a:schemeClr val="tx1"/>
                </a:solidFill>
              </a:rPr>
              <a:t>Anticonvulsants: carbamazepine</a:t>
            </a:r>
          </a:p>
        </p:txBody>
      </p:sp>
      <p:sp>
        <p:nvSpPr>
          <p:cNvPr id="4" name="Footer Placeholder 3"/>
          <p:cNvSpPr>
            <a:spLocks noGrp="1"/>
          </p:cNvSpPr>
          <p:nvPr>
            <p:ph type="ftr" sz="quarter" idx="11"/>
          </p:nvPr>
        </p:nvSpPr>
        <p:spPr>
          <a:xfrm>
            <a:off x="5181600" y="6172200"/>
            <a:ext cx="3502152" cy="365125"/>
          </a:xfrm>
        </p:spPr>
        <p:txBody>
          <a:bodyPr/>
          <a:lstStyle/>
          <a:p>
            <a:r>
              <a:rPr lang="en-US" dirty="0" err="1" smtClean="0">
                <a:solidFill>
                  <a:schemeClr val="tx1"/>
                </a:solidFill>
              </a:rPr>
              <a:t>Einollahi</a:t>
            </a:r>
            <a:r>
              <a:rPr lang="en-US" dirty="0" smtClean="0">
                <a:solidFill>
                  <a:schemeClr val="tx1"/>
                </a:solidFill>
              </a:rPr>
              <a:t> et al. 2014, Ancoli-Israel </a:t>
            </a:r>
            <a:r>
              <a:rPr lang="en-US" dirty="0">
                <a:solidFill>
                  <a:schemeClr val="tx1"/>
                </a:solidFill>
              </a:rPr>
              <a:t>et al. 2008</a:t>
            </a:r>
          </a:p>
          <a:p>
            <a:endParaRPr lang="en-US" dirty="0">
              <a:solidFill>
                <a:schemeClr val="tx1"/>
              </a:solidFill>
            </a:endParaRPr>
          </a:p>
        </p:txBody>
      </p:sp>
    </p:spTree>
    <p:extLst>
      <p:ext uri="{BB962C8B-B14F-4D97-AF65-F5344CB8AC3E}">
        <p14:creationId xmlns:p14="http://schemas.microsoft.com/office/powerpoint/2010/main" val="6919783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838200"/>
            <a:ext cx="6637468" cy="1362075"/>
          </a:xfrm>
        </p:spPr>
        <p:txBody>
          <a:bodyPr/>
          <a:lstStyle/>
          <a:p>
            <a:pPr algn="ctr"/>
            <a:r>
              <a:rPr lang="en-US" dirty="0" smtClean="0"/>
              <a:t>REM Sleep Behavior Disorder (RBD)</a:t>
            </a:r>
            <a:endParaRPr lang="en-US" dirty="0"/>
          </a:p>
        </p:txBody>
      </p:sp>
      <p:sp>
        <p:nvSpPr>
          <p:cNvPr id="3" name="Text Placeholder 2"/>
          <p:cNvSpPr>
            <a:spLocks noGrp="1"/>
          </p:cNvSpPr>
          <p:nvPr>
            <p:ph type="body" idx="1"/>
          </p:nvPr>
        </p:nvSpPr>
        <p:spPr>
          <a:xfrm>
            <a:off x="1143000" y="2286000"/>
            <a:ext cx="7467599" cy="4114800"/>
          </a:xfrm>
        </p:spPr>
        <p:txBody>
          <a:bodyPr>
            <a:normAutofit lnSpcReduction="10000"/>
          </a:bodyPr>
          <a:lstStyle/>
          <a:p>
            <a:pPr marL="342900" indent="-342900">
              <a:buFont typeface="Arial" panose="020B0604020202020204" pitchFamily="34" charset="0"/>
              <a:buChar char="•"/>
            </a:pPr>
            <a:r>
              <a:rPr lang="en-US" dirty="0" smtClean="0">
                <a:solidFill>
                  <a:schemeClr val="tx1"/>
                </a:solidFill>
              </a:rPr>
              <a:t>Diagnostic Criteria</a:t>
            </a:r>
          </a:p>
          <a:p>
            <a:pPr marL="800100" lvl="1" indent="-342900">
              <a:buFont typeface="Arial" panose="020B0604020202020204" pitchFamily="34" charset="0"/>
              <a:buChar char="•"/>
            </a:pPr>
            <a:r>
              <a:rPr lang="en-US" dirty="0" smtClean="0">
                <a:solidFill>
                  <a:schemeClr val="tx1"/>
                </a:solidFill>
              </a:rPr>
              <a:t>Presence of REM sleep without </a:t>
            </a:r>
            <a:r>
              <a:rPr lang="en-US" dirty="0" err="1" smtClean="0">
                <a:solidFill>
                  <a:schemeClr val="tx1"/>
                </a:solidFill>
              </a:rPr>
              <a:t>atonia</a:t>
            </a:r>
            <a:endParaRPr lang="en-US" dirty="0" smtClean="0">
              <a:solidFill>
                <a:schemeClr val="tx1"/>
              </a:solidFill>
            </a:endParaRPr>
          </a:p>
          <a:p>
            <a:pPr marL="800100" lvl="1" indent="-342900">
              <a:buFont typeface="Arial" panose="020B0604020202020204" pitchFamily="34" charset="0"/>
              <a:buChar char="•"/>
            </a:pPr>
            <a:r>
              <a:rPr lang="en-US" dirty="0" smtClean="0">
                <a:solidFill>
                  <a:schemeClr val="tx1"/>
                </a:solidFill>
              </a:rPr>
              <a:t>Atleast 1 of the following:</a:t>
            </a:r>
          </a:p>
          <a:p>
            <a:pPr marL="1257300" lvl="2" indent="-342900">
              <a:buFont typeface="Arial" panose="020B0604020202020204" pitchFamily="34" charset="0"/>
              <a:buChar char="•"/>
            </a:pPr>
            <a:r>
              <a:rPr lang="en-US" dirty="0" smtClean="0">
                <a:solidFill>
                  <a:schemeClr val="tx1"/>
                </a:solidFill>
              </a:rPr>
              <a:t>Sleep related injurious behavior</a:t>
            </a:r>
          </a:p>
          <a:p>
            <a:pPr marL="1257300" lvl="2" indent="-342900">
              <a:buFont typeface="Arial" panose="020B0604020202020204" pitchFamily="34" charset="0"/>
              <a:buChar char="•"/>
            </a:pPr>
            <a:r>
              <a:rPr lang="en-US" dirty="0" smtClean="0">
                <a:solidFill>
                  <a:schemeClr val="tx1"/>
                </a:solidFill>
              </a:rPr>
              <a:t>Abnormal REM sleep behaviors on PSG.</a:t>
            </a:r>
          </a:p>
          <a:p>
            <a:pPr marL="800100" lvl="1" indent="-342900">
              <a:buFont typeface="Arial" panose="020B0604020202020204" pitchFamily="34" charset="0"/>
              <a:buChar char="•"/>
            </a:pPr>
            <a:r>
              <a:rPr lang="en-US" dirty="0" smtClean="0">
                <a:solidFill>
                  <a:schemeClr val="tx1"/>
                </a:solidFill>
              </a:rPr>
              <a:t>Absence of </a:t>
            </a:r>
            <a:r>
              <a:rPr lang="en-US" dirty="0" err="1" smtClean="0">
                <a:solidFill>
                  <a:schemeClr val="tx1"/>
                </a:solidFill>
              </a:rPr>
              <a:t>epileptiform</a:t>
            </a:r>
            <a:r>
              <a:rPr lang="en-US" dirty="0" smtClean="0">
                <a:solidFill>
                  <a:schemeClr val="tx1"/>
                </a:solidFill>
              </a:rPr>
              <a:t> activity, not another sleep disorders</a:t>
            </a:r>
          </a:p>
          <a:p>
            <a:pPr marL="342900" indent="-342900">
              <a:buFont typeface="Arial" panose="020B0604020202020204" pitchFamily="34" charset="0"/>
              <a:buChar char="•"/>
            </a:pPr>
            <a:r>
              <a:rPr lang="en-US" dirty="0" smtClean="0">
                <a:solidFill>
                  <a:schemeClr val="tx1"/>
                </a:solidFill>
              </a:rPr>
              <a:t>Strongly associated with neurodegenerative illnesses like PD or LBD, MSA</a:t>
            </a:r>
          </a:p>
          <a:p>
            <a:pPr marL="800100" lvl="1" indent="-342900">
              <a:buFont typeface="Arial" panose="020B0604020202020204" pitchFamily="34" charset="0"/>
              <a:buChar char="•"/>
            </a:pPr>
            <a:r>
              <a:rPr lang="en-US" dirty="0" smtClean="0">
                <a:solidFill>
                  <a:schemeClr val="tx1"/>
                </a:solidFill>
              </a:rPr>
              <a:t>40-80% of people with  RBD  develop PD in 5 to 15 years.</a:t>
            </a:r>
          </a:p>
          <a:p>
            <a:pPr marL="342900" indent="-342900">
              <a:buFont typeface="Arial" panose="020B0604020202020204" pitchFamily="34" charset="0"/>
              <a:buChar char="•"/>
            </a:pPr>
            <a:r>
              <a:rPr lang="en-US" dirty="0" smtClean="0">
                <a:solidFill>
                  <a:schemeClr val="tx1"/>
                </a:solidFill>
              </a:rPr>
              <a:t>Prevalence: most common in males over 50 years old.</a:t>
            </a:r>
          </a:p>
          <a:p>
            <a:pPr marL="800100" lvl="1" indent="-342900">
              <a:buFont typeface="Arial" panose="020B0604020202020204" pitchFamily="34" charset="0"/>
              <a:buChar char="•"/>
            </a:pPr>
            <a:r>
              <a:rPr lang="en-US" dirty="0" smtClean="0">
                <a:solidFill>
                  <a:schemeClr val="tx1"/>
                </a:solidFill>
              </a:rPr>
              <a:t>General population 0.5%</a:t>
            </a:r>
          </a:p>
          <a:p>
            <a:pPr marL="800100" lvl="1" indent="-342900">
              <a:buFont typeface="Arial" panose="020B0604020202020204" pitchFamily="34" charset="0"/>
              <a:buChar char="•"/>
            </a:pPr>
            <a:r>
              <a:rPr lang="en-US" dirty="0" smtClean="0">
                <a:solidFill>
                  <a:schemeClr val="tx1"/>
                </a:solidFill>
              </a:rPr>
              <a:t>People 70-89 years old 8.9%</a:t>
            </a:r>
            <a:endParaRPr lang="en-US" dirty="0">
              <a:solidFill>
                <a:schemeClr val="tx1"/>
              </a:solidFill>
            </a:endParaRPr>
          </a:p>
        </p:txBody>
      </p:sp>
      <p:sp>
        <p:nvSpPr>
          <p:cNvPr id="4" name="Footer Placeholder 3"/>
          <p:cNvSpPr>
            <a:spLocks noGrp="1"/>
          </p:cNvSpPr>
          <p:nvPr>
            <p:ph type="ftr" sz="quarter" idx="11"/>
          </p:nvPr>
        </p:nvSpPr>
        <p:spPr>
          <a:xfrm>
            <a:off x="5181600" y="6096000"/>
            <a:ext cx="3502152" cy="365125"/>
          </a:xfrm>
        </p:spPr>
        <p:txBody>
          <a:bodyPr/>
          <a:lstStyle/>
          <a:p>
            <a:r>
              <a:rPr lang="en-US" dirty="0" err="1" smtClean="0">
                <a:solidFill>
                  <a:schemeClr val="tx1"/>
                </a:solidFill>
              </a:rPr>
              <a:t>Coeytaux</a:t>
            </a:r>
            <a:r>
              <a:rPr lang="en-US" dirty="0" smtClean="0">
                <a:solidFill>
                  <a:schemeClr val="tx1"/>
                </a:solidFill>
              </a:rPr>
              <a:t> et al 2013</a:t>
            </a:r>
            <a:endParaRPr lang="en-US" dirty="0">
              <a:solidFill>
                <a:schemeClr val="tx1"/>
              </a:solidFill>
            </a:endParaRPr>
          </a:p>
        </p:txBody>
      </p:sp>
    </p:spTree>
    <p:extLst>
      <p:ext uri="{BB962C8B-B14F-4D97-AF65-F5344CB8AC3E}">
        <p14:creationId xmlns:p14="http://schemas.microsoft.com/office/powerpoint/2010/main" val="41983174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762000"/>
            <a:ext cx="6637468" cy="1362075"/>
          </a:xfrm>
        </p:spPr>
        <p:txBody>
          <a:bodyPr/>
          <a:lstStyle/>
          <a:p>
            <a:pPr algn="ctr"/>
            <a:r>
              <a:rPr lang="en-US" dirty="0"/>
              <a:t>REM Sleep Behavior Disorder (RBD)</a:t>
            </a:r>
          </a:p>
        </p:txBody>
      </p:sp>
      <p:sp>
        <p:nvSpPr>
          <p:cNvPr id="3" name="Text Placeholder 2"/>
          <p:cNvSpPr>
            <a:spLocks noGrp="1"/>
          </p:cNvSpPr>
          <p:nvPr>
            <p:ph type="body" idx="1"/>
          </p:nvPr>
        </p:nvSpPr>
        <p:spPr>
          <a:xfrm>
            <a:off x="1066800" y="2286000"/>
            <a:ext cx="7475667" cy="4038600"/>
          </a:xfrm>
        </p:spPr>
        <p:txBody>
          <a:bodyPr/>
          <a:lstStyle/>
          <a:p>
            <a:pPr marL="342900" indent="-342900">
              <a:buFont typeface="Arial" panose="020B0604020202020204" pitchFamily="34" charset="0"/>
              <a:buChar char="•"/>
            </a:pPr>
            <a:r>
              <a:rPr lang="en-US" dirty="0" smtClean="0">
                <a:solidFill>
                  <a:schemeClr val="tx1"/>
                </a:solidFill>
              </a:rPr>
              <a:t>Treatment</a:t>
            </a:r>
          </a:p>
          <a:p>
            <a:pPr marL="800100" lvl="1" indent="-342900">
              <a:buFont typeface="Arial" panose="020B0604020202020204" pitchFamily="34" charset="0"/>
              <a:buChar char="•"/>
            </a:pPr>
            <a:r>
              <a:rPr lang="en-US" dirty="0" smtClean="0">
                <a:solidFill>
                  <a:schemeClr val="tx1"/>
                </a:solidFill>
              </a:rPr>
              <a:t>Reduce injury, remove hazards</a:t>
            </a:r>
          </a:p>
          <a:p>
            <a:pPr marL="800100" lvl="1" indent="-342900">
              <a:buFont typeface="Arial" panose="020B0604020202020204" pitchFamily="34" charset="0"/>
              <a:buChar char="•"/>
            </a:pPr>
            <a:r>
              <a:rPr lang="en-US" dirty="0" smtClean="0">
                <a:solidFill>
                  <a:schemeClr val="tx1"/>
                </a:solidFill>
              </a:rPr>
              <a:t>No FDA approved treatments</a:t>
            </a:r>
          </a:p>
          <a:p>
            <a:pPr marL="800100" lvl="1" indent="-342900">
              <a:buFont typeface="Arial" panose="020B0604020202020204" pitchFamily="34" charset="0"/>
              <a:buChar char="•"/>
            </a:pPr>
            <a:r>
              <a:rPr lang="en-US" dirty="0" smtClean="0">
                <a:solidFill>
                  <a:schemeClr val="tx1"/>
                </a:solidFill>
              </a:rPr>
              <a:t>First line pharmacotherapy: </a:t>
            </a:r>
          </a:p>
          <a:p>
            <a:pPr marL="1257300" lvl="2" indent="-342900">
              <a:buFont typeface="Arial" panose="020B0604020202020204" pitchFamily="34" charset="0"/>
              <a:buChar char="•"/>
            </a:pPr>
            <a:r>
              <a:rPr lang="en-US" dirty="0" smtClean="0">
                <a:solidFill>
                  <a:schemeClr val="tx1"/>
                </a:solidFill>
              </a:rPr>
              <a:t>Melatonin 3mg to 15mg </a:t>
            </a:r>
            <a:r>
              <a:rPr lang="en-US" dirty="0" err="1" smtClean="0">
                <a:solidFill>
                  <a:schemeClr val="tx1"/>
                </a:solidFill>
              </a:rPr>
              <a:t>qhs</a:t>
            </a:r>
            <a:endParaRPr lang="en-US" dirty="0" smtClean="0">
              <a:solidFill>
                <a:schemeClr val="tx1"/>
              </a:solidFill>
            </a:endParaRPr>
          </a:p>
          <a:p>
            <a:pPr marL="1257300" lvl="2" indent="-342900">
              <a:buFont typeface="Arial" panose="020B0604020202020204" pitchFamily="34" charset="0"/>
              <a:buChar char="•"/>
            </a:pPr>
            <a:r>
              <a:rPr lang="en-US" dirty="0" smtClean="0">
                <a:solidFill>
                  <a:schemeClr val="tx1"/>
                </a:solidFill>
              </a:rPr>
              <a:t>Clonazepam 0.25to 2mg </a:t>
            </a:r>
            <a:r>
              <a:rPr lang="en-US" dirty="0" err="1" smtClean="0">
                <a:solidFill>
                  <a:schemeClr val="tx1"/>
                </a:solidFill>
              </a:rPr>
              <a:t>qhs</a:t>
            </a:r>
            <a:endParaRPr lang="en-US" dirty="0" smtClean="0">
              <a:solidFill>
                <a:schemeClr val="tx1"/>
              </a:solidFill>
            </a:endParaRPr>
          </a:p>
          <a:p>
            <a:pPr marL="1257300" lvl="2" indent="-342900">
              <a:buFont typeface="Arial" panose="020B0604020202020204" pitchFamily="34" charset="0"/>
              <a:buChar char="•"/>
            </a:pPr>
            <a:r>
              <a:rPr lang="en-US" dirty="0" smtClean="0">
                <a:solidFill>
                  <a:schemeClr val="tx1"/>
                </a:solidFill>
              </a:rPr>
              <a:t>Or both</a:t>
            </a:r>
          </a:p>
          <a:p>
            <a:endParaRPr lang="en-US" dirty="0">
              <a:solidFill>
                <a:schemeClr val="tx1"/>
              </a:solidFill>
            </a:endParaRPr>
          </a:p>
        </p:txBody>
      </p:sp>
      <p:sp>
        <p:nvSpPr>
          <p:cNvPr id="4" name="Footer Placeholder 3"/>
          <p:cNvSpPr>
            <a:spLocks noGrp="1"/>
          </p:cNvSpPr>
          <p:nvPr>
            <p:ph type="ftr" sz="quarter" idx="11"/>
          </p:nvPr>
        </p:nvSpPr>
        <p:spPr>
          <a:xfrm>
            <a:off x="5181600" y="6172200"/>
            <a:ext cx="3502152" cy="365125"/>
          </a:xfrm>
        </p:spPr>
        <p:txBody>
          <a:bodyPr/>
          <a:lstStyle/>
          <a:p>
            <a:r>
              <a:rPr lang="en-US" dirty="0" err="1" smtClean="0">
                <a:solidFill>
                  <a:schemeClr val="tx1"/>
                </a:solidFill>
              </a:rPr>
              <a:t>Coeytaux</a:t>
            </a:r>
            <a:r>
              <a:rPr lang="en-US" dirty="0" smtClean="0">
                <a:solidFill>
                  <a:schemeClr val="tx1"/>
                </a:solidFill>
              </a:rPr>
              <a:t> et al 2013</a:t>
            </a:r>
            <a:endParaRPr lang="en-US" dirty="0">
              <a:solidFill>
                <a:schemeClr val="tx1"/>
              </a:solidFill>
            </a:endParaRPr>
          </a:p>
        </p:txBody>
      </p:sp>
    </p:spTree>
    <p:extLst>
      <p:ext uri="{BB962C8B-B14F-4D97-AF65-F5344CB8AC3E}">
        <p14:creationId xmlns:p14="http://schemas.microsoft.com/office/powerpoint/2010/main" val="24094031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6402468" cy="2319867"/>
          </a:xfrm>
        </p:spPr>
        <p:txBody>
          <a:bodyPr/>
          <a:lstStyle/>
          <a:p>
            <a:pPr algn="ctr"/>
            <a:r>
              <a:rPr lang="en-US" dirty="0" smtClean="0"/>
              <a:t>Sleep in America</a:t>
            </a:r>
            <a:endParaRPr lang="en-US" dirty="0"/>
          </a:p>
        </p:txBody>
      </p:sp>
      <p:sp>
        <p:nvSpPr>
          <p:cNvPr id="3" name="Text Placeholder 2"/>
          <p:cNvSpPr>
            <a:spLocks noGrp="1"/>
          </p:cNvSpPr>
          <p:nvPr>
            <p:ph type="body" idx="1"/>
          </p:nvPr>
        </p:nvSpPr>
        <p:spPr>
          <a:xfrm>
            <a:off x="762000" y="2667000"/>
            <a:ext cx="8022336" cy="3733800"/>
          </a:xfrm>
        </p:spPr>
        <p:txBody>
          <a:bodyPr>
            <a:normAutofit/>
          </a:bodyPr>
          <a:lstStyle/>
          <a:p>
            <a:pPr marL="342900" indent="-342900">
              <a:buFont typeface="Arial" pitchFamily="34" charset="0"/>
              <a:buChar char="•"/>
            </a:pPr>
            <a:r>
              <a:rPr lang="en-US" sz="2000" dirty="0" smtClean="0">
                <a:solidFill>
                  <a:schemeClr val="tx1"/>
                </a:solidFill>
              </a:rPr>
              <a:t>4/10 Americans describe themselves as “great sleepers.”</a:t>
            </a:r>
          </a:p>
          <a:p>
            <a:pPr marL="342900" indent="-342900">
              <a:buFont typeface="Arial" pitchFamily="34" charset="0"/>
              <a:buChar char="•"/>
            </a:pPr>
            <a:endParaRPr lang="en-US" sz="2000" dirty="0">
              <a:solidFill>
                <a:schemeClr val="tx1"/>
              </a:solidFill>
            </a:endParaRPr>
          </a:p>
          <a:p>
            <a:pPr marL="342900" indent="-342900">
              <a:buFont typeface="Arial" pitchFamily="34" charset="0"/>
              <a:buChar char="•"/>
            </a:pPr>
            <a:r>
              <a:rPr lang="en-US" sz="2000" dirty="0" smtClean="0">
                <a:solidFill>
                  <a:schemeClr val="tx1"/>
                </a:solidFill>
              </a:rPr>
              <a:t>43% of American’s report rarely or never getting a good night’s sleep.</a:t>
            </a:r>
          </a:p>
          <a:p>
            <a:pPr marL="342900" indent="-342900">
              <a:buFont typeface="Arial" pitchFamily="34" charset="0"/>
              <a:buChar char="•"/>
            </a:pPr>
            <a:endParaRPr lang="en-US" sz="2000" dirty="0">
              <a:solidFill>
                <a:schemeClr val="tx1"/>
              </a:solidFill>
            </a:endParaRPr>
          </a:p>
          <a:p>
            <a:pPr marL="342900" indent="-342900">
              <a:buFont typeface="Arial" pitchFamily="34" charset="0"/>
              <a:buChar char="•"/>
            </a:pPr>
            <a:r>
              <a:rPr lang="en-US" sz="2000" dirty="0" smtClean="0">
                <a:solidFill>
                  <a:schemeClr val="tx1"/>
                </a:solidFill>
              </a:rPr>
              <a:t>95% of Americans utilize an electronic device  one hour prior to sleep. </a:t>
            </a:r>
            <a:endParaRPr lang="en-US" sz="2000" dirty="0">
              <a:solidFill>
                <a:schemeClr val="tx1"/>
              </a:solidFill>
            </a:endParaRPr>
          </a:p>
        </p:txBody>
      </p:sp>
      <p:sp>
        <p:nvSpPr>
          <p:cNvPr id="4" name="Footer Placeholder 3"/>
          <p:cNvSpPr>
            <a:spLocks noGrp="1"/>
          </p:cNvSpPr>
          <p:nvPr>
            <p:ph type="ftr" sz="quarter" idx="11"/>
          </p:nvPr>
        </p:nvSpPr>
        <p:spPr/>
        <p:txBody>
          <a:bodyPr/>
          <a:lstStyle/>
          <a:p>
            <a:r>
              <a:rPr lang="en-US" dirty="0" err="1" smtClean="0">
                <a:solidFill>
                  <a:schemeClr val="tx1"/>
                </a:solidFill>
              </a:rPr>
              <a:t>Sleepfoundation</a:t>
            </a:r>
            <a:r>
              <a:rPr lang="en-US" dirty="0" smtClean="0">
                <a:solidFill>
                  <a:schemeClr val="tx1"/>
                </a:solidFill>
              </a:rPr>
              <a:t> .org</a:t>
            </a:r>
            <a:endParaRPr lang="en-US" dirty="0">
              <a:solidFill>
                <a:schemeClr val="tx1"/>
              </a:solidFill>
            </a:endParaRPr>
          </a:p>
        </p:txBody>
      </p:sp>
    </p:spTree>
    <p:extLst>
      <p:ext uri="{BB962C8B-B14F-4D97-AF65-F5344CB8AC3E}">
        <p14:creationId xmlns:p14="http://schemas.microsoft.com/office/powerpoint/2010/main" val="33888574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762000"/>
            <a:ext cx="6637468" cy="1362075"/>
          </a:xfrm>
        </p:spPr>
        <p:txBody>
          <a:bodyPr/>
          <a:lstStyle/>
          <a:p>
            <a:pPr algn="ctr"/>
            <a:r>
              <a:rPr lang="en-US" dirty="0" smtClean="0"/>
              <a:t> Dementia</a:t>
            </a:r>
            <a:endParaRPr lang="en-US" dirty="0"/>
          </a:p>
        </p:txBody>
      </p:sp>
      <p:sp>
        <p:nvSpPr>
          <p:cNvPr id="3" name="Text Placeholder 2"/>
          <p:cNvSpPr>
            <a:spLocks noGrp="1"/>
          </p:cNvSpPr>
          <p:nvPr>
            <p:ph type="body" idx="1"/>
          </p:nvPr>
        </p:nvSpPr>
        <p:spPr>
          <a:xfrm>
            <a:off x="685800" y="2362200"/>
            <a:ext cx="8022336" cy="3733800"/>
          </a:xfrm>
        </p:spPr>
        <p:txBody>
          <a:bodyPr/>
          <a:lstStyle/>
          <a:p>
            <a:pPr marL="342900" indent="-342900">
              <a:buFont typeface="Arial" pitchFamily="34" charset="0"/>
              <a:buChar char="•"/>
            </a:pPr>
            <a:r>
              <a:rPr lang="en-US" dirty="0" smtClean="0">
                <a:solidFill>
                  <a:schemeClr val="tx1"/>
                </a:solidFill>
              </a:rPr>
              <a:t>Sleep changes in Alzheimer’s Dementia include:</a:t>
            </a:r>
          </a:p>
          <a:p>
            <a:pPr marL="800100" lvl="1" indent="-342900">
              <a:buFont typeface="Arial" pitchFamily="34" charset="0"/>
              <a:buChar char="•"/>
            </a:pPr>
            <a:r>
              <a:rPr lang="en-US" dirty="0" smtClean="0">
                <a:solidFill>
                  <a:schemeClr val="tx1"/>
                </a:solidFill>
              </a:rPr>
              <a:t>Reduction in fast sleep spindles</a:t>
            </a:r>
          </a:p>
          <a:p>
            <a:pPr marL="800100" lvl="1" indent="-342900">
              <a:buFont typeface="Arial" pitchFamily="34" charset="0"/>
              <a:buChar char="•"/>
            </a:pPr>
            <a:r>
              <a:rPr lang="en-US" dirty="0" smtClean="0">
                <a:solidFill>
                  <a:schemeClr val="tx1"/>
                </a:solidFill>
              </a:rPr>
              <a:t>Deterioration of rest/ activity cycle in moderate dementia</a:t>
            </a:r>
          </a:p>
          <a:p>
            <a:pPr marL="800100" lvl="1" indent="-342900">
              <a:buFont typeface="Arial" pitchFamily="34" charset="0"/>
              <a:buChar char="•"/>
            </a:pPr>
            <a:r>
              <a:rPr lang="en-US" dirty="0" smtClean="0">
                <a:solidFill>
                  <a:schemeClr val="tx1"/>
                </a:solidFill>
              </a:rPr>
              <a:t>Multiple night time awakening</a:t>
            </a:r>
          </a:p>
          <a:p>
            <a:pPr marL="800100" lvl="1" indent="-342900">
              <a:buFont typeface="Arial" pitchFamily="34" charset="0"/>
              <a:buChar char="•"/>
            </a:pPr>
            <a:r>
              <a:rPr lang="en-US" dirty="0" smtClean="0">
                <a:solidFill>
                  <a:schemeClr val="tx1"/>
                </a:solidFill>
              </a:rPr>
              <a:t>Frequent daytime napping</a:t>
            </a:r>
          </a:p>
          <a:p>
            <a:pPr marL="800100" lvl="1" indent="-342900">
              <a:buFont typeface="Arial" pitchFamily="34" charset="0"/>
              <a:buChar char="•"/>
            </a:pPr>
            <a:r>
              <a:rPr lang="en-US" dirty="0" smtClean="0">
                <a:solidFill>
                  <a:schemeClr val="tx1"/>
                </a:solidFill>
              </a:rPr>
              <a:t>May have increased overall sleep in more severe dementia</a:t>
            </a:r>
          </a:p>
          <a:p>
            <a:pPr marL="800100" lvl="1" indent="-342900">
              <a:buFont typeface="Arial" pitchFamily="34" charset="0"/>
              <a:buChar char="•"/>
            </a:pPr>
            <a:endParaRPr lang="en-US" dirty="0">
              <a:solidFill>
                <a:schemeClr val="tx1"/>
              </a:solidFill>
            </a:endParaRPr>
          </a:p>
        </p:txBody>
      </p:sp>
      <p:sp>
        <p:nvSpPr>
          <p:cNvPr id="4" name="Footer Placeholder 3"/>
          <p:cNvSpPr>
            <a:spLocks noGrp="1"/>
          </p:cNvSpPr>
          <p:nvPr>
            <p:ph type="ftr" sz="quarter" idx="11"/>
          </p:nvPr>
        </p:nvSpPr>
        <p:spPr>
          <a:xfrm>
            <a:off x="3810000" y="6019800"/>
            <a:ext cx="4797552" cy="365125"/>
          </a:xfrm>
        </p:spPr>
        <p:txBody>
          <a:bodyPr/>
          <a:lstStyle/>
          <a:p>
            <a:r>
              <a:rPr lang="en-US" dirty="0" err="1" smtClean="0">
                <a:solidFill>
                  <a:schemeClr val="tx1"/>
                </a:solidFill>
              </a:rPr>
              <a:t>Rauchs</a:t>
            </a:r>
            <a:r>
              <a:rPr lang="en-US" dirty="0" smtClean="0">
                <a:solidFill>
                  <a:schemeClr val="tx1"/>
                </a:solidFill>
              </a:rPr>
              <a:t> et al 2008, Gehrman et al 2005, </a:t>
            </a:r>
            <a:r>
              <a:rPr lang="en-US" dirty="0" err="1" smtClean="0">
                <a:solidFill>
                  <a:schemeClr val="tx1"/>
                </a:solidFill>
              </a:rPr>
              <a:t>Fetveit</a:t>
            </a:r>
            <a:r>
              <a:rPr lang="en-US" dirty="0" smtClean="0">
                <a:solidFill>
                  <a:schemeClr val="tx1"/>
                </a:solidFill>
              </a:rPr>
              <a:t> et al.  2006</a:t>
            </a:r>
            <a:endParaRPr lang="en-US" dirty="0">
              <a:solidFill>
                <a:schemeClr val="tx1"/>
              </a:solidFill>
            </a:endParaRPr>
          </a:p>
        </p:txBody>
      </p:sp>
    </p:spTree>
    <p:extLst>
      <p:ext uri="{BB962C8B-B14F-4D97-AF65-F5344CB8AC3E}">
        <p14:creationId xmlns:p14="http://schemas.microsoft.com/office/powerpoint/2010/main" val="29605733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533400"/>
            <a:ext cx="6637468" cy="1362075"/>
          </a:xfrm>
        </p:spPr>
        <p:txBody>
          <a:bodyPr/>
          <a:lstStyle/>
          <a:p>
            <a:pPr algn="ctr"/>
            <a:r>
              <a:rPr lang="en-US" dirty="0" smtClean="0"/>
              <a:t>Dementia</a:t>
            </a:r>
            <a:endParaRPr lang="en-US" dirty="0"/>
          </a:p>
        </p:txBody>
      </p:sp>
      <p:sp>
        <p:nvSpPr>
          <p:cNvPr id="3" name="Text Placeholder 2"/>
          <p:cNvSpPr>
            <a:spLocks noGrp="1"/>
          </p:cNvSpPr>
          <p:nvPr>
            <p:ph type="body" idx="1"/>
          </p:nvPr>
        </p:nvSpPr>
        <p:spPr>
          <a:xfrm>
            <a:off x="609600" y="1905000"/>
            <a:ext cx="8022336" cy="4038600"/>
          </a:xfrm>
        </p:spPr>
        <p:txBody>
          <a:bodyPr>
            <a:noAutofit/>
          </a:bodyPr>
          <a:lstStyle/>
          <a:p>
            <a:pPr marL="342900" indent="-342900">
              <a:buFont typeface="Arial" pitchFamily="34" charset="0"/>
              <a:buChar char="•"/>
            </a:pPr>
            <a:r>
              <a:rPr lang="en-US" sz="1400" dirty="0" smtClean="0">
                <a:solidFill>
                  <a:schemeClr val="tx1"/>
                </a:solidFill>
              </a:rPr>
              <a:t>Sleep disturbance is one of the main causes for institutionalization of people with dementia.</a:t>
            </a:r>
          </a:p>
          <a:p>
            <a:pPr marL="342900" indent="-342900">
              <a:buFont typeface="Arial" pitchFamily="34" charset="0"/>
              <a:buChar char="•"/>
            </a:pPr>
            <a:r>
              <a:rPr lang="en-US" sz="1400" dirty="0" smtClean="0">
                <a:solidFill>
                  <a:schemeClr val="tx1"/>
                </a:solidFill>
              </a:rPr>
              <a:t>Often comorbid with other neuropsychiatric symptoms.</a:t>
            </a:r>
          </a:p>
          <a:p>
            <a:pPr marL="342900" indent="-342900">
              <a:buFont typeface="Arial" pitchFamily="34" charset="0"/>
              <a:buChar char="•"/>
            </a:pPr>
            <a:r>
              <a:rPr lang="en-US" sz="1400" dirty="0" smtClean="0">
                <a:solidFill>
                  <a:schemeClr val="tx1"/>
                </a:solidFill>
              </a:rPr>
              <a:t>Nonpharmacological:</a:t>
            </a:r>
          </a:p>
          <a:p>
            <a:pPr marL="800100" lvl="1" indent="-342900">
              <a:buFont typeface="Arial" pitchFamily="34" charset="0"/>
              <a:buChar char="•"/>
            </a:pPr>
            <a:r>
              <a:rPr lang="en-US" sz="1400" dirty="0">
                <a:solidFill>
                  <a:schemeClr val="tx1"/>
                </a:solidFill>
              </a:rPr>
              <a:t>Increase activity during the day  to improve the rest/activity cycle.</a:t>
            </a:r>
          </a:p>
          <a:p>
            <a:pPr marL="1257300" lvl="2" indent="-342900">
              <a:buFont typeface="Arial" pitchFamily="34" charset="0"/>
              <a:buChar char="•"/>
            </a:pPr>
            <a:r>
              <a:rPr lang="en-US" sz="1400" dirty="0">
                <a:solidFill>
                  <a:schemeClr val="tx1"/>
                </a:solidFill>
              </a:rPr>
              <a:t>Exercise, HHA, day </a:t>
            </a:r>
            <a:r>
              <a:rPr lang="en-US" sz="1400" dirty="0" smtClean="0">
                <a:solidFill>
                  <a:schemeClr val="tx1"/>
                </a:solidFill>
              </a:rPr>
              <a:t>program</a:t>
            </a:r>
          </a:p>
          <a:p>
            <a:pPr marL="800100" lvl="1" indent="-342900">
              <a:buFont typeface="Arial" pitchFamily="34" charset="0"/>
              <a:buChar char="•"/>
            </a:pPr>
            <a:r>
              <a:rPr lang="en-US" sz="1400" dirty="0" smtClean="0">
                <a:solidFill>
                  <a:schemeClr val="tx1"/>
                </a:solidFill>
              </a:rPr>
              <a:t>Bright light therapy in the evening may ameliorate sleep-wake cycle disturbance</a:t>
            </a:r>
          </a:p>
          <a:p>
            <a:pPr marL="342900" indent="-342900">
              <a:buFont typeface="Arial" pitchFamily="34" charset="0"/>
              <a:buChar char="•"/>
            </a:pPr>
            <a:r>
              <a:rPr lang="en-US" sz="1400" dirty="0" smtClean="0">
                <a:solidFill>
                  <a:schemeClr val="tx1"/>
                </a:solidFill>
              </a:rPr>
              <a:t>Pharmacological: </a:t>
            </a:r>
          </a:p>
          <a:p>
            <a:pPr marL="800100" lvl="1" indent="-342900">
              <a:buFont typeface="Arial" pitchFamily="34" charset="0"/>
              <a:buChar char="•"/>
            </a:pPr>
            <a:r>
              <a:rPr lang="en-US" sz="1400" dirty="0" smtClean="0">
                <a:solidFill>
                  <a:schemeClr val="tx1"/>
                </a:solidFill>
              </a:rPr>
              <a:t>Melatonin: decease </a:t>
            </a:r>
            <a:r>
              <a:rPr lang="en-US" sz="1400" dirty="0" err="1" smtClean="0">
                <a:solidFill>
                  <a:schemeClr val="tx1"/>
                </a:solidFill>
              </a:rPr>
              <a:t>sundowning</a:t>
            </a:r>
            <a:r>
              <a:rPr lang="en-US" sz="1400" dirty="0" smtClean="0">
                <a:solidFill>
                  <a:schemeClr val="tx1"/>
                </a:solidFill>
              </a:rPr>
              <a:t> and may slow cognitive decline.</a:t>
            </a:r>
          </a:p>
          <a:p>
            <a:pPr marL="800100" lvl="1" indent="-342900">
              <a:buFont typeface="Arial" pitchFamily="34" charset="0"/>
              <a:buChar char="•"/>
            </a:pPr>
            <a:r>
              <a:rPr lang="en-US" sz="1400" dirty="0" smtClean="0">
                <a:solidFill>
                  <a:schemeClr val="tx1"/>
                </a:solidFill>
              </a:rPr>
              <a:t>Antidepressants, if accompanied by depressive symptoms</a:t>
            </a:r>
          </a:p>
          <a:p>
            <a:pPr marL="800100" lvl="1" indent="-342900">
              <a:buFont typeface="Arial" pitchFamily="34" charset="0"/>
              <a:buChar char="•"/>
            </a:pPr>
            <a:r>
              <a:rPr lang="en-US" sz="1400" dirty="0" smtClean="0">
                <a:solidFill>
                  <a:schemeClr val="tx1"/>
                </a:solidFill>
              </a:rPr>
              <a:t>Hypnotics such as non </a:t>
            </a:r>
            <a:r>
              <a:rPr lang="en-US" sz="1400" dirty="0" err="1" smtClean="0">
                <a:solidFill>
                  <a:schemeClr val="tx1"/>
                </a:solidFill>
              </a:rPr>
              <a:t>benzo</a:t>
            </a:r>
            <a:r>
              <a:rPr lang="en-US" sz="1400" dirty="0" smtClean="0">
                <a:solidFill>
                  <a:schemeClr val="tx1"/>
                </a:solidFill>
              </a:rPr>
              <a:t> benzodiazepine receptor agonist or  rarely benzodiazepines.</a:t>
            </a:r>
          </a:p>
          <a:p>
            <a:pPr marL="800100" lvl="1" indent="-342900">
              <a:buFont typeface="Arial" pitchFamily="34" charset="0"/>
              <a:buChar char="•"/>
            </a:pPr>
            <a:r>
              <a:rPr lang="en-US" sz="1400" dirty="0" smtClean="0">
                <a:solidFill>
                  <a:schemeClr val="tx1"/>
                </a:solidFill>
              </a:rPr>
              <a:t>Monitor for fall risk and delirium</a:t>
            </a:r>
          </a:p>
          <a:p>
            <a:pPr marL="800100" lvl="1" indent="-342900">
              <a:buFont typeface="Arial" pitchFamily="34" charset="0"/>
              <a:buChar char="•"/>
            </a:pPr>
            <a:r>
              <a:rPr lang="en-US" sz="1400" dirty="0" smtClean="0">
                <a:solidFill>
                  <a:schemeClr val="tx1"/>
                </a:solidFill>
              </a:rPr>
              <a:t>Antipsychotics may be used if accompanied  by psychotic symptoms and agitation.</a:t>
            </a:r>
          </a:p>
          <a:p>
            <a:pPr marL="800100" lvl="1" indent="-342900">
              <a:buFont typeface="Arial" pitchFamily="34" charset="0"/>
              <a:buChar char="•"/>
            </a:pPr>
            <a:r>
              <a:rPr lang="en-US" sz="1400" dirty="0" smtClean="0">
                <a:solidFill>
                  <a:schemeClr val="tx1"/>
                </a:solidFill>
              </a:rPr>
              <a:t>Avoid anticholinergic agents.</a:t>
            </a:r>
          </a:p>
          <a:p>
            <a:pPr marL="800100" lvl="1" indent="-342900">
              <a:buFont typeface="Arial" pitchFamily="34" charset="0"/>
              <a:buChar char="•"/>
            </a:pPr>
            <a:endParaRPr lang="en-US" sz="1400" dirty="0">
              <a:solidFill>
                <a:schemeClr val="tx1"/>
              </a:solidFill>
            </a:endParaRPr>
          </a:p>
        </p:txBody>
      </p:sp>
      <p:sp>
        <p:nvSpPr>
          <p:cNvPr id="4" name="Footer Placeholder 3"/>
          <p:cNvSpPr>
            <a:spLocks noGrp="1"/>
          </p:cNvSpPr>
          <p:nvPr>
            <p:ph type="ftr" sz="quarter" idx="11"/>
          </p:nvPr>
        </p:nvSpPr>
        <p:spPr>
          <a:xfrm>
            <a:off x="3962400" y="6096000"/>
            <a:ext cx="4797552" cy="441325"/>
          </a:xfrm>
        </p:spPr>
        <p:txBody>
          <a:bodyPr/>
          <a:lstStyle/>
          <a:p>
            <a:r>
              <a:rPr lang="en-US" dirty="0" smtClean="0">
                <a:solidFill>
                  <a:schemeClr val="tx1"/>
                </a:solidFill>
              </a:rPr>
              <a:t>Lin et al 2013, Wolkove et al. 2010, Hatfield et al. 2004</a:t>
            </a:r>
            <a:endParaRPr lang="en-US" dirty="0">
              <a:solidFill>
                <a:schemeClr val="tx1"/>
              </a:solidFill>
            </a:endParaRPr>
          </a:p>
        </p:txBody>
      </p:sp>
    </p:spTree>
    <p:extLst>
      <p:ext uri="{BB962C8B-B14F-4D97-AF65-F5344CB8AC3E}">
        <p14:creationId xmlns:p14="http://schemas.microsoft.com/office/powerpoint/2010/main" val="19916283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838200"/>
            <a:ext cx="6637468" cy="1362075"/>
          </a:xfrm>
        </p:spPr>
        <p:txBody>
          <a:bodyPr/>
          <a:lstStyle/>
          <a:p>
            <a:pPr algn="ctr"/>
            <a:r>
              <a:rPr lang="en-US" dirty="0" smtClean="0"/>
              <a:t>Case</a:t>
            </a:r>
            <a:endParaRPr lang="en-US" dirty="0"/>
          </a:p>
        </p:txBody>
      </p:sp>
      <p:sp>
        <p:nvSpPr>
          <p:cNvPr id="3" name="Text Placeholder 2"/>
          <p:cNvSpPr>
            <a:spLocks noGrp="1"/>
          </p:cNvSpPr>
          <p:nvPr>
            <p:ph type="body" idx="1"/>
          </p:nvPr>
        </p:nvSpPr>
        <p:spPr>
          <a:xfrm>
            <a:off x="762001" y="2133600"/>
            <a:ext cx="7848600" cy="4114800"/>
          </a:xfrm>
        </p:spPr>
        <p:txBody>
          <a:bodyPr/>
          <a:lstStyle/>
          <a:p>
            <a:pPr marL="342900" indent="-342900">
              <a:buFont typeface="Arial" panose="020B0604020202020204" pitchFamily="34" charset="0"/>
              <a:buChar char="•"/>
            </a:pPr>
            <a:r>
              <a:rPr lang="en-US" dirty="0" smtClean="0">
                <a:solidFill>
                  <a:schemeClr val="tx1"/>
                </a:solidFill>
              </a:rPr>
              <a:t>60 years old divorced Black woman reporting poor sleep and depressed mood.</a:t>
            </a:r>
          </a:p>
          <a:p>
            <a:pPr marL="342900" indent="-342900">
              <a:buFont typeface="Arial" panose="020B0604020202020204" pitchFamily="34" charset="0"/>
              <a:buChar char="•"/>
            </a:pPr>
            <a:r>
              <a:rPr lang="en-US" dirty="0" smtClean="0">
                <a:solidFill>
                  <a:schemeClr val="tx1"/>
                </a:solidFill>
              </a:rPr>
              <a:t>Description of symptoms; onset, sleep maintenance or early morning awakens.</a:t>
            </a:r>
          </a:p>
          <a:p>
            <a:pPr marL="342900" indent="-342900">
              <a:buFont typeface="Arial" panose="020B0604020202020204" pitchFamily="34" charset="0"/>
              <a:buChar char="•"/>
            </a:pPr>
            <a:r>
              <a:rPr lang="en-US" dirty="0" smtClean="0">
                <a:solidFill>
                  <a:schemeClr val="tx1"/>
                </a:solidFill>
              </a:rPr>
              <a:t>Get collateral from a partner.</a:t>
            </a:r>
          </a:p>
          <a:p>
            <a:pPr marL="342900" indent="-342900">
              <a:buFont typeface="Arial" panose="020B0604020202020204" pitchFamily="34" charset="0"/>
              <a:buChar char="•"/>
            </a:pPr>
            <a:r>
              <a:rPr lang="en-US" dirty="0" smtClean="0">
                <a:solidFill>
                  <a:schemeClr val="tx1"/>
                </a:solidFill>
              </a:rPr>
              <a:t>Clarify mood symptoms and any psychiatric history. Ask about mania</a:t>
            </a:r>
          </a:p>
          <a:p>
            <a:pPr marL="342900" indent="-342900">
              <a:buFont typeface="Arial" panose="020B0604020202020204" pitchFamily="34" charset="0"/>
              <a:buChar char="•"/>
            </a:pPr>
            <a:r>
              <a:rPr lang="en-US" dirty="0" smtClean="0">
                <a:solidFill>
                  <a:schemeClr val="tx1"/>
                </a:solidFill>
              </a:rPr>
              <a:t>Sleep hygiene</a:t>
            </a:r>
          </a:p>
          <a:p>
            <a:pPr marL="342900" indent="-342900">
              <a:buFont typeface="Arial" panose="020B0604020202020204" pitchFamily="34" charset="0"/>
              <a:buChar char="•"/>
            </a:pPr>
            <a:r>
              <a:rPr lang="en-US" dirty="0" smtClean="0">
                <a:solidFill>
                  <a:schemeClr val="tx1"/>
                </a:solidFill>
              </a:rPr>
              <a:t>Diet</a:t>
            </a:r>
          </a:p>
          <a:p>
            <a:pPr marL="342900" indent="-342900">
              <a:buFont typeface="Arial" panose="020B0604020202020204" pitchFamily="34" charset="0"/>
              <a:buChar char="•"/>
            </a:pPr>
            <a:r>
              <a:rPr lang="en-US" dirty="0" smtClean="0">
                <a:solidFill>
                  <a:schemeClr val="tx1"/>
                </a:solidFill>
              </a:rPr>
              <a:t>Sleep environment</a:t>
            </a:r>
          </a:p>
          <a:p>
            <a:pPr marL="342900" indent="-342900">
              <a:buFont typeface="Arial" panose="020B0604020202020204" pitchFamily="34" charset="0"/>
              <a:buChar char="•"/>
            </a:pPr>
            <a:r>
              <a:rPr lang="en-US" dirty="0" smtClean="0">
                <a:solidFill>
                  <a:schemeClr val="tx1"/>
                </a:solidFill>
              </a:rPr>
              <a:t>Any recent trauma or stressors</a:t>
            </a:r>
            <a:endParaRPr lang="en-US" dirty="0">
              <a:solidFill>
                <a:schemeClr val="tx1"/>
              </a:solidFill>
            </a:endParaRPr>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659525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838200"/>
            <a:ext cx="6637468" cy="1362075"/>
          </a:xfrm>
        </p:spPr>
        <p:txBody>
          <a:bodyPr/>
          <a:lstStyle/>
          <a:p>
            <a:pPr algn="ctr"/>
            <a:r>
              <a:rPr lang="en-US" dirty="0" smtClean="0"/>
              <a:t>Case</a:t>
            </a:r>
            <a:endParaRPr lang="en-US" dirty="0"/>
          </a:p>
        </p:txBody>
      </p:sp>
      <p:sp>
        <p:nvSpPr>
          <p:cNvPr id="3" name="Text Placeholder 2"/>
          <p:cNvSpPr>
            <a:spLocks noGrp="1"/>
          </p:cNvSpPr>
          <p:nvPr>
            <p:ph type="body" idx="1"/>
          </p:nvPr>
        </p:nvSpPr>
        <p:spPr>
          <a:xfrm>
            <a:off x="762001" y="2133600"/>
            <a:ext cx="7848600" cy="4114800"/>
          </a:xfrm>
        </p:spPr>
        <p:txBody>
          <a:bodyPr/>
          <a:lstStyle/>
          <a:p>
            <a:pPr marL="342900" indent="-342900">
              <a:buFont typeface="Arial" panose="020B0604020202020204" pitchFamily="34" charset="0"/>
              <a:buChar char="•"/>
            </a:pPr>
            <a:r>
              <a:rPr lang="en-US" dirty="0" smtClean="0">
                <a:solidFill>
                  <a:schemeClr val="tx1"/>
                </a:solidFill>
              </a:rPr>
              <a:t>Review of systems: SOB, chest pain, claudication</a:t>
            </a:r>
          </a:p>
          <a:p>
            <a:pPr marL="342900" indent="-342900">
              <a:buFont typeface="Arial" panose="020B0604020202020204" pitchFamily="34" charset="0"/>
              <a:buChar char="•"/>
            </a:pPr>
            <a:r>
              <a:rPr lang="en-US" dirty="0" smtClean="0">
                <a:solidFill>
                  <a:schemeClr val="tx1"/>
                </a:solidFill>
              </a:rPr>
              <a:t>Medications (diuretics, stimulants)</a:t>
            </a:r>
          </a:p>
          <a:p>
            <a:pPr marL="342900" indent="-342900">
              <a:buFont typeface="Arial" panose="020B0604020202020204" pitchFamily="34" charset="0"/>
              <a:buChar char="•"/>
            </a:pPr>
            <a:r>
              <a:rPr lang="en-US" dirty="0" smtClean="0">
                <a:solidFill>
                  <a:schemeClr val="tx1"/>
                </a:solidFill>
              </a:rPr>
              <a:t>Past medical history: metabolic syndrome, ESRD, Parkinson’s, Dementia</a:t>
            </a:r>
          </a:p>
          <a:p>
            <a:pPr marL="342900" indent="-342900">
              <a:buFont typeface="Arial" panose="020B0604020202020204" pitchFamily="34" charset="0"/>
              <a:buChar char="•"/>
            </a:pPr>
            <a:r>
              <a:rPr lang="en-US" dirty="0" smtClean="0">
                <a:solidFill>
                  <a:schemeClr val="tx1"/>
                </a:solidFill>
              </a:rPr>
              <a:t>Consider sleep study if high risk</a:t>
            </a:r>
          </a:p>
          <a:p>
            <a:pPr marL="342900" indent="-342900">
              <a:buFont typeface="Arial" panose="020B0604020202020204" pitchFamily="34" charset="0"/>
              <a:buChar char="•"/>
            </a:pPr>
            <a:r>
              <a:rPr lang="en-US" dirty="0" smtClean="0">
                <a:solidFill>
                  <a:schemeClr val="tx1"/>
                </a:solidFill>
              </a:rPr>
              <a:t>First line treatment if insomnia</a:t>
            </a:r>
          </a:p>
          <a:p>
            <a:pPr marL="342900" indent="-342900">
              <a:buFont typeface="Arial" panose="020B0604020202020204" pitchFamily="34" charset="0"/>
              <a:buChar char="•"/>
            </a:pPr>
            <a:r>
              <a:rPr lang="en-US" dirty="0" smtClean="0">
                <a:solidFill>
                  <a:schemeClr val="tx1"/>
                </a:solidFill>
              </a:rPr>
              <a:t>First line treatment if dementia</a:t>
            </a:r>
            <a:endParaRPr lang="en-US" dirty="0">
              <a:solidFill>
                <a:schemeClr val="tx1"/>
              </a:solidFill>
            </a:endParaRPr>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447002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295400"/>
            <a:ext cx="6637468" cy="1362075"/>
          </a:xfrm>
        </p:spPr>
        <p:txBody>
          <a:bodyPr/>
          <a:lstStyle/>
          <a:p>
            <a:pPr algn="ctr"/>
            <a:r>
              <a:rPr lang="en-US" dirty="0" smtClean="0"/>
              <a:t>Thank you</a:t>
            </a:r>
            <a:endParaRPr lang="en-US" dirty="0"/>
          </a:p>
        </p:txBody>
      </p:sp>
      <p:sp>
        <p:nvSpPr>
          <p:cNvPr id="3" name="Text Placeholder 2"/>
          <p:cNvSpPr>
            <a:spLocks noGrp="1"/>
          </p:cNvSpPr>
          <p:nvPr>
            <p:ph type="body" idx="1"/>
          </p:nvPr>
        </p:nvSpPr>
        <p:spPr>
          <a:xfrm>
            <a:off x="1258645" y="2743200"/>
            <a:ext cx="6637467" cy="3044413"/>
          </a:xfrm>
        </p:spPr>
        <p:txBody>
          <a:bodyPr/>
          <a:lstStyle/>
          <a:p>
            <a:r>
              <a:rPr lang="en-US" dirty="0" smtClean="0">
                <a:solidFill>
                  <a:schemeClr val="tx1"/>
                </a:solidFill>
              </a:rPr>
              <a:t>Questions?</a:t>
            </a:r>
          </a:p>
          <a:p>
            <a:endParaRPr lang="en-US" dirty="0">
              <a:solidFill>
                <a:schemeClr val="tx1"/>
              </a:solidFill>
            </a:endParaRPr>
          </a:p>
          <a:p>
            <a:r>
              <a:rPr lang="en-US" dirty="0" smtClean="0">
                <a:solidFill>
                  <a:schemeClr val="tx1"/>
                </a:solidFill>
              </a:rPr>
              <a:t>mceide@montefiore.org</a:t>
            </a:r>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4049996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0"/>
            <a:ext cx="6402468" cy="2319867"/>
          </a:xfrm>
        </p:spPr>
        <p:txBody>
          <a:bodyPr/>
          <a:lstStyle/>
          <a:p>
            <a:pPr algn="ctr"/>
            <a:r>
              <a:rPr lang="en-US" dirty="0" smtClean="0"/>
              <a:t>Changes in Sleep In the population</a:t>
            </a:r>
            <a:endParaRPr lang="en-US" dirty="0"/>
          </a:p>
        </p:txBody>
      </p:sp>
      <p:sp>
        <p:nvSpPr>
          <p:cNvPr id="3" name="Text Placeholder 2"/>
          <p:cNvSpPr>
            <a:spLocks noGrp="1"/>
          </p:cNvSpPr>
          <p:nvPr>
            <p:ph type="body" idx="1"/>
          </p:nvPr>
        </p:nvSpPr>
        <p:spPr>
          <a:xfrm>
            <a:off x="685800" y="2667000"/>
            <a:ext cx="8022336" cy="3810000"/>
          </a:xfrm>
        </p:spPr>
        <p:txBody>
          <a:bodyPr/>
          <a:lstStyle/>
          <a:p>
            <a:endParaRPr lang="en-US" dirty="0" smtClean="0">
              <a:solidFill>
                <a:srgbClr val="FFC000"/>
              </a:solidFill>
            </a:endParaRPr>
          </a:p>
          <a:p>
            <a:pPr marL="342900" indent="-342900">
              <a:buFont typeface="Arial" pitchFamily="34" charset="0"/>
              <a:buChar char="•"/>
            </a:pPr>
            <a:endParaRPr lang="en-US" dirty="0" smtClean="0">
              <a:solidFill>
                <a:srgbClr val="FFC000"/>
              </a:solidFill>
            </a:endParaRPr>
          </a:p>
          <a:p>
            <a:pPr marL="342900" indent="-342900">
              <a:buFont typeface="Arial" pitchFamily="34" charset="0"/>
              <a:buChar char="•"/>
            </a:pPr>
            <a:endParaRPr lang="en-US" dirty="0">
              <a:solidFill>
                <a:srgbClr val="FFC000"/>
              </a:solidFill>
            </a:endParaRPr>
          </a:p>
        </p:txBody>
      </p:sp>
      <p:sp>
        <p:nvSpPr>
          <p:cNvPr id="4" name="Footer Placeholder 3"/>
          <p:cNvSpPr>
            <a:spLocks noGrp="1"/>
          </p:cNvSpPr>
          <p:nvPr>
            <p:ph type="ftr" sz="quarter" idx="11"/>
          </p:nvPr>
        </p:nvSpPr>
        <p:spPr>
          <a:xfrm>
            <a:off x="5181600" y="6172200"/>
            <a:ext cx="3502152" cy="365125"/>
          </a:xfrm>
        </p:spPr>
        <p:txBody>
          <a:bodyPr/>
          <a:lstStyle/>
          <a:p>
            <a:r>
              <a:rPr lang="en-US" dirty="0" err="1" smtClean="0">
                <a:solidFill>
                  <a:schemeClr val="tx1"/>
                </a:solidFill>
              </a:rPr>
              <a:t>Kripke</a:t>
            </a:r>
            <a:r>
              <a:rPr lang="en-US" dirty="0" smtClean="0">
                <a:solidFill>
                  <a:schemeClr val="tx1"/>
                </a:solidFill>
              </a:rPr>
              <a:t> et la. 2002</a:t>
            </a:r>
            <a:endParaRPr lang="en-US" dirty="0">
              <a:solidFill>
                <a:schemeClr val="tx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568499298"/>
              </p:ext>
            </p:extLst>
          </p:nvPr>
        </p:nvGraphicFramePr>
        <p:xfrm>
          <a:off x="2057400" y="2743200"/>
          <a:ext cx="5562600" cy="3365945"/>
        </p:xfrm>
        <a:graphic>
          <a:graphicData uri="http://schemas.openxmlformats.org/drawingml/2006/table">
            <a:tbl>
              <a:tblPr>
                <a:tableStyleId>{5C22544A-7EE6-4342-B048-85BDC9FD1C3A}</a:tableStyleId>
              </a:tblPr>
              <a:tblGrid>
                <a:gridCol w="4198189"/>
                <a:gridCol w="1364411"/>
              </a:tblGrid>
              <a:tr h="462708">
                <a:tc gridSpan="2">
                  <a:txBody>
                    <a:bodyPr/>
                    <a:lstStyle/>
                    <a:p>
                      <a:pPr marL="457200" marR="0">
                        <a:lnSpc>
                          <a:spcPct val="115000"/>
                        </a:lnSpc>
                        <a:spcBef>
                          <a:spcPts val="0"/>
                        </a:spcBef>
                        <a:spcAft>
                          <a:spcPts val="1000"/>
                        </a:spcAft>
                      </a:pPr>
                      <a:r>
                        <a:rPr lang="en-US" sz="1400" b="1" dirty="0">
                          <a:solidFill>
                            <a:schemeClr val="tx1"/>
                          </a:solidFill>
                          <a:effectLst/>
                        </a:rPr>
                        <a:t>Population Estimates of Sleep Duration</a:t>
                      </a:r>
                      <a:endParaRPr lang="en-US" sz="1400" b="1" dirty="0">
                        <a:solidFill>
                          <a:schemeClr val="tx1"/>
                        </a:solidFill>
                        <a:effectLst/>
                        <a:latin typeface="Calibri"/>
                        <a:ea typeface="Calibri"/>
                        <a:cs typeface="Times New Roman"/>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en-US"/>
                    </a:p>
                  </a:txBody>
                  <a:tcPr/>
                </a:tc>
              </a:tr>
              <a:tr h="339319">
                <a:tc>
                  <a:txBody>
                    <a:bodyPr/>
                    <a:lstStyle/>
                    <a:p>
                      <a:pPr marL="457200" marR="0">
                        <a:lnSpc>
                          <a:spcPct val="115000"/>
                        </a:lnSpc>
                        <a:spcBef>
                          <a:spcPts val="0"/>
                        </a:spcBef>
                        <a:spcAft>
                          <a:spcPts val="0"/>
                        </a:spcAft>
                      </a:pPr>
                      <a:r>
                        <a:rPr lang="en-US" sz="1400" b="1" dirty="0" err="1">
                          <a:solidFill>
                            <a:schemeClr val="tx1"/>
                          </a:solidFill>
                          <a:effectLst/>
                        </a:rPr>
                        <a:t>Kripke</a:t>
                      </a:r>
                      <a:r>
                        <a:rPr lang="en-US" sz="1400" b="1" dirty="0">
                          <a:solidFill>
                            <a:schemeClr val="tx1"/>
                          </a:solidFill>
                          <a:effectLst/>
                        </a:rPr>
                        <a:t> et al. 1979</a:t>
                      </a:r>
                      <a:endParaRPr lang="en-US" sz="1400" b="1" dirty="0">
                        <a:solidFill>
                          <a:schemeClr val="tx1"/>
                        </a:solidFill>
                        <a:effectLst/>
                        <a:latin typeface="Calibri"/>
                        <a:ea typeface="Calibri"/>
                        <a:cs typeface="Times New Roman"/>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457200" marR="0">
                        <a:lnSpc>
                          <a:spcPct val="115000"/>
                        </a:lnSpc>
                        <a:spcBef>
                          <a:spcPts val="0"/>
                        </a:spcBef>
                        <a:spcAft>
                          <a:spcPts val="1000"/>
                        </a:spcAft>
                      </a:pPr>
                      <a:r>
                        <a:rPr lang="en-US" sz="1400" b="1" dirty="0">
                          <a:solidFill>
                            <a:schemeClr val="tx1"/>
                          </a:solidFill>
                          <a:effectLst/>
                        </a:rPr>
                        <a:t>8 </a:t>
                      </a:r>
                      <a:r>
                        <a:rPr lang="en-US" sz="1400" b="1" dirty="0" err="1">
                          <a:solidFill>
                            <a:schemeClr val="tx1"/>
                          </a:solidFill>
                          <a:effectLst/>
                        </a:rPr>
                        <a:t>hrs</a:t>
                      </a:r>
                      <a:endParaRPr lang="en-US" sz="1400" b="1" dirty="0">
                        <a:solidFill>
                          <a:schemeClr val="tx1"/>
                        </a:solidFill>
                        <a:effectLst/>
                        <a:latin typeface="Calibri"/>
                        <a:ea typeface="Calibri"/>
                        <a:cs typeface="Times New Roman"/>
                      </a:endParaRPr>
                    </a:p>
                  </a:txBody>
                  <a:tcPr>
                    <a:lnL w="12700" cmpd="sng">
                      <a:noFill/>
                    </a:lnL>
                    <a:lnT w="12700" cap="flat" cmpd="sng" algn="ctr">
                      <a:noFill/>
                      <a:prstDash val="solid"/>
                      <a:round/>
                      <a:headEnd type="none" w="med" len="med"/>
                      <a:tailEnd type="none" w="med" len="med"/>
                    </a:lnT>
                  </a:tcPr>
                </a:tc>
              </a:tr>
              <a:tr h="339319">
                <a:tc>
                  <a:txBody>
                    <a:bodyPr/>
                    <a:lstStyle/>
                    <a:p>
                      <a:pPr marL="457200" marR="0">
                        <a:lnSpc>
                          <a:spcPct val="115000"/>
                        </a:lnSpc>
                        <a:spcBef>
                          <a:spcPts val="0"/>
                        </a:spcBef>
                        <a:spcAft>
                          <a:spcPts val="0"/>
                        </a:spcAft>
                      </a:pPr>
                      <a:r>
                        <a:rPr lang="en-US" sz="1400" b="1" dirty="0">
                          <a:solidFill>
                            <a:schemeClr val="tx1"/>
                          </a:solidFill>
                          <a:effectLst/>
                        </a:rPr>
                        <a:t>Sleep Habit Gallup Poll 1979</a:t>
                      </a:r>
                      <a:endParaRPr lang="en-US" sz="1400" b="1" dirty="0">
                        <a:solidFill>
                          <a:schemeClr val="tx1"/>
                        </a:solidFill>
                        <a:effectLst/>
                        <a:latin typeface="Calibri"/>
                        <a:ea typeface="Calibri"/>
                        <a:cs typeface="Times New Roman"/>
                      </a:endParaRPr>
                    </a:p>
                  </a:txBody>
                  <a:tcPr>
                    <a:lnT w="12700" cmpd="sng">
                      <a:noFill/>
                    </a:lnT>
                  </a:tcPr>
                </a:tc>
                <a:tc>
                  <a:txBody>
                    <a:bodyPr/>
                    <a:lstStyle/>
                    <a:p>
                      <a:pPr marL="457200" marR="0">
                        <a:lnSpc>
                          <a:spcPct val="115000"/>
                        </a:lnSpc>
                        <a:spcBef>
                          <a:spcPts val="0"/>
                        </a:spcBef>
                        <a:spcAft>
                          <a:spcPts val="1000"/>
                        </a:spcAft>
                      </a:pPr>
                      <a:r>
                        <a:rPr lang="en-US" sz="1400" b="1" dirty="0">
                          <a:solidFill>
                            <a:schemeClr val="tx1"/>
                          </a:solidFill>
                          <a:effectLst/>
                        </a:rPr>
                        <a:t>8hrs</a:t>
                      </a:r>
                      <a:endParaRPr lang="en-US" sz="1400" b="1" dirty="0">
                        <a:solidFill>
                          <a:schemeClr val="tx1"/>
                        </a:solidFill>
                        <a:effectLst/>
                        <a:latin typeface="Calibri"/>
                        <a:ea typeface="Calibri"/>
                        <a:cs typeface="Times New Roman"/>
                      </a:endParaRPr>
                    </a:p>
                  </a:txBody>
                  <a:tcPr/>
                </a:tc>
              </a:tr>
              <a:tr h="471320">
                <a:tc>
                  <a:txBody>
                    <a:bodyPr/>
                    <a:lstStyle/>
                    <a:p>
                      <a:pPr marL="457200" marR="0">
                        <a:lnSpc>
                          <a:spcPct val="115000"/>
                        </a:lnSpc>
                        <a:spcBef>
                          <a:spcPts val="0"/>
                        </a:spcBef>
                        <a:spcAft>
                          <a:spcPts val="0"/>
                        </a:spcAft>
                      </a:pPr>
                      <a:r>
                        <a:rPr lang="en-US" sz="1400" b="1" dirty="0" err="1">
                          <a:solidFill>
                            <a:schemeClr val="tx1"/>
                          </a:solidFill>
                          <a:effectLst/>
                        </a:rPr>
                        <a:t>Schoenborn</a:t>
                      </a:r>
                      <a:r>
                        <a:rPr lang="en-US" sz="1400" b="1" dirty="0">
                          <a:solidFill>
                            <a:schemeClr val="tx1"/>
                          </a:solidFill>
                          <a:effectLst/>
                        </a:rPr>
                        <a:t> et al. 1986</a:t>
                      </a:r>
                      <a:endParaRPr lang="en-US" sz="1400" b="1" dirty="0">
                        <a:solidFill>
                          <a:schemeClr val="tx1"/>
                        </a:solidFill>
                        <a:effectLst/>
                        <a:latin typeface="Calibri"/>
                        <a:ea typeface="Calibri"/>
                        <a:cs typeface="Times New Roman"/>
                      </a:endParaRPr>
                    </a:p>
                  </a:txBody>
                  <a:tcPr/>
                </a:tc>
                <a:tc>
                  <a:txBody>
                    <a:bodyPr/>
                    <a:lstStyle/>
                    <a:p>
                      <a:pPr marL="457200" marR="0">
                        <a:lnSpc>
                          <a:spcPct val="115000"/>
                        </a:lnSpc>
                        <a:spcBef>
                          <a:spcPts val="0"/>
                        </a:spcBef>
                        <a:spcAft>
                          <a:spcPts val="1000"/>
                        </a:spcAft>
                      </a:pPr>
                      <a:r>
                        <a:rPr lang="en-US" sz="1400" b="1" dirty="0">
                          <a:solidFill>
                            <a:schemeClr val="tx1"/>
                          </a:solidFill>
                          <a:effectLst/>
                        </a:rPr>
                        <a:t>7.5 </a:t>
                      </a:r>
                      <a:r>
                        <a:rPr lang="en-US" sz="1400" b="1" dirty="0" err="1">
                          <a:solidFill>
                            <a:schemeClr val="tx1"/>
                          </a:solidFill>
                          <a:effectLst/>
                        </a:rPr>
                        <a:t>hrs</a:t>
                      </a:r>
                      <a:endParaRPr lang="en-US" sz="1400" b="1" dirty="0">
                        <a:solidFill>
                          <a:schemeClr val="tx1"/>
                        </a:solidFill>
                        <a:effectLst/>
                        <a:latin typeface="Calibri"/>
                        <a:ea typeface="Calibri"/>
                        <a:cs typeface="Times New Roman"/>
                      </a:endParaRPr>
                    </a:p>
                  </a:txBody>
                  <a:tcPr/>
                </a:tc>
              </a:tr>
              <a:tr h="339319">
                <a:tc>
                  <a:txBody>
                    <a:bodyPr/>
                    <a:lstStyle/>
                    <a:p>
                      <a:pPr marL="457200" marR="0">
                        <a:lnSpc>
                          <a:spcPct val="115000"/>
                        </a:lnSpc>
                        <a:spcBef>
                          <a:spcPts val="0"/>
                        </a:spcBef>
                        <a:spcAft>
                          <a:spcPts val="0"/>
                        </a:spcAft>
                      </a:pPr>
                      <a:r>
                        <a:rPr lang="en-US" sz="1400" b="1" dirty="0">
                          <a:solidFill>
                            <a:schemeClr val="tx1"/>
                          </a:solidFill>
                          <a:effectLst/>
                        </a:rPr>
                        <a:t>Sleep Habit Gallup Poll 1995</a:t>
                      </a:r>
                      <a:endParaRPr lang="en-US" sz="1400" b="1" dirty="0">
                        <a:solidFill>
                          <a:schemeClr val="tx1"/>
                        </a:solidFill>
                        <a:effectLst/>
                        <a:latin typeface="Calibri"/>
                        <a:ea typeface="Calibri"/>
                        <a:cs typeface="Times New Roman"/>
                      </a:endParaRPr>
                    </a:p>
                  </a:txBody>
                  <a:tcPr/>
                </a:tc>
                <a:tc>
                  <a:txBody>
                    <a:bodyPr/>
                    <a:lstStyle/>
                    <a:p>
                      <a:pPr marL="457200" marR="0">
                        <a:lnSpc>
                          <a:spcPct val="115000"/>
                        </a:lnSpc>
                        <a:spcBef>
                          <a:spcPts val="0"/>
                        </a:spcBef>
                        <a:spcAft>
                          <a:spcPts val="1000"/>
                        </a:spcAft>
                      </a:pPr>
                      <a:r>
                        <a:rPr lang="en-US" sz="1400" b="1" dirty="0">
                          <a:solidFill>
                            <a:schemeClr val="tx1"/>
                          </a:solidFill>
                          <a:effectLst/>
                        </a:rPr>
                        <a:t>7 </a:t>
                      </a:r>
                      <a:r>
                        <a:rPr lang="en-US" sz="1400" b="1" dirty="0" err="1">
                          <a:solidFill>
                            <a:schemeClr val="tx1"/>
                          </a:solidFill>
                          <a:effectLst/>
                        </a:rPr>
                        <a:t>hrs</a:t>
                      </a:r>
                      <a:endParaRPr lang="en-US" sz="1400" b="1" dirty="0">
                        <a:solidFill>
                          <a:schemeClr val="tx1"/>
                        </a:solidFill>
                        <a:effectLst/>
                        <a:latin typeface="Calibri"/>
                        <a:ea typeface="Calibri"/>
                        <a:cs typeface="Times New Roman"/>
                      </a:endParaRPr>
                    </a:p>
                  </a:txBody>
                  <a:tcPr/>
                </a:tc>
              </a:tr>
              <a:tr h="471320">
                <a:tc>
                  <a:txBody>
                    <a:bodyPr/>
                    <a:lstStyle/>
                    <a:p>
                      <a:pPr marL="457200" marR="0">
                        <a:lnSpc>
                          <a:spcPct val="115000"/>
                        </a:lnSpc>
                        <a:spcBef>
                          <a:spcPts val="0"/>
                        </a:spcBef>
                        <a:spcAft>
                          <a:spcPts val="0"/>
                        </a:spcAft>
                      </a:pPr>
                      <a:r>
                        <a:rPr lang="en-US" sz="1400" b="1" dirty="0">
                          <a:solidFill>
                            <a:schemeClr val="tx1"/>
                          </a:solidFill>
                          <a:effectLst/>
                        </a:rPr>
                        <a:t>Sleep in America Poll 1998</a:t>
                      </a:r>
                      <a:endParaRPr lang="en-US" sz="1400" b="1" dirty="0">
                        <a:solidFill>
                          <a:schemeClr val="tx1"/>
                        </a:solidFill>
                        <a:effectLst/>
                        <a:latin typeface="Calibri"/>
                        <a:ea typeface="Calibri"/>
                        <a:cs typeface="Times New Roman"/>
                      </a:endParaRPr>
                    </a:p>
                  </a:txBody>
                  <a:tcPr/>
                </a:tc>
                <a:tc>
                  <a:txBody>
                    <a:bodyPr/>
                    <a:lstStyle/>
                    <a:p>
                      <a:pPr marL="457200" marR="0">
                        <a:lnSpc>
                          <a:spcPct val="115000"/>
                        </a:lnSpc>
                        <a:spcBef>
                          <a:spcPts val="0"/>
                        </a:spcBef>
                        <a:spcAft>
                          <a:spcPts val="1000"/>
                        </a:spcAft>
                      </a:pPr>
                      <a:r>
                        <a:rPr lang="en-US" sz="1400" b="1" dirty="0">
                          <a:solidFill>
                            <a:schemeClr val="tx1"/>
                          </a:solidFill>
                          <a:effectLst/>
                        </a:rPr>
                        <a:t>6.6 </a:t>
                      </a:r>
                      <a:r>
                        <a:rPr lang="en-US" sz="1400" b="1" dirty="0" err="1">
                          <a:solidFill>
                            <a:schemeClr val="tx1"/>
                          </a:solidFill>
                          <a:effectLst/>
                        </a:rPr>
                        <a:t>hrs</a:t>
                      </a:r>
                      <a:endParaRPr lang="en-US" sz="1400" b="1" dirty="0">
                        <a:solidFill>
                          <a:schemeClr val="tx1"/>
                        </a:solidFill>
                        <a:effectLst/>
                        <a:latin typeface="Calibri"/>
                        <a:ea typeface="Calibri"/>
                        <a:cs typeface="Times New Roman"/>
                      </a:endParaRPr>
                    </a:p>
                  </a:txBody>
                  <a:tcPr/>
                </a:tc>
              </a:tr>
              <a:tr h="471320">
                <a:tc>
                  <a:txBody>
                    <a:bodyPr/>
                    <a:lstStyle/>
                    <a:p>
                      <a:pPr marL="457200" marR="0">
                        <a:lnSpc>
                          <a:spcPct val="115000"/>
                        </a:lnSpc>
                        <a:spcBef>
                          <a:spcPts val="0"/>
                        </a:spcBef>
                        <a:spcAft>
                          <a:spcPts val="0"/>
                        </a:spcAft>
                      </a:pPr>
                      <a:r>
                        <a:rPr lang="en-US" sz="1400" b="1" dirty="0">
                          <a:solidFill>
                            <a:schemeClr val="tx1"/>
                          </a:solidFill>
                          <a:effectLst/>
                        </a:rPr>
                        <a:t>Jean-Louis et al. 1999</a:t>
                      </a:r>
                      <a:endParaRPr lang="en-US" sz="1400" b="1" dirty="0">
                        <a:solidFill>
                          <a:schemeClr val="tx1"/>
                        </a:solidFill>
                        <a:effectLst/>
                        <a:latin typeface="Calibri"/>
                        <a:ea typeface="Calibri"/>
                        <a:cs typeface="Times New Roman"/>
                      </a:endParaRPr>
                    </a:p>
                  </a:txBody>
                  <a:tcPr/>
                </a:tc>
                <a:tc>
                  <a:txBody>
                    <a:bodyPr/>
                    <a:lstStyle/>
                    <a:p>
                      <a:pPr marL="457200" marR="0">
                        <a:lnSpc>
                          <a:spcPct val="115000"/>
                        </a:lnSpc>
                        <a:spcBef>
                          <a:spcPts val="0"/>
                        </a:spcBef>
                        <a:spcAft>
                          <a:spcPts val="1000"/>
                        </a:spcAft>
                      </a:pPr>
                      <a:r>
                        <a:rPr lang="en-US" sz="1400" b="1" dirty="0">
                          <a:solidFill>
                            <a:schemeClr val="tx1"/>
                          </a:solidFill>
                          <a:effectLst/>
                        </a:rPr>
                        <a:t>6.5 </a:t>
                      </a:r>
                      <a:r>
                        <a:rPr lang="en-US" sz="1400" b="1" dirty="0" err="1">
                          <a:solidFill>
                            <a:schemeClr val="tx1"/>
                          </a:solidFill>
                          <a:effectLst/>
                        </a:rPr>
                        <a:t>hrs</a:t>
                      </a:r>
                      <a:endParaRPr lang="en-US" sz="1400" b="1" dirty="0">
                        <a:solidFill>
                          <a:schemeClr val="tx1"/>
                        </a:solidFill>
                        <a:effectLst/>
                        <a:latin typeface="Calibri"/>
                        <a:ea typeface="Calibri"/>
                        <a:cs typeface="Times New Roman"/>
                      </a:endParaRPr>
                    </a:p>
                  </a:txBody>
                  <a:tcPr/>
                </a:tc>
              </a:tr>
              <a:tr h="471320">
                <a:tc>
                  <a:txBody>
                    <a:bodyPr/>
                    <a:lstStyle/>
                    <a:p>
                      <a:pPr marL="457200" marR="0">
                        <a:lnSpc>
                          <a:spcPct val="115000"/>
                        </a:lnSpc>
                        <a:spcBef>
                          <a:spcPts val="0"/>
                        </a:spcBef>
                        <a:spcAft>
                          <a:spcPts val="0"/>
                        </a:spcAft>
                      </a:pPr>
                      <a:r>
                        <a:rPr lang="en-US" sz="1400" b="1" dirty="0">
                          <a:solidFill>
                            <a:schemeClr val="tx1"/>
                          </a:solidFill>
                          <a:effectLst/>
                        </a:rPr>
                        <a:t>Sleep in America Poll 2008</a:t>
                      </a:r>
                      <a:endParaRPr lang="en-US" sz="1400" b="1" dirty="0">
                        <a:solidFill>
                          <a:schemeClr val="tx1"/>
                        </a:solidFill>
                        <a:effectLst/>
                        <a:latin typeface="Calibri"/>
                        <a:ea typeface="Calibri"/>
                        <a:cs typeface="Times New Roman"/>
                      </a:endParaRPr>
                    </a:p>
                  </a:txBody>
                  <a:tcPr/>
                </a:tc>
                <a:tc>
                  <a:txBody>
                    <a:bodyPr/>
                    <a:lstStyle/>
                    <a:p>
                      <a:pPr marL="457200" marR="0">
                        <a:lnSpc>
                          <a:spcPct val="115000"/>
                        </a:lnSpc>
                        <a:spcBef>
                          <a:spcPts val="0"/>
                        </a:spcBef>
                        <a:spcAft>
                          <a:spcPts val="1000"/>
                        </a:spcAft>
                      </a:pPr>
                      <a:r>
                        <a:rPr lang="en-US" sz="1400" b="1" dirty="0">
                          <a:solidFill>
                            <a:schemeClr val="tx1"/>
                          </a:solidFill>
                          <a:effectLst/>
                        </a:rPr>
                        <a:t>6.5 </a:t>
                      </a:r>
                      <a:r>
                        <a:rPr lang="en-US" sz="1400" b="1" dirty="0" err="1">
                          <a:solidFill>
                            <a:schemeClr val="tx1"/>
                          </a:solidFill>
                          <a:effectLst/>
                        </a:rPr>
                        <a:t>hrs</a:t>
                      </a:r>
                      <a:endParaRPr lang="en-US" sz="1400" b="1" dirty="0">
                        <a:solidFill>
                          <a:schemeClr val="tx1"/>
                        </a:solidFill>
                        <a:effectLst/>
                        <a:latin typeface="Calibri"/>
                        <a:ea typeface="Calibri"/>
                        <a:cs typeface="Times New Roman"/>
                      </a:endParaRPr>
                    </a:p>
                  </a:txBody>
                  <a:tcPr/>
                </a:tc>
              </a:tr>
            </a:tbl>
          </a:graphicData>
        </a:graphic>
      </p:graphicFrame>
    </p:spTree>
    <p:extLst>
      <p:ext uri="{BB962C8B-B14F-4D97-AF65-F5344CB8AC3E}">
        <p14:creationId xmlns:p14="http://schemas.microsoft.com/office/powerpoint/2010/main" val="11189244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533400"/>
            <a:ext cx="6450402" cy="1447220"/>
          </a:xfrm>
        </p:spPr>
        <p:txBody>
          <a:bodyPr/>
          <a:lstStyle/>
          <a:p>
            <a:pPr algn="ctr"/>
            <a:r>
              <a:rPr lang="en-US" dirty="0" smtClean="0"/>
              <a:t>Selected Groups</a:t>
            </a:r>
            <a:endParaRPr lang="en-US" dirty="0"/>
          </a:p>
        </p:txBody>
      </p:sp>
      <p:sp>
        <p:nvSpPr>
          <p:cNvPr id="3" name="Text Placeholder 2"/>
          <p:cNvSpPr>
            <a:spLocks noGrp="1"/>
          </p:cNvSpPr>
          <p:nvPr>
            <p:ph type="body" idx="1"/>
          </p:nvPr>
        </p:nvSpPr>
        <p:spPr>
          <a:xfrm>
            <a:off x="685800" y="2362200"/>
            <a:ext cx="8022336" cy="3733800"/>
          </a:xfrm>
        </p:spPr>
        <p:txBody>
          <a:bodyPr/>
          <a:lstStyle/>
          <a:p>
            <a:pPr marL="342900" indent="-342900">
              <a:buFont typeface="Arial" pitchFamily="34" charset="0"/>
              <a:buChar char="•"/>
            </a:pPr>
            <a:r>
              <a:rPr lang="en-US" dirty="0" smtClean="0">
                <a:solidFill>
                  <a:schemeClr val="tx1"/>
                </a:solidFill>
              </a:rPr>
              <a:t>Certain groups have been identified as vulnerable to poor sleep:</a:t>
            </a:r>
          </a:p>
          <a:p>
            <a:pPr marL="800100" lvl="1" indent="-342900">
              <a:buFont typeface="Arial" pitchFamily="34" charset="0"/>
              <a:buChar char="•"/>
            </a:pPr>
            <a:r>
              <a:rPr lang="en-US" dirty="0" smtClean="0">
                <a:solidFill>
                  <a:schemeClr val="tx1"/>
                </a:solidFill>
              </a:rPr>
              <a:t>Older adults : higher prevalence of insomnia and medical comorbidities.</a:t>
            </a:r>
          </a:p>
          <a:p>
            <a:pPr marL="800100" lvl="1" indent="-342900">
              <a:buFont typeface="Arial" pitchFamily="34" charset="0"/>
              <a:buChar char="•"/>
            </a:pPr>
            <a:r>
              <a:rPr lang="en-US" dirty="0" smtClean="0">
                <a:solidFill>
                  <a:schemeClr val="tx1"/>
                </a:solidFill>
              </a:rPr>
              <a:t>Gender: Women are more likely to report insomnia symptoms. </a:t>
            </a:r>
          </a:p>
          <a:p>
            <a:pPr marL="800100" lvl="1" indent="-342900">
              <a:buFont typeface="Arial" pitchFamily="34" charset="0"/>
              <a:buChar char="•"/>
            </a:pPr>
            <a:endParaRPr lang="en-US" dirty="0" smtClean="0">
              <a:solidFill>
                <a:schemeClr val="tx1"/>
              </a:solidFill>
            </a:endParaRPr>
          </a:p>
          <a:p>
            <a:pPr marL="800100" lvl="1" indent="-342900">
              <a:buFont typeface="Arial" pitchFamily="34" charset="0"/>
              <a:buChar char="•"/>
            </a:pPr>
            <a:endParaRPr lang="en-US" dirty="0">
              <a:solidFill>
                <a:schemeClr val="tx1"/>
              </a:solidFill>
            </a:endParaRPr>
          </a:p>
          <a:p>
            <a:pPr marL="800100" lvl="1" indent="-342900">
              <a:buFont typeface="Arial" pitchFamily="34" charset="0"/>
              <a:buChar char="•"/>
            </a:pPr>
            <a:endParaRPr lang="en-US" dirty="0" smtClean="0">
              <a:solidFill>
                <a:schemeClr val="tx1"/>
              </a:solidFill>
            </a:endParaRPr>
          </a:p>
          <a:p>
            <a:pPr marL="800100" lvl="1" indent="-342900">
              <a:buFont typeface="Arial" pitchFamily="34" charset="0"/>
              <a:buChar char="•"/>
            </a:pPr>
            <a:endParaRPr lang="en-US" dirty="0">
              <a:solidFill>
                <a:schemeClr val="tx1"/>
              </a:solidFill>
            </a:endParaRPr>
          </a:p>
          <a:p>
            <a:pPr marL="800100" lvl="1" indent="-342900">
              <a:buFont typeface="Arial" pitchFamily="34" charset="0"/>
              <a:buChar char="•"/>
            </a:pPr>
            <a:endParaRPr lang="en-US" dirty="0" smtClean="0">
              <a:solidFill>
                <a:schemeClr val="tx1"/>
              </a:solidFill>
            </a:endParaRPr>
          </a:p>
          <a:p>
            <a:pPr marL="800100" lvl="1" indent="-342900">
              <a:buFont typeface="Arial" pitchFamily="34" charset="0"/>
              <a:buChar char="•"/>
            </a:pPr>
            <a:endParaRPr lang="en-US" dirty="0">
              <a:solidFill>
                <a:schemeClr val="tx1"/>
              </a:solidFill>
            </a:endParaRPr>
          </a:p>
          <a:p>
            <a:pPr marL="800100" lvl="1" indent="-342900">
              <a:buFont typeface="Arial" pitchFamily="34" charset="0"/>
              <a:buChar char="•"/>
            </a:pPr>
            <a:endParaRPr lang="en-US" dirty="0">
              <a:solidFill>
                <a:schemeClr val="tx1"/>
              </a:solidFill>
            </a:endParaRPr>
          </a:p>
        </p:txBody>
      </p:sp>
      <p:sp>
        <p:nvSpPr>
          <p:cNvPr id="4" name="Footer Placeholder 3"/>
          <p:cNvSpPr>
            <a:spLocks noGrp="1"/>
          </p:cNvSpPr>
          <p:nvPr>
            <p:ph type="ftr" sz="quarter" idx="11"/>
          </p:nvPr>
        </p:nvSpPr>
        <p:spPr>
          <a:xfrm>
            <a:off x="457200" y="6172200"/>
            <a:ext cx="5562600" cy="365125"/>
          </a:xfrm>
        </p:spPr>
        <p:txBody>
          <a:bodyPr/>
          <a:lstStyle/>
          <a:p>
            <a:r>
              <a:rPr lang="en-US" dirty="0" err="1" smtClean="0">
                <a:solidFill>
                  <a:schemeClr val="tx1"/>
                </a:solidFill>
              </a:rPr>
              <a:t>Sleepfoundation</a:t>
            </a:r>
            <a:r>
              <a:rPr lang="en-US" dirty="0" smtClean="0">
                <a:solidFill>
                  <a:schemeClr val="tx1"/>
                </a:solidFill>
              </a:rPr>
              <a:t> .org, Sleep in America Poll 2001, Hale et al. 2009</a:t>
            </a:r>
            <a:endParaRPr lang="en-US" dirty="0">
              <a:solidFill>
                <a:schemeClr val="tx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684957801"/>
              </p:ext>
            </p:extLst>
          </p:nvPr>
        </p:nvGraphicFramePr>
        <p:xfrm>
          <a:off x="3657600" y="4191000"/>
          <a:ext cx="4800600" cy="1980565"/>
        </p:xfrm>
        <a:graphic>
          <a:graphicData uri="http://schemas.openxmlformats.org/drawingml/2006/table">
            <a:tbl>
              <a:tblPr>
                <a:tableStyleId>{5C22544A-7EE6-4342-B048-85BDC9FD1C3A}</a:tableStyleId>
              </a:tblPr>
              <a:tblGrid>
                <a:gridCol w="2862627"/>
                <a:gridCol w="1025986"/>
                <a:gridCol w="911987"/>
              </a:tblGrid>
              <a:tr h="390525">
                <a:tc>
                  <a:txBody>
                    <a:bodyPr/>
                    <a:lstStyle/>
                    <a:p>
                      <a:pPr marL="0" marR="0" algn="ctr" eaLnBrk="0" fontAlgn="base" hangingPunct="0">
                        <a:lnSpc>
                          <a:spcPct val="115000"/>
                        </a:lnSpc>
                        <a:spcBef>
                          <a:spcPts val="0"/>
                        </a:spcBef>
                        <a:spcAft>
                          <a:spcPts val="0"/>
                        </a:spcAft>
                      </a:pPr>
                      <a:r>
                        <a:rPr lang="en-US" sz="1600" kern="1200" dirty="0">
                          <a:effectLst>
                            <a:outerShdw blurRad="50800" dist="38100" algn="tr" rotWithShape="0">
                              <a:prstClr val="black">
                                <a:alpha val="40000"/>
                              </a:prstClr>
                            </a:outerShdw>
                          </a:effectLst>
                        </a:rPr>
                        <a:t>Variable</a:t>
                      </a:r>
                      <a:endParaRPr lang="en-US" sz="1100" dirty="0">
                        <a:effectLst/>
                        <a:latin typeface="Calibri"/>
                        <a:ea typeface="Calibri"/>
                        <a:cs typeface="Times New Roman"/>
                      </a:endParaRPr>
                    </a:p>
                  </a:txBody>
                  <a:tcPr/>
                </a:tc>
                <a:tc>
                  <a:txBody>
                    <a:bodyPr/>
                    <a:lstStyle/>
                    <a:p>
                      <a:pPr marL="0" marR="0" algn="ctr" eaLnBrk="0" fontAlgn="base" hangingPunct="0">
                        <a:lnSpc>
                          <a:spcPct val="115000"/>
                        </a:lnSpc>
                        <a:spcBef>
                          <a:spcPts val="0"/>
                        </a:spcBef>
                        <a:spcAft>
                          <a:spcPts val="0"/>
                        </a:spcAft>
                      </a:pPr>
                      <a:r>
                        <a:rPr lang="en-US" sz="1600" kern="1200">
                          <a:effectLst>
                            <a:outerShdw blurRad="50800" dist="38100" algn="tr" rotWithShape="0">
                              <a:prstClr val="black">
                                <a:alpha val="40000"/>
                              </a:prstClr>
                            </a:outerShdw>
                          </a:effectLst>
                        </a:rPr>
                        <a:t>Women</a:t>
                      </a:r>
                      <a:endParaRPr lang="en-US" sz="1100">
                        <a:effectLst/>
                        <a:latin typeface="Calibri"/>
                        <a:ea typeface="Calibri"/>
                        <a:cs typeface="Times New Roman"/>
                      </a:endParaRPr>
                    </a:p>
                  </a:txBody>
                  <a:tcPr/>
                </a:tc>
                <a:tc>
                  <a:txBody>
                    <a:bodyPr/>
                    <a:lstStyle/>
                    <a:p>
                      <a:pPr marL="0" marR="0" algn="ctr" eaLnBrk="0" fontAlgn="base" hangingPunct="0">
                        <a:lnSpc>
                          <a:spcPct val="115000"/>
                        </a:lnSpc>
                        <a:spcBef>
                          <a:spcPts val="0"/>
                        </a:spcBef>
                        <a:spcAft>
                          <a:spcPts val="0"/>
                        </a:spcAft>
                      </a:pPr>
                      <a:r>
                        <a:rPr lang="en-US" sz="1600" kern="1200">
                          <a:effectLst>
                            <a:outerShdw blurRad="50800" dist="38100" algn="tr" rotWithShape="0">
                              <a:prstClr val="black">
                                <a:alpha val="40000"/>
                              </a:prstClr>
                            </a:outerShdw>
                          </a:effectLst>
                        </a:rPr>
                        <a:t>Men</a:t>
                      </a:r>
                      <a:endParaRPr lang="en-US" sz="1100">
                        <a:effectLst/>
                        <a:latin typeface="Calibri"/>
                        <a:ea typeface="Calibri"/>
                        <a:cs typeface="Times New Roman"/>
                      </a:endParaRPr>
                    </a:p>
                  </a:txBody>
                  <a:tcPr/>
                </a:tc>
              </a:tr>
              <a:tr h="379730">
                <a:tc>
                  <a:txBody>
                    <a:bodyPr/>
                    <a:lstStyle/>
                    <a:p>
                      <a:pPr marL="0" marR="0" eaLnBrk="0" fontAlgn="base" hangingPunct="0">
                        <a:lnSpc>
                          <a:spcPct val="115000"/>
                        </a:lnSpc>
                        <a:spcBef>
                          <a:spcPts val="0"/>
                        </a:spcBef>
                        <a:spcAft>
                          <a:spcPts val="0"/>
                        </a:spcAft>
                      </a:pPr>
                      <a:r>
                        <a:rPr lang="en-US" sz="1600" kern="1200">
                          <a:effectLst>
                            <a:outerShdw blurRad="50800" dist="38100" algn="tr" rotWithShape="0">
                              <a:prstClr val="black">
                                <a:alpha val="40000"/>
                              </a:prstClr>
                            </a:outerShdw>
                          </a:effectLst>
                        </a:rPr>
                        <a:t>Lack of Sleep</a:t>
                      </a:r>
                      <a:endParaRPr lang="en-US" sz="1100">
                        <a:effectLst/>
                        <a:latin typeface="Calibri"/>
                        <a:ea typeface="Calibri"/>
                        <a:cs typeface="Times New Roman"/>
                      </a:endParaRPr>
                    </a:p>
                  </a:txBody>
                  <a:tcPr/>
                </a:tc>
                <a:tc>
                  <a:txBody>
                    <a:bodyPr/>
                    <a:lstStyle/>
                    <a:p>
                      <a:pPr marL="0" marR="0" eaLnBrk="0" fontAlgn="base" hangingPunct="0">
                        <a:lnSpc>
                          <a:spcPct val="115000"/>
                        </a:lnSpc>
                        <a:spcBef>
                          <a:spcPts val="0"/>
                        </a:spcBef>
                        <a:spcAft>
                          <a:spcPts val="0"/>
                        </a:spcAft>
                      </a:pPr>
                      <a:r>
                        <a:rPr lang="en-US" sz="1600" kern="1200">
                          <a:effectLst>
                            <a:outerShdw blurRad="50800" dist="38100" algn="tr" rotWithShape="0">
                              <a:prstClr val="black">
                                <a:alpha val="40000"/>
                              </a:prstClr>
                            </a:outerShdw>
                          </a:effectLst>
                        </a:rPr>
                        <a:t>24%</a:t>
                      </a:r>
                      <a:endParaRPr lang="en-US" sz="1100">
                        <a:effectLst/>
                        <a:latin typeface="Calibri"/>
                        <a:ea typeface="Calibri"/>
                        <a:cs typeface="Times New Roman"/>
                      </a:endParaRPr>
                    </a:p>
                  </a:txBody>
                  <a:tcPr/>
                </a:tc>
                <a:tc>
                  <a:txBody>
                    <a:bodyPr/>
                    <a:lstStyle/>
                    <a:p>
                      <a:pPr marL="0" marR="0" algn="ctr" eaLnBrk="0" fontAlgn="base" hangingPunct="0">
                        <a:lnSpc>
                          <a:spcPct val="115000"/>
                        </a:lnSpc>
                        <a:spcBef>
                          <a:spcPts val="0"/>
                        </a:spcBef>
                        <a:spcAft>
                          <a:spcPts val="0"/>
                        </a:spcAft>
                      </a:pPr>
                      <a:r>
                        <a:rPr lang="en-US" sz="1600" kern="1200">
                          <a:effectLst>
                            <a:outerShdw blurRad="50800" dist="38100" algn="tr" rotWithShape="0">
                              <a:prstClr val="black">
                                <a:alpha val="40000"/>
                              </a:prstClr>
                            </a:outerShdw>
                          </a:effectLst>
                        </a:rPr>
                        <a:t>19%</a:t>
                      </a:r>
                      <a:endParaRPr lang="en-US" sz="1100">
                        <a:effectLst/>
                        <a:latin typeface="Calibri"/>
                        <a:ea typeface="Calibri"/>
                        <a:cs typeface="Times New Roman"/>
                      </a:endParaRPr>
                    </a:p>
                  </a:txBody>
                  <a:tcPr/>
                </a:tc>
              </a:tr>
              <a:tr h="379730">
                <a:tc>
                  <a:txBody>
                    <a:bodyPr/>
                    <a:lstStyle/>
                    <a:p>
                      <a:pPr marL="0" marR="0" eaLnBrk="0" fontAlgn="base" hangingPunct="0">
                        <a:lnSpc>
                          <a:spcPct val="115000"/>
                        </a:lnSpc>
                        <a:spcBef>
                          <a:spcPts val="0"/>
                        </a:spcBef>
                        <a:spcAft>
                          <a:spcPts val="0"/>
                        </a:spcAft>
                      </a:pPr>
                      <a:r>
                        <a:rPr lang="en-US" sz="1600" kern="1200" dirty="0">
                          <a:effectLst>
                            <a:outerShdw blurRad="50800" dist="38100" algn="tr" rotWithShape="0">
                              <a:prstClr val="black">
                                <a:alpha val="40000"/>
                              </a:prstClr>
                            </a:outerShdw>
                          </a:effectLst>
                        </a:rPr>
                        <a:t>Difficulty Initiating Sleep</a:t>
                      </a:r>
                      <a:endParaRPr lang="en-US" sz="1100" dirty="0">
                        <a:effectLst/>
                        <a:latin typeface="Calibri"/>
                        <a:ea typeface="Calibri"/>
                        <a:cs typeface="Times New Roman"/>
                      </a:endParaRPr>
                    </a:p>
                  </a:txBody>
                  <a:tcPr/>
                </a:tc>
                <a:tc>
                  <a:txBody>
                    <a:bodyPr/>
                    <a:lstStyle/>
                    <a:p>
                      <a:pPr marL="0" marR="0" eaLnBrk="0" fontAlgn="base" hangingPunct="0">
                        <a:lnSpc>
                          <a:spcPct val="115000"/>
                        </a:lnSpc>
                        <a:spcBef>
                          <a:spcPts val="0"/>
                        </a:spcBef>
                        <a:spcAft>
                          <a:spcPts val="0"/>
                        </a:spcAft>
                      </a:pPr>
                      <a:r>
                        <a:rPr lang="en-US" sz="1600" kern="1200">
                          <a:effectLst>
                            <a:outerShdw blurRad="50800" dist="38100" algn="tr" rotWithShape="0">
                              <a:prstClr val="black">
                                <a:alpha val="40000"/>
                              </a:prstClr>
                            </a:outerShdw>
                          </a:effectLst>
                        </a:rPr>
                        <a:t>26%</a:t>
                      </a:r>
                      <a:endParaRPr lang="en-US" sz="1100">
                        <a:effectLst/>
                        <a:latin typeface="Calibri"/>
                        <a:ea typeface="Calibri"/>
                        <a:cs typeface="Times New Roman"/>
                      </a:endParaRPr>
                    </a:p>
                  </a:txBody>
                  <a:tcPr/>
                </a:tc>
                <a:tc>
                  <a:txBody>
                    <a:bodyPr/>
                    <a:lstStyle/>
                    <a:p>
                      <a:pPr marL="0" marR="0" algn="ctr" eaLnBrk="0" fontAlgn="base" hangingPunct="0">
                        <a:lnSpc>
                          <a:spcPct val="115000"/>
                        </a:lnSpc>
                        <a:spcBef>
                          <a:spcPts val="0"/>
                        </a:spcBef>
                        <a:spcAft>
                          <a:spcPts val="0"/>
                        </a:spcAft>
                      </a:pPr>
                      <a:r>
                        <a:rPr lang="en-US" sz="1600" kern="1200">
                          <a:effectLst>
                            <a:outerShdw blurRad="50800" dist="38100" algn="tr" rotWithShape="0">
                              <a:prstClr val="black">
                                <a:alpha val="40000"/>
                              </a:prstClr>
                            </a:outerShdw>
                          </a:effectLst>
                        </a:rPr>
                        <a:t>17%</a:t>
                      </a:r>
                      <a:endParaRPr lang="en-US" sz="1100">
                        <a:effectLst/>
                        <a:latin typeface="Calibri"/>
                        <a:ea typeface="Calibri"/>
                        <a:cs typeface="Times New Roman"/>
                      </a:endParaRPr>
                    </a:p>
                  </a:txBody>
                  <a:tcPr/>
                </a:tc>
              </a:tr>
              <a:tr h="450850">
                <a:tc>
                  <a:txBody>
                    <a:bodyPr/>
                    <a:lstStyle/>
                    <a:p>
                      <a:pPr marL="0" marR="0" eaLnBrk="0" fontAlgn="base" hangingPunct="0">
                        <a:lnSpc>
                          <a:spcPct val="115000"/>
                        </a:lnSpc>
                        <a:spcBef>
                          <a:spcPts val="0"/>
                        </a:spcBef>
                        <a:spcAft>
                          <a:spcPts val="0"/>
                        </a:spcAft>
                      </a:pPr>
                      <a:r>
                        <a:rPr lang="en-US" sz="1600" kern="1200">
                          <a:effectLst>
                            <a:outerShdw blurRad="50800" dist="38100" algn="tr" rotWithShape="0">
                              <a:prstClr val="black">
                                <a:alpha val="40000"/>
                              </a:prstClr>
                            </a:outerShdw>
                          </a:effectLst>
                        </a:rPr>
                        <a:t>Difficulty Maintaining Sleep</a:t>
                      </a:r>
                      <a:endParaRPr lang="en-US" sz="1100">
                        <a:effectLst/>
                        <a:latin typeface="Calibri"/>
                        <a:ea typeface="Calibri"/>
                        <a:cs typeface="Times New Roman"/>
                      </a:endParaRPr>
                    </a:p>
                  </a:txBody>
                  <a:tcPr/>
                </a:tc>
                <a:tc>
                  <a:txBody>
                    <a:bodyPr/>
                    <a:lstStyle/>
                    <a:p>
                      <a:pPr marL="0" marR="0" eaLnBrk="0" fontAlgn="base" hangingPunct="0">
                        <a:lnSpc>
                          <a:spcPct val="115000"/>
                        </a:lnSpc>
                        <a:spcBef>
                          <a:spcPts val="0"/>
                        </a:spcBef>
                        <a:spcAft>
                          <a:spcPts val="0"/>
                        </a:spcAft>
                      </a:pPr>
                      <a:r>
                        <a:rPr lang="en-US" sz="1600" kern="1200">
                          <a:effectLst>
                            <a:outerShdw blurRad="50800" dist="38100" algn="tr" rotWithShape="0">
                              <a:prstClr val="black">
                                <a:alpha val="40000"/>
                              </a:prstClr>
                            </a:outerShdw>
                          </a:effectLst>
                        </a:rPr>
                        <a:t>35%</a:t>
                      </a:r>
                      <a:endParaRPr lang="en-US" sz="1100">
                        <a:effectLst/>
                        <a:latin typeface="Calibri"/>
                        <a:ea typeface="Calibri"/>
                        <a:cs typeface="Times New Roman"/>
                      </a:endParaRPr>
                    </a:p>
                  </a:txBody>
                  <a:tcPr/>
                </a:tc>
                <a:tc>
                  <a:txBody>
                    <a:bodyPr/>
                    <a:lstStyle/>
                    <a:p>
                      <a:pPr marL="0" marR="0" algn="ctr" eaLnBrk="0" fontAlgn="base" hangingPunct="0">
                        <a:lnSpc>
                          <a:spcPct val="115000"/>
                        </a:lnSpc>
                        <a:spcBef>
                          <a:spcPts val="0"/>
                        </a:spcBef>
                        <a:spcAft>
                          <a:spcPts val="0"/>
                        </a:spcAft>
                      </a:pPr>
                      <a:r>
                        <a:rPr lang="en-US" sz="1600" kern="1200">
                          <a:effectLst>
                            <a:outerShdw blurRad="50800" dist="38100" algn="tr" rotWithShape="0">
                              <a:prstClr val="black">
                                <a:alpha val="40000"/>
                              </a:prstClr>
                            </a:outerShdw>
                          </a:effectLst>
                        </a:rPr>
                        <a:t>28%</a:t>
                      </a:r>
                      <a:endParaRPr lang="en-US" sz="1100">
                        <a:effectLst/>
                        <a:latin typeface="Calibri"/>
                        <a:ea typeface="Calibri"/>
                        <a:cs typeface="Times New Roman"/>
                      </a:endParaRPr>
                    </a:p>
                  </a:txBody>
                  <a:tcPr/>
                </a:tc>
              </a:tr>
              <a:tr h="379730">
                <a:tc>
                  <a:txBody>
                    <a:bodyPr/>
                    <a:lstStyle/>
                    <a:p>
                      <a:pPr marL="0" marR="0" eaLnBrk="0" fontAlgn="base" hangingPunct="0">
                        <a:lnSpc>
                          <a:spcPct val="115000"/>
                        </a:lnSpc>
                        <a:spcBef>
                          <a:spcPts val="0"/>
                        </a:spcBef>
                        <a:spcAft>
                          <a:spcPts val="0"/>
                        </a:spcAft>
                      </a:pPr>
                      <a:r>
                        <a:rPr lang="en-US" sz="1600" kern="1200">
                          <a:effectLst>
                            <a:outerShdw blurRad="50800" dist="38100" algn="tr" rotWithShape="0">
                              <a:prstClr val="black">
                                <a:alpha val="40000"/>
                              </a:prstClr>
                            </a:outerShdw>
                          </a:effectLst>
                        </a:rPr>
                        <a:t>Early Morning Awakening</a:t>
                      </a:r>
                      <a:endParaRPr lang="en-US" sz="1100">
                        <a:effectLst/>
                        <a:latin typeface="Calibri"/>
                        <a:ea typeface="Calibri"/>
                        <a:cs typeface="Times New Roman"/>
                      </a:endParaRPr>
                    </a:p>
                  </a:txBody>
                  <a:tcPr/>
                </a:tc>
                <a:tc>
                  <a:txBody>
                    <a:bodyPr/>
                    <a:lstStyle/>
                    <a:p>
                      <a:pPr marL="0" marR="0" eaLnBrk="0" fontAlgn="base" hangingPunct="0">
                        <a:lnSpc>
                          <a:spcPct val="115000"/>
                        </a:lnSpc>
                        <a:spcBef>
                          <a:spcPts val="0"/>
                        </a:spcBef>
                        <a:spcAft>
                          <a:spcPts val="0"/>
                        </a:spcAft>
                      </a:pPr>
                      <a:r>
                        <a:rPr lang="en-US" sz="1600" kern="1200" dirty="0">
                          <a:effectLst>
                            <a:outerShdw blurRad="50800" dist="38100" algn="tr" rotWithShape="0">
                              <a:prstClr val="black">
                                <a:alpha val="40000"/>
                              </a:prstClr>
                            </a:outerShdw>
                          </a:effectLst>
                        </a:rPr>
                        <a:t>24%</a:t>
                      </a:r>
                      <a:endParaRPr lang="en-US" sz="1100" dirty="0">
                        <a:effectLst/>
                        <a:latin typeface="Calibri"/>
                        <a:ea typeface="Calibri"/>
                        <a:cs typeface="Times New Roman"/>
                      </a:endParaRPr>
                    </a:p>
                  </a:txBody>
                  <a:tcPr/>
                </a:tc>
                <a:tc>
                  <a:txBody>
                    <a:bodyPr/>
                    <a:lstStyle/>
                    <a:p>
                      <a:pPr marL="0" marR="0" algn="ctr" eaLnBrk="0" fontAlgn="base" hangingPunct="0">
                        <a:lnSpc>
                          <a:spcPct val="115000"/>
                        </a:lnSpc>
                        <a:spcBef>
                          <a:spcPts val="0"/>
                        </a:spcBef>
                        <a:spcAft>
                          <a:spcPts val="0"/>
                        </a:spcAft>
                      </a:pPr>
                      <a:r>
                        <a:rPr lang="en-US" sz="1600" kern="1200" dirty="0">
                          <a:effectLst>
                            <a:outerShdw blurRad="50800" dist="38100" algn="tr" rotWithShape="0">
                              <a:prstClr val="black">
                                <a:alpha val="40000"/>
                              </a:prstClr>
                            </a:outerShdw>
                          </a:effectLst>
                        </a:rPr>
                        <a:t>19%</a:t>
                      </a:r>
                      <a:endParaRPr lang="en-US" sz="1100" dirty="0">
                        <a:effectLst/>
                        <a:latin typeface="Calibri"/>
                        <a:ea typeface="Calibri"/>
                        <a:cs typeface="Times New Roman"/>
                      </a:endParaRPr>
                    </a:p>
                  </a:txBody>
                  <a:tcPr/>
                </a:tc>
              </a:tr>
            </a:tbl>
          </a:graphicData>
        </a:graphic>
      </p:graphicFrame>
    </p:spTree>
    <p:extLst>
      <p:ext uri="{BB962C8B-B14F-4D97-AF65-F5344CB8AC3E}">
        <p14:creationId xmlns:p14="http://schemas.microsoft.com/office/powerpoint/2010/main" val="35282051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85800"/>
            <a:ext cx="6402468" cy="1253067"/>
          </a:xfrm>
        </p:spPr>
        <p:txBody>
          <a:bodyPr/>
          <a:lstStyle/>
          <a:p>
            <a:pPr algn="ctr"/>
            <a:r>
              <a:rPr lang="en-US" dirty="0" smtClean="0"/>
              <a:t>Selected Groups</a:t>
            </a:r>
            <a:endParaRPr lang="en-US" dirty="0"/>
          </a:p>
        </p:txBody>
      </p:sp>
      <p:sp>
        <p:nvSpPr>
          <p:cNvPr id="3" name="Text Placeholder 2"/>
          <p:cNvSpPr>
            <a:spLocks noGrp="1"/>
          </p:cNvSpPr>
          <p:nvPr>
            <p:ph type="body" idx="1"/>
          </p:nvPr>
        </p:nvSpPr>
        <p:spPr>
          <a:xfrm>
            <a:off x="609600" y="2057400"/>
            <a:ext cx="8022336" cy="3733800"/>
          </a:xfrm>
        </p:spPr>
        <p:txBody>
          <a:bodyPr>
            <a:normAutofit/>
          </a:bodyPr>
          <a:lstStyle/>
          <a:p>
            <a:pPr marL="342900" indent="-342900">
              <a:buFont typeface="Arial" pitchFamily="34" charset="0"/>
              <a:buChar char="•"/>
            </a:pPr>
            <a:r>
              <a:rPr lang="en-US" dirty="0" smtClean="0">
                <a:solidFill>
                  <a:schemeClr val="tx1"/>
                </a:solidFill>
              </a:rPr>
              <a:t>Other vulnerable groups:</a:t>
            </a:r>
          </a:p>
          <a:p>
            <a:pPr marL="800100" lvl="1" indent="-342900">
              <a:buFont typeface="Arial" pitchFamily="34" charset="0"/>
              <a:buChar char="•"/>
            </a:pPr>
            <a:r>
              <a:rPr lang="en-US" dirty="0" smtClean="0">
                <a:solidFill>
                  <a:schemeClr val="tx1"/>
                </a:solidFill>
              </a:rPr>
              <a:t>Hispanics and Blacks:  </a:t>
            </a:r>
          </a:p>
          <a:p>
            <a:pPr marL="1257300" lvl="2" indent="-342900">
              <a:buFont typeface="Arial" pitchFamily="34" charset="0"/>
              <a:buChar char="•"/>
            </a:pPr>
            <a:r>
              <a:rPr lang="en-US" dirty="0" smtClean="0">
                <a:solidFill>
                  <a:schemeClr val="tx1"/>
                </a:solidFill>
              </a:rPr>
              <a:t>poor sleep hygiene</a:t>
            </a:r>
          </a:p>
          <a:p>
            <a:pPr marL="1257300" lvl="2" indent="-342900">
              <a:buFont typeface="Arial" pitchFamily="34" charset="0"/>
              <a:buChar char="•"/>
            </a:pPr>
            <a:r>
              <a:rPr lang="en-US" dirty="0" smtClean="0">
                <a:solidFill>
                  <a:schemeClr val="tx1"/>
                </a:solidFill>
              </a:rPr>
              <a:t>higher prevalence of sleep symptoms</a:t>
            </a:r>
          </a:p>
          <a:p>
            <a:pPr marL="1257300" lvl="2" indent="-342900">
              <a:buFont typeface="Arial" pitchFamily="34" charset="0"/>
              <a:buChar char="•"/>
            </a:pPr>
            <a:r>
              <a:rPr lang="en-US" dirty="0" smtClean="0">
                <a:solidFill>
                  <a:schemeClr val="tx1"/>
                </a:solidFill>
              </a:rPr>
              <a:t> higher prevalence of sleep apnea</a:t>
            </a:r>
          </a:p>
          <a:p>
            <a:pPr marL="1257300" lvl="2" indent="-342900">
              <a:buFont typeface="Arial" pitchFamily="34" charset="0"/>
              <a:buChar char="•"/>
            </a:pPr>
            <a:r>
              <a:rPr lang="en-US" dirty="0" smtClean="0">
                <a:solidFill>
                  <a:schemeClr val="tx1"/>
                </a:solidFill>
              </a:rPr>
              <a:t>less adherent to sleep study referrals</a:t>
            </a:r>
          </a:p>
          <a:p>
            <a:pPr marL="800100" lvl="1" indent="-342900">
              <a:buFont typeface="Arial" pitchFamily="34" charset="0"/>
              <a:buChar char="•"/>
            </a:pPr>
            <a:r>
              <a:rPr lang="en-US" dirty="0" smtClean="0">
                <a:solidFill>
                  <a:schemeClr val="tx1"/>
                </a:solidFill>
              </a:rPr>
              <a:t>Psychiatric illness particularly   mood disorders, dementia, substance abuse.</a:t>
            </a:r>
          </a:p>
          <a:p>
            <a:pPr marL="800100" lvl="1" indent="-342900">
              <a:buFont typeface="Arial" pitchFamily="34" charset="0"/>
              <a:buChar char="•"/>
            </a:pPr>
            <a:r>
              <a:rPr lang="en-US" dirty="0" smtClean="0">
                <a:solidFill>
                  <a:schemeClr val="tx1"/>
                </a:solidFill>
              </a:rPr>
              <a:t>Medical illness: particularly GERD, pulmonary, metabolic syndrome, Parkinson’s disease, stroke and incontinence.</a:t>
            </a:r>
          </a:p>
          <a:p>
            <a:pPr marL="800100" lvl="1" indent="-342900">
              <a:buFont typeface="Arial" pitchFamily="34" charset="0"/>
              <a:buChar char="•"/>
            </a:pPr>
            <a:r>
              <a:rPr lang="en-US" dirty="0" smtClean="0">
                <a:solidFill>
                  <a:schemeClr val="tx1"/>
                </a:solidFill>
              </a:rPr>
              <a:t>Occupational: Night shift and rotating shift workers.</a:t>
            </a:r>
            <a:endParaRPr lang="en-US" dirty="0">
              <a:solidFill>
                <a:schemeClr val="tx1"/>
              </a:solidFill>
            </a:endParaRPr>
          </a:p>
        </p:txBody>
      </p:sp>
      <p:sp>
        <p:nvSpPr>
          <p:cNvPr id="4" name="Footer Placeholder 3"/>
          <p:cNvSpPr>
            <a:spLocks noGrp="1"/>
          </p:cNvSpPr>
          <p:nvPr>
            <p:ph type="ftr" sz="quarter" idx="11"/>
          </p:nvPr>
        </p:nvSpPr>
        <p:spPr>
          <a:xfrm>
            <a:off x="2819400" y="5943600"/>
            <a:ext cx="5788152" cy="533400"/>
          </a:xfrm>
        </p:spPr>
        <p:txBody>
          <a:bodyPr/>
          <a:lstStyle/>
          <a:p>
            <a:r>
              <a:rPr lang="en-US" dirty="0" err="1" smtClean="0">
                <a:solidFill>
                  <a:schemeClr val="tx1"/>
                </a:solidFill>
              </a:rPr>
              <a:t>Sleepfoundation</a:t>
            </a:r>
            <a:r>
              <a:rPr lang="en-US" dirty="0" smtClean="0">
                <a:solidFill>
                  <a:schemeClr val="tx1"/>
                </a:solidFill>
              </a:rPr>
              <a:t>..org, Baldwin  et al. 2010,   Hayes 2009, Jean Louis et al. 2008, Nunes et al. 2008, Loredo et al 2010. </a:t>
            </a:r>
            <a:r>
              <a:rPr lang="en-US" dirty="0" err="1" smtClean="0">
                <a:solidFill>
                  <a:schemeClr val="tx1"/>
                </a:solidFill>
              </a:rPr>
              <a:t>Ruiter</a:t>
            </a:r>
            <a:r>
              <a:rPr lang="en-US" dirty="0" smtClean="0">
                <a:solidFill>
                  <a:schemeClr val="tx1"/>
                </a:solidFill>
              </a:rPr>
              <a:t> et al. 2011, </a:t>
            </a:r>
            <a:r>
              <a:rPr lang="en-US" dirty="0" err="1" smtClean="0">
                <a:solidFill>
                  <a:schemeClr val="tx1"/>
                </a:solidFill>
              </a:rPr>
              <a:t>Ohayon</a:t>
            </a:r>
            <a:r>
              <a:rPr lang="en-US" dirty="0" smtClean="0">
                <a:solidFill>
                  <a:schemeClr val="tx1"/>
                </a:solidFill>
              </a:rPr>
              <a:t> et al. 2010,, </a:t>
            </a:r>
            <a:r>
              <a:rPr lang="en-US" dirty="0" err="1" smtClean="0">
                <a:solidFill>
                  <a:schemeClr val="tx1"/>
                </a:solidFill>
              </a:rPr>
              <a:t>Ceide</a:t>
            </a:r>
            <a:r>
              <a:rPr lang="en-US" dirty="0" smtClean="0">
                <a:solidFill>
                  <a:schemeClr val="tx1"/>
                </a:solidFill>
              </a:rPr>
              <a:t> et al. 2012</a:t>
            </a:r>
            <a:endParaRPr lang="en-US" dirty="0">
              <a:solidFill>
                <a:schemeClr val="tx1"/>
              </a:solidFill>
            </a:endParaRPr>
          </a:p>
        </p:txBody>
      </p:sp>
    </p:spTree>
    <p:extLst>
      <p:ext uri="{BB962C8B-B14F-4D97-AF65-F5344CB8AC3E}">
        <p14:creationId xmlns:p14="http://schemas.microsoft.com/office/powerpoint/2010/main" val="7198967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762000"/>
            <a:ext cx="6402468" cy="1242629"/>
          </a:xfrm>
        </p:spPr>
        <p:txBody>
          <a:bodyPr/>
          <a:lstStyle/>
          <a:p>
            <a:pPr algn="ctr"/>
            <a:r>
              <a:rPr lang="en-US" dirty="0" smtClean="0"/>
              <a:t>Outcomes of Poor Sleep</a:t>
            </a:r>
            <a:endParaRPr lang="en-US" dirty="0"/>
          </a:p>
        </p:txBody>
      </p:sp>
      <p:sp>
        <p:nvSpPr>
          <p:cNvPr id="3" name="Text Placeholder 2"/>
          <p:cNvSpPr>
            <a:spLocks noGrp="1"/>
          </p:cNvSpPr>
          <p:nvPr>
            <p:ph type="body" idx="1"/>
          </p:nvPr>
        </p:nvSpPr>
        <p:spPr>
          <a:xfrm>
            <a:off x="609600" y="2057400"/>
            <a:ext cx="8022336" cy="3733800"/>
          </a:xfrm>
        </p:spPr>
        <p:txBody>
          <a:bodyPr>
            <a:noAutofit/>
          </a:bodyPr>
          <a:lstStyle/>
          <a:p>
            <a:pPr marL="342900" indent="-342900">
              <a:buFont typeface="Arial" pitchFamily="34" charset="0"/>
              <a:buChar char="•"/>
            </a:pPr>
            <a:r>
              <a:rPr lang="en-US" dirty="0" smtClean="0">
                <a:solidFill>
                  <a:schemeClr val="tx1"/>
                </a:solidFill>
              </a:rPr>
              <a:t>Short term Hazards: </a:t>
            </a:r>
          </a:p>
          <a:p>
            <a:pPr marL="800100" lvl="1" indent="-342900">
              <a:buFont typeface="Arial" pitchFamily="34" charset="0"/>
              <a:buChar char="•"/>
            </a:pPr>
            <a:r>
              <a:rPr lang="en-US" sz="2000" dirty="0" smtClean="0">
                <a:solidFill>
                  <a:schemeClr val="tx1"/>
                </a:solidFill>
              </a:rPr>
              <a:t>Excessive  daytime sleepiness</a:t>
            </a:r>
          </a:p>
          <a:p>
            <a:pPr marL="800100" lvl="1" indent="-342900">
              <a:buFont typeface="Arial" pitchFamily="34" charset="0"/>
              <a:buChar char="•"/>
            </a:pPr>
            <a:r>
              <a:rPr lang="en-US" sz="2000" dirty="0" smtClean="0">
                <a:solidFill>
                  <a:schemeClr val="tx1"/>
                </a:solidFill>
              </a:rPr>
              <a:t>Mood: depressive symptoms, relapse of chronic  psychiatric illness</a:t>
            </a:r>
          </a:p>
          <a:p>
            <a:pPr marL="800100" lvl="1" indent="-342900">
              <a:buFont typeface="Arial" pitchFamily="34" charset="0"/>
              <a:buChar char="•"/>
            </a:pPr>
            <a:r>
              <a:rPr lang="en-US" sz="2000" dirty="0" smtClean="0">
                <a:solidFill>
                  <a:schemeClr val="tx1"/>
                </a:solidFill>
              </a:rPr>
              <a:t>Nutrition: snacking, consumption of energy dense food, delayed gastric emptying</a:t>
            </a:r>
          </a:p>
          <a:p>
            <a:pPr marL="800100" lvl="1" indent="-342900">
              <a:buFont typeface="Arial" pitchFamily="34" charset="0"/>
              <a:buChar char="•"/>
            </a:pPr>
            <a:r>
              <a:rPr lang="en-US" sz="2000" dirty="0" smtClean="0">
                <a:solidFill>
                  <a:schemeClr val="tx1"/>
                </a:solidFill>
              </a:rPr>
              <a:t>Metabolic: increased postprandial glucose and decrease metabolic rate, increased ghrelin and decreased </a:t>
            </a:r>
            <a:r>
              <a:rPr lang="en-US" sz="2000" dirty="0" err="1" smtClean="0">
                <a:solidFill>
                  <a:schemeClr val="tx1"/>
                </a:solidFill>
              </a:rPr>
              <a:t>leptin</a:t>
            </a:r>
            <a:endParaRPr lang="en-US" sz="2000" dirty="0" smtClean="0">
              <a:solidFill>
                <a:schemeClr val="tx1"/>
              </a:solidFill>
            </a:endParaRPr>
          </a:p>
          <a:p>
            <a:pPr marL="800100" lvl="1" indent="-342900">
              <a:buFont typeface="Arial" pitchFamily="34" charset="0"/>
              <a:buChar char="•"/>
            </a:pPr>
            <a:r>
              <a:rPr lang="en-US" sz="2000" dirty="0" smtClean="0">
                <a:solidFill>
                  <a:schemeClr val="tx1"/>
                </a:solidFill>
              </a:rPr>
              <a:t>Immune: increased cytokines such as IL-6</a:t>
            </a:r>
          </a:p>
          <a:p>
            <a:pPr marL="800100" lvl="1" indent="-342900">
              <a:buFont typeface="Arial" pitchFamily="34" charset="0"/>
              <a:buChar char="•"/>
            </a:pPr>
            <a:r>
              <a:rPr lang="en-US" sz="2000" dirty="0" smtClean="0">
                <a:solidFill>
                  <a:schemeClr val="tx1"/>
                </a:solidFill>
              </a:rPr>
              <a:t>Vascular: endothelial dysfunction</a:t>
            </a:r>
          </a:p>
          <a:p>
            <a:pPr marL="800100" lvl="1" indent="-342900">
              <a:buFont typeface="Arial" pitchFamily="34" charset="0"/>
              <a:buChar char="•"/>
            </a:pPr>
            <a:endParaRPr lang="en-US" sz="2000" dirty="0" smtClean="0">
              <a:solidFill>
                <a:schemeClr val="tx1"/>
              </a:solidFill>
            </a:endParaRPr>
          </a:p>
          <a:p>
            <a:pPr marL="800100" lvl="1" indent="-342900">
              <a:buFont typeface="Arial" pitchFamily="34" charset="0"/>
              <a:buChar char="•"/>
            </a:pPr>
            <a:endParaRPr lang="en-US" sz="2000" dirty="0">
              <a:solidFill>
                <a:schemeClr val="tx1"/>
              </a:solidFill>
            </a:endParaRPr>
          </a:p>
        </p:txBody>
      </p:sp>
      <p:sp>
        <p:nvSpPr>
          <p:cNvPr id="4" name="Footer Placeholder 3"/>
          <p:cNvSpPr>
            <a:spLocks noGrp="1"/>
          </p:cNvSpPr>
          <p:nvPr>
            <p:ph type="ftr" sz="quarter" idx="11"/>
          </p:nvPr>
        </p:nvSpPr>
        <p:spPr>
          <a:xfrm>
            <a:off x="3733800" y="6096000"/>
            <a:ext cx="4873752" cy="365125"/>
          </a:xfrm>
        </p:spPr>
        <p:txBody>
          <a:bodyPr/>
          <a:lstStyle/>
          <a:p>
            <a:r>
              <a:rPr lang="en-US" dirty="0" err="1" smtClean="0">
                <a:solidFill>
                  <a:schemeClr val="tx1"/>
                </a:solidFill>
              </a:rPr>
              <a:t>Chaput</a:t>
            </a:r>
            <a:r>
              <a:rPr lang="en-US" dirty="0" smtClean="0">
                <a:solidFill>
                  <a:schemeClr val="tx1"/>
                </a:solidFill>
              </a:rPr>
              <a:t> et al. 2010, Buxton et al 2012, Heffner </a:t>
            </a:r>
            <a:r>
              <a:rPr lang="en-US" dirty="0" err="1" smtClean="0">
                <a:solidFill>
                  <a:schemeClr val="tx1"/>
                </a:solidFill>
              </a:rPr>
              <a:t>er</a:t>
            </a:r>
            <a:r>
              <a:rPr lang="en-US" dirty="0" smtClean="0">
                <a:solidFill>
                  <a:schemeClr val="tx1"/>
                </a:solidFill>
              </a:rPr>
              <a:t> al. 2012, </a:t>
            </a:r>
            <a:r>
              <a:rPr lang="en-US" dirty="0" err="1" smtClean="0">
                <a:solidFill>
                  <a:schemeClr val="tx1"/>
                </a:solidFill>
              </a:rPr>
              <a:t>Taheri</a:t>
            </a:r>
            <a:r>
              <a:rPr lang="en-US" dirty="0" smtClean="0">
                <a:solidFill>
                  <a:schemeClr val="tx1"/>
                </a:solidFill>
              </a:rPr>
              <a:t> et al. 2004, Kim et al. 2011</a:t>
            </a:r>
            <a:endParaRPr lang="en-US" dirty="0">
              <a:solidFill>
                <a:schemeClr val="tx1"/>
              </a:solidFill>
            </a:endParaRPr>
          </a:p>
        </p:txBody>
      </p:sp>
    </p:spTree>
    <p:extLst>
      <p:ext uri="{BB962C8B-B14F-4D97-AF65-F5344CB8AC3E}">
        <p14:creationId xmlns:p14="http://schemas.microsoft.com/office/powerpoint/2010/main" val="28618344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1934" y="27140"/>
            <a:ext cx="6402468" cy="2319867"/>
          </a:xfrm>
        </p:spPr>
        <p:txBody>
          <a:bodyPr/>
          <a:lstStyle/>
          <a:p>
            <a:pPr algn="ctr"/>
            <a:r>
              <a:rPr lang="en-US" dirty="0" smtClean="0"/>
              <a:t>Outcomes of Poor Sleep</a:t>
            </a:r>
            <a:endParaRPr lang="en-US" dirty="0"/>
          </a:p>
        </p:txBody>
      </p:sp>
      <p:sp>
        <p:nvSpPr>
          <p:cNvPr id="3" name="Text Placeholder 2"/>
          <p:cNvSpPr>
            <a:spLocks noGrp="1"/>
          </p:cNvSpPr>
          <p:nvPr>
            <p:ph type="body" idx="1"/>
          </p:nvPr>
        </p:nvSpPr>
        <p:spPr>
          <a:xfrm>
            <a:off x="762000" y="2667000"/>
            <a:ext cx="8022336" cy="3733800"/>
          </a:xfrm>
        </p:spPr>
        <p:txBody>
          <a:bodyPr>
            <a:normAutofit/>
          </a:bodyPr>
          <a:lstStyle/>
          <a:p>
            <a:pPr marL="342900" indent="-342900">
              <a:buFont typeface="Arial" pitchFamily="34" charset="0"/>
              <a:buChar char="•"/>
            </a:pPr>
            <a:r>
              <a:rPr lang="en-US" dirty="0" smtClean="0">
                <a:solidFill>
                  <a:schemeClr val="tx1"/>
                </a:solidFill>
              </a:rPr>
              <a:t>Long term hazards:</a:t>
            </a:r>
          </a:p>
          <a:p>
            <a:pPr marL="800100" lvl="1" indent="-342900">
              <a:buFont typeface="Arial" pitchFamily="34" charset="0"/>
              <a:buChar char="•"/>
            </a:pPr>
            <a:r>
              <a:rPr lang="en-US" sz="2000" dirty="0" smtClean="0">
                <a:solidFill>
                  <a:schemeClr val="tx1"/>
                </a:solidFill>
              </a:rPr>
              <a:t>Obesity</a:t>
            </a:r>
          </a:p>
          <a:p>
            <a:pPr marL="800100" lvl="1" indent="-342900">
              <a:buFont typeface="Arial" pitchFamily="34" charset="0"/>
              <a:buChar char="•"/>
            </a:pPr>
            <a:r>
              <a:rPr lang="en-US" sz="2000" dirty="0" smtClean="0">
                <a:solidFill>
                  <a:schemeClr val="tx1"/>
                </a:solidFill>
              </a:rPr>
              <a:t>DM II</a:t>
            </a:r>
          </a:p>
          <a:p>
            <a:pPr marL="800100" lvl="1" indent="-342900">
              <a:buFont typeface="Arial" pitchFamily="34" charset="0"/>
              <a:buChar char="•"/>
            </a:pPr>
            <a:r>
              <a:rPr lang="en-US" sz="2000" dirty="0" smtClean="0">
                <a:solidFill>
                  <a:schemeClr val="tx1"/>
                </a:solidFill>
              </a:rPr>
              <a:t>Hypercholesterolemia</a:t>
            </a:r>
          </a:p>
          <a:p>
            <a:pPr marL="800100" lvl="1" indent="-342900">
              <a:buFont typeface="Arial" pitchFamily="34" charset="0"/>
              <a:buChar char="•"/>
            </a:pPr>
            <a:r>
              <a:rPr lang="en-US" sz="2000" dirty="0" smtClean="0">
                <a:solidFill>
                  <a:schemeClr val="tx1"/>
                </a:solidFill>
              </a:rPr>
              <a:t>Hypertension</a:t>
            </a:r>
          </a:p>
          <a:p>
            <a:pPr marL="800100" lvl="1" indent="-342900">
              <a:buFont typeface="Arial" pitchFamily="34" charset="0"/>
              <a:buChar char="•"/>
            </a:pPr>
            <a:r>
              <a:rPr lang="en-US" sz="2000" dirty="0" smtClean="0">
                <a:solidFill>
                  <a:schemeClr val="tx1"/>
                </a:solidFill>
              </a:rPr>
              <a:t>Mortality (in the elderly)</a:t>
            </a:r>
            <a:endParaRPr lang="en-US" sz="2000" dirty="0">
              <a:solidFill>
                <a:schemeClr val="tx1"/>
              </a:solidFill>
            </a:endParaRPr>
          </a:p>
        </p:txBody>
      </p:sp>
      <p:sp>
        <p:nvSpPr>
          <p:cNvPr id="4" name="Footer Placeholder 3"/>
          <p:cNvSpPr>
            <a:spLocks noGrp="1"/>
          </p:cNvSpPr>
          <p:nvPr>
            <p:ph type="ftr" sz="quarter" idx="11"/>
          </p:nvPr>
        </p:nvSpPr>
        <p:spPr>
          <a:xfrm>
            <a:off x="3657600" y="6019800"/>
            <a:ext cx="4949952" cy="365125"/>
          </a:xfrm>
        </p:spPr>
        <p:txBody>
          <a:bodyPr/>
          <a:lstStyle/>
          <a:p>
            <a:r>
              <a:rPr lang="en-US" dirty="0" err="1" smtClean="0">
                <a:solidFill>
                  <a:schemeClr val="tx1"/>
                </a:solidFill>
              </a:rPr>
              <a:t>Kohatsu</a:t>
            </a:r>
            <a:r>
              <a:rPr lang="en-US" dirty="0">
                <a:solidFill>
                  <a:schemeClr val="tx1"/>
                </a:solidFill>
              </a:rPr>
              <a:t> </a:t>
            </a:r>
            <a:r>
              <a:rPr lang="en-US" dirty="0" smtClean="0">
                <a:solidFill>
                  <a:schemeClr val="tx1"/>
                </a:solidFill>
              </a:rPr>
              <a:t>et al. 2012, Zizi et al. 2012,  Knutson et al. 2009, </a:t>
            </a:r>
            <a:r>
              <a:rPr lang="en-US" dirty="0" err="1" smtClean="0">
                <a:solidFill>
                  <a:schemeClr val="tx1"/>
                </a:solidFill>
              </a:rPr>
              <a:t>Kripke</a:t>
            </a:r>
            <a:r>
              <a:rPr lang="en-US" dirty="0" smtClean="0">
                <a:solidFill>
                  <a:schemeClr val="tx1"/>
                </a:solidFill>
              </a:rPr>
              <a:t> et al. 2002, Gangwisch et al 2008, </a:t>
            </a:r>
            <a:r>
              <a:rPr lang="en-US" dirty="0" err="1" smtClean="0">
                <a:solidFill>
                  <a:schemeClr val="tx1"/>
                </a:solidFill>
              </a:rPr>
              <a:t>Vgontzas</a:t>
            </a:r>
            <a:r>
              <a:rPr lang="en-US" dirty="0" smtClean="0">
                <a:solidFill>
                  <a:schemeClr val="tx1"/>
                </a:solidFill>
              </a:rPr>
              <a:t> et al. 2010</a:t>
            </a:r>
            <a:endParaRPr lang="en-US" dirty="0">
              <a:solidFill>
                <a:schemeClr val="tx1"/>
              </a:solidFill>
            </a:endParaRPr>
          </a:p>
        </p:txBody>
      </p:sp>
    </p:spTree>
    <p:extLst>
      <p:ext uri="{BB962C8B-B14F-4D97-AF65-F5344CB8AC3E}">
        <p14:creationId xmlns:p14="http://schemas.microsoft.com/office/powerpoint/2010/main" val="2450951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8134" y="-36534"/>
            <a:ext cx="6402468" cy="2319867"/>
          </a:xfrm>
        </p:spPr>
        <p:txBody>
          <a:bodyPr/>
          <a:lstStyle/>
          <a:p>
            <a:pPr algn="ctr"/>
            <a:r>
              <a:rPr lang="en-US" dirty="0" smtClean="0"/>
              <a:t>Stages of Sleep</a:t>
            </a:r>
            <a:endParaRPr lang="en-US" dirty="0"/>
          </a:p>
        </p:txBody>
      </p:sp>
      <p:sp>
        <p:nvSpPr>
          <p:cNvPr id="3" name="Text Placeholder 2"/>
          <p:cNvSpPr>
            <a:spLocks noGrp="1"/>
          </p:cNvSpPr>
          <p:nvPr>
            <p:ph type="body" idx="1"/>
          </p:nvPr>
        </p:nvSpPr>
        <p:spPr>
          <a:xfrm>
            <a:off x="685800" y="2362200"/>
            <a:ext cx="8022336" cy="3733800"/>
          </a:xfrm>
        </p:spPr>
        <p:txBody>
          <a:bodyPr>
            <a:noAutofit/>
          </a:bodyPr>
          <a:lstStyle/>
          <a:p>
            <a:pPr marL="342900" indent="-342900">
              <a:buFont typeface="Arial" pitchFamily="34" charset="0"/>
              <a:buChar char="•"/>
            </a:pPr>
            <a:r>
              <a:rPr lang="en-US" b="1" dirty="0" smtClean="0">
                <a:solidFill>
                  <a:schemeClr val="tx1"/>
                </a:solidFill>
              </a:rPr>
              <a:t>5% Stage </a:t>
            </a:r>
            <a:r>
              <a:rPr lang="en-US" b="1" dirty="0">
                <a:solidFill>
                  <a:schemeClr val="tx1"/>
                </a:solidFill>
              </a:rPr>
              <a:t>1 </a:t>
            </a:r>
            <a:r>
              <a:rPr lang="en-US" dirty="0">
                <a:solidFill>
                  <a:schemeClr val="tx1"/>
                </a:solidFill>
              </a:rPr>
              <a:t>is the beginning of the sleep cycle, and is a relatively light stage of </a:t>
            </a:r>
            <a:r>
              <a:rPr lang="en-US" dirty="0" smtClean="0">
                <a:solidFill>
                  <a:schemeClr val="tx1"/>
                </a:solidFill>
              </a:rPr>
              <a:t>sleep. </a:t>
            </a:r>
            <a:r>
              <a:rPr lang="en-US" b="1" u="sng" dirty="0" smtClean="0">
                <a:solidFill>
                  <a:schemeClr val="tx1"/>
                </a:solidFill>
              </a:rPr>
              <a:t>Slow theta waves</a:t>
            </a:r>
            <a:endParaRPr lang="en-US" dirty="0" smtClean="0">
              <a:solidFill>
                <a:schemeClr val="tx1"/>
              </a:solidFill>
            </a:endParaRPr>
          </a:p>
          <a:p>
            <a:pPr marL="342900" indent="-342900">
              <a:buFont typeface="Arial" pitchFamily="34" charset="0"/>
              <a:buChar char="•"/>
            </a:pPr>
            <a:r>
              <a:rPr lang="en-US" b="1" dirty="0" smtClean="0">
                <a:solidFill>
                  <a:schemeClr val="tx1"/>
                </a:solidFill>
              </a:rPr>
              <a:t>50% Stage </a:t>
            </a:r>
            <a:r>
              <a:rPr lang="en-US" b="1" dirty="0">
                <a:solidFill>
                  <a:schemeClr val="tx1"/>
                </a:solidFill>
              </a:rPr>
              <a:t>2 </a:t>
            </a:r>
            <a:r>
              <a:rPr lang="en-US" dirty="0">
                <a:solidFill>
                  <a:schemeClr val="tx1"/>
                </a:solidFill>
              </a:rPr>
              <a:t>is the second stage of </a:t>
            </a:r>
            <a:r>
              <a:rPr lang="en-US" dirty="0" smtClean="0">
                <a:solidFill>
                  <a:schemeClr val="tx1"/>
                </a:solidFill>
              </a:rPr>
              <a:t>sleep; body temp decrease and breathing rate slows.  </a:t>
            </a:r>
            <a:r>
              <a:rPr lang="en-US" b="1" u="sng" dirty="0">
                <a:solidFill>
                  <a:schemeClr val="tx1"/>
                </a:solidFill>
              </a:rPr>
              <a:t>S</a:t>
            </a:r>
            <a:r>
              <a:rPr lang="en-US" b="1" u="sng" dirty="0" smtClean="0">
                <a:solidFill>
                  <a:schemeClr val="tx1"/>
                </a:solidFill>
              </a:rPr>
              <a:t>leep spindles and K complexes</a:t>
            </a:r>
            <a:r>
              <a:rPr lang="en-US" u="sng" dirty="0" smtClean="0">
                <a:solidFill>
                  <a:schemeClr val="tx1"/>
                </a:solidFill>
              </a:rPr>
              <a:t>. </a:t>
            </a:r>
          </a:p>
          <a:p>
            <a:pPr marL="342900" indent="-342900">
              <a:buFont typeface="Arial" pitchFamily="34" charset="0"/>
              <a:buChar char="•"/>
            </a:pPr>
            <a:r>
              <a:rPr lang="en-US" b="1" dirty="0" smtClean="0">
                <a:solidFill>
                  <a:schemeClr val="tx1"/>
                </a:solidFill>
              </a:rPr>
              <a:t>15-25% Stage 3 and 4 or NREM </a:t>
            </a:r>
            <a:r>
              <a:rPr lang="en-US" dirty="0" smtClean="0">
                <a:solidFill>
                  <a:schemeClr val="tx1"/>
                </a:solidFill>
              </a:rPr>
              <a:t>is </a:t>
            </a:r>
            <a:r>
              <a:rPr lang="en-US" dirty="0">
                <a:solidFill>
                  <a:schemeClr val="tx1"/>
                </a:solidFill>
              </a:rPr>
              <a:t>a transitional period between light sleep and a very deep </a:t>
            </a:r>
            <a:r>
              <a:rPr lang="en-US" dirty="0" smtClean="0">
                <a:solidFill>
                  <a:schemeClr val="tx1"/>
                </a:solidFill>
              </a:rPr>
              <a:t>sleep; blood pressure dips by 10%. </a:t>
            </a:r>
            <a:r>
              <a:rPr lang="en-US" b="1" dirty="0" smtClean="0">
                <a:solidFill>
                  <a:schemeClr val="tx1"/>
                </a:solidFill>
              </a:rPr>
              <a:t>D</a:t>
            </a:r>
            <a:r>
              <a:rPr lang="en-US" b="1" u="sng" dirty="0" smtClean="0">
                <a:solidFill>
                  <a:schemeClr val="tx1"/>
                </a:solidFill>
              </a:rPr>
              <a:t>elta waves</a:t>
            </a:r>
            <a:r>
              <a:rPr lang="en-US" dirty="0" smtClean="0">
                <a:solidFill>
                  <a:schemeClr val="tx1"/>
                </a:solidFill>
              </a:rPr>
              <a:t>.</a:t>
            </a:r>
          </a:p>
          <a:p>
            <a:pPr marL="342900" indent="-342900">
              <a:buFont typeface="Arial" pitchFamily="34" charset="0"/>
              <a:buChar char="•"/>
            </a:pPr>
            <a:r>
              <a:rPr lang="en-US" b="1" dirty="0" smtClean="0">
                <a:solidFill>
                  <a:schemeClr val="tx1"/>
                </a:solidFill>
              </a:rPr>
              <a:t>25% REM </a:t>
            </a:r>
            <a:r>
              <a:rPr lang="en-US" dirty="0" smtClean="0">
                <a:solidFill>
                  <a:schemeClr val="tx1"/>
                </a:solidFill>
              </a:rPr>
              <a:t>sleep </a:t>
            </a:r>
            <a:r>
              <a:rPr lang="en-US" dirty="0">
                <a:solidFill>
                  <a:schemeClr val="tx1"/>
                </a:solidFill>
              </a:rPr>
              <a:t>is characterized by eye movement, increased respiration </a:t>
            </a:r>
            <a:r>
              <a:rPr lang="en-US" dirty="0" smtClean="0">
                <a:solidFill>
                  <a:schemeClr val="tx1"/>
                </a:solidFill>
              </a:rPr>
              <a:t>rate, </a:t>
            </a:r>
            <a:r>
              <a:rPr lang="en-US" dirty="0">
                <a:solidFill>
                  <a:schemeClr val="tx1"/>
                </a:solidFill>
              </a:rPr>
              <a:t>increased brain </a:t>
            </a:r>
            <a:r>
              <a:rPr lang="en-US" dirty="0" smtClean="0">
                <a:solidFill>
                  <a:schemeClr val="tx1"/>
                </a:solidFill>
              </a:rPr>
              <a:t>activity and dreaming. </a:t>
            </a:r>
            <a:endParaRPr lang="en-US" dirty="0">
              <a:solidFill>
                <a:schemeClr val="tx1"/>
              </a:solidFill>
            </a:endParaRPr>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247329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1464</TotalTime>
  <Words>2464</Words>
  <Application>Microsoft Office PowerPoint</Application>
  <PresentationFormat>On-screen Show (4:3)</PresentationFormat>
  <Paragraphs>372</Paragraphs>
  <Slides>34</Slides>
  <Notes>4</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Austin</vt:lpstr>
      <vt:lpstr>Sleep in Older Adults</vt:lpstr>
      <vt:lpstr>Learning Objectives</vt:lpstr>
      <vt:lpstr>Sleep in America</vt:lpstr>
      <vt:lpstr>Changes in Sleep In the population</vt:lpstr>
      <vt:lpstr>Selected Groups</vt:lpstr>
      <vt:lpstr>Selected Groups</vt:lpstr>
      <vt:lpstr>Outcomes of Poor Sleep</vt:lpstr>
      <vt:lpstr>Outcomes of Poor Sleep</vt:lpstr>
      <vt:lpstr>Stages of Sleep</vt:lpstr>
      <vt:lpstr>Normal Changes with Aging</vt:lpstr>
      <vt:lpstr>Circadian control of sleep</vt:lpstr>
      <vt:lpstr>Normal Changes with Aging</vt:lpstr>
      <vt:lpstr>Insomnia</vt:lpstr>
      <vt:lpstr>PowerPoint Presentation</vt:lpstr>
      <vt:lpstr>Insomnia</vt:lpstr>
      <vt:lpstr>Insomnia</vt:lpstr>
      <vt:lpstr>Insomnia</vt:lpstr>
      <vt:lpstr>Insomnia</vt:lpstr>
      <vt:lpstr>Insomnia</vt:lpstr>
      <vt:lpstr>Insomnia</vt:lpstr>
      <vt:lpstr>Sleep apnea</vt:lpstr>
      <vt:lpstr>Sleep Apnea</vt:lpstr>
      <vt:lpstr>Sleep Apnea</vt:lpstr>
      <vt:lpstr>Periodic Limb Movement Disorder</vt:lpstr>
      <vt:lpstr>Restless Leg Syndrome</vt:lpstr>
      <vt:lpstr>PLMD/RLS</vt:lpstr>
      <vt:lpstr>PLMD/RLS</vt:lpstr>
      <vt:lpstr>REM Sleep Behavior Disorder (RBD)</vt:lpstr>
      <vt:lpstr>REM Sleep Behavior Disorder (RBD)</vt:lpstr>
      <vt:lpstr> Dementia</vt:lpstr>
      <vt:lpstr>Dementia</vt:lpstr>
      <vt:lpstr>Case</vt:lpstr>
      <vt:lpstr>Case</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Sleep in Older Adults</dc:title>
  <dc:creator>Mirnova</dc:creator>
  <cp:lastModifiedBy>Ummulkhair Muhammed</cp:lastModifiedBy>
  <cp:revision>264</cp:revision>
  <dcterms:created xsi:type="dcterms:W3CDTF">2012-09-16T19:53:54Z</dcterms:created>
  <dcterms:modified xsi:type="dcterms:W3CDTF">2015-04-07T16:42:21Z</dcterms:modified>
</cp:coreProperties>
</file>