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3"/>
  </p:notesMasterIdLst>
  <p:sldIdLst>
    <p:sldId id="256" r:id="rId2"/>
    <p:sldId id="284" r:id="rId3"/>
    <p:sldId id="307" r:id="rId4"/>
    <p:sldId id="262" r:id="rId5"/>
    <p:sldId id="319" r:id="rId6"/>
    <p:sldId id="330" r:id="rId7"/>
    <p:sldId id="287" r:id="rId8"/>
    <p:sldId id="288" r:id="rId9"/>
    <p:sldId id="290" r:id="rId10"/>
    <p:sldId id="308" r:id="rId11"/>
    <p:sldId id="291" r:id="rId12"/>
    <p:sldId id="309" r:id="rId13"/>
    <p:sldId id="310" r:id="rId14"/>
    <p:sldId id="320" r:id="rId15"/>
    <p:sldId id="311" r:id="rId16"/>
    <p:sldId id="289" r:id="rId17"/>
    <p:sldId id="305" r:id="rId18"/>
    <p:sldId id="293" r:id="rId19"/>
    <p:sldId id="296" r:id="rId20"/>
    <p:sldId id="321" r:id="rId21"/>
    <p:sldId id="314" r:id="rId22"/>
    <p:sldId id="312" r:id="rId23"/>
    <p:sldId id="313" r:id="rId24"/>
    <p:sldId id="266" r:id="rId25"/>
    <p:sldId id="267" r:id="rId26"/>
    <p:sldId id="292" r:id="rId27"/>
    <p:sldId id="315" r:id="rId28"/>
    <p:sldId id="316" r:id="rId29"/>
    <p:sldId id="317" r:id="rId30"/>
    <p:sldId id="318" r:id="rId31"/>
    <p:sldId id="322" r:id="rId32"/>
    <p:sldId id="297" r:id="rId33"/>
    <p:sldId id="323" r:id="rId34"/>
    <p:sldId id="324" r:id="rId35"/>
    <p:sldId id="326" r:id="rId36"/>
    <p:sldId id="327" r:id="rId37"/>
    <p:sldId id="329" r:id="rId38"/>
    <p:sldId id="299" r:id="rId39"/>
    <p:sldId id="306" r:id="rId40"/>
    <p:sldId id="302" r:id="rId41"/>
    <p:sldId id="280"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704" autoAdjust="0"/>
  </p:normalViewPr>
  <p:slideViewPr>
    <p:cSldViewPr snapToGrid="0" snapToObjects="1">
      <p:cViewPr>
        <p:scale>
          <a:sx n="63" d="100"/>
          <a:sy n="63" d="100"/>
        </p:scale>
        <p:origin x="-2320" y="-1168"/>
      </p:cViewPr>
      <p:guideLst>
        <p:guide orient="horz" pos="2160"/>
        <p:guide pos="2880"/>
      </p:guideLst>
    </p:cSldViewPr>
  </p:slideViewPr>
  <p:notesTextViewPr>
    <p:cViewPr>
      <p:scale>
        <a:sx n="100" d="100"/>
        <a:sy n="100" d="100"/>
      </p:scale>
      <p:origin x="0" y="0"/>
    </p:cViewPr>
  </p:notesTextViewPr>
  <p:sorterViewPr>
    <p:cViewPr>
      <p:scale>
        <a:sx n="145" d="100"/>
        <a:sy n="145" d="100"/>
      </p:scale>
      <p:origin x="0" y="456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359B8E-55F9-9C49-8120-89AC635DBDE2}" type="datetimeFigureOut">
              <a:rPr lang="en-US" smtClean="0"/>
              <a:pPr/>
              <a:t>10/2/13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D5B88C-1D4D-DE46-9A66-C3F1CD14529C}" type="slidenum">
              <a:rPr lang="en-US" smtClean="0"/>
              <a:pPr/>
              <a:t>‹#›</a:t>
            </a:fld>
            <a:endParaRPr lang="en-US"/>
          </a:p>
        </p:txBody>
      </p:sp>
    </p:spTree>
    <p:extLst>
      <p:ext uri="{BB962C8B-B14F-4D97-AF65-F5344CB8AC3E}">
        <p14:creationId xmlns:p14="http://schemas.microsoft.com/office/powerpoint/2010/main" val="15944643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DA5B8A8-0C64-6F4F-8F99-A52BD99BF489}" type="slidenum">
              <a:rPr lang="en-US" sz="1200">
                <a:solidFill>
                  <a:srgbClr val="000000"/>
                </a:solidFill>
              </a:rPr>
              <a:pPr eaLnBrk="1" hangingPunct="1"/>
              <a:t>15</a:t>
            </a:fld>
            <a:endParaRPr lang="en-US" sz="1200">
              <a:solidFill>
                <a:srgbClr val="000000"/>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290 Han Chinese patients with a mean age of 48</a:t>
            </a:r>
            <a:endParaRPr lang="en-US" dirty="0"/>
          </a:p>
        </p:txBody>
      </p:sp>
      <p:sp>
        <p:nvSpPr>
          <p:cNvPr id="4" name="Slide Number Placeholder 3"/>
          <p:cNvSpPr>
            <a:spLocks noGrp="1"/>
          </p:cNvSpPr>
          <p:nvPr>
            <p:ph type="sldNum" sz="quarter" idx="10"/>
          </p:nvPr>
        </p:nvSpPr>
        <p:spPr/>
        <p:txBody>
          <a:bodyPr/>
          <a:lstStyle/>
          <a:p>
            <a:fld id="{C0D5B88C-1D4D-DE46-9A66-C3F1CD14529C}" type="slidenum">
              <a:rPr lang="en-US" smtClean="0"/>
              <a:pPr/>
              <a:t>19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EC04116-29F0-B248-9F77-2CB7726EC26D}" type="slidenum">
              <a:rPr lang="en-US" sz="1200">
                <a:solidFill>
                  <a:srgbClr val="000000"/>
                </a:solidFill>
              </a:rPr>
              <a:pPr eaLnBrk="1" hangingPunct="1"/>
              <a:t>27</a:t>
            </a:fld>
            <a:endParaRPr lang="en-US" sz="1200">
              <a:solidFill>
                <a:srgbClr val="000000"/>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sz="1600">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33DDF25-6BAE-B04D-B330-4220AFBAFB8E}" type="slidenum">
              <a:rPr lang="en-US" sz="1200">
                <a:solidFill>
                  <a:srgbClr val="000000"/>
                </a:solidFill>
              </a:rPr>
              <a:pPr eaLnBrk="1" hangingPunct="1"/>
              <a:t>28</a:t>
            </a:fld>
            <a:endParaRPr lang="en-US" sz="1200">
              <a:solidFill>
                <a:srgbClr val="000000"/>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sz="1600">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766088D-8BF5-E943-8782-ADFEBCB38E3D}" type="slidenum">
              <a:rPr lang="en-US" sz="1200">
                <a:solidFill>
                  <a:srgbClr val="000000"/>
                </a:solidFill>
              </a:rPr>
              <a:pPr eaLnBrk="1" hangingPunct="1"/>
              <a:t>29</a:t>
            </a:fld>
            <a:endParaRPr lang="en-US" sz="1200">
              <a:solidFill>
                <a:srgbClr val="000000"/>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sz="1600">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4F426AB-EE50-6C42-8E62-D6BA5B012341}" type="slidenum">
              <a:rPr lang="en-US" sz="1200">
                <a:solidFill>
                  <a:srgbClr val="000000"/>
                </a:solidFill>
              </a:rPr>
              <a:pPr eaLnBrk="1" hangingPunct="1"/>
              <a:t>30</a:t>
            </a:fld>
            <a:endParaRPr lang="en-US" sz="1200">
              <a:solidFill>
                <a:srgbClr val="000000"/>
              </a:solidFill>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sz="1600">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FBE4FF64-BC92-7448-AA41-1973673D1702}" type="datetimeFigureOut">
              <a:rPr lang="en-US" smtClean="0"/>
              <a:pPr/>
              <a:t>10/2/13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397F4-A64D-7344-A195-489FD5A102FF}"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E4FF64-BC92-7448-AA41-1973673D1702}" type="datetimeFigureOut">
              <a:rPr lang="en-US" smtClean="0"/>
              <a:pPr/>
              <a:t>10/2/13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397F4-A64D-7344-A195-489FD5A102F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E4FF64-BC92-7448-AA41-1973673D1702}" type="datetimeFigureOut">
              <a:rPr lang="en-US" smtClean="0"/>
              <a:pPr/>
              <a:t>10/2/13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397F4-A64D-7344-A195-489FD5A102F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BE6C96D-835E-1E46-8687-5203F72E24B2}" type="slidenum">
              <a:rPr lang="en-US"/>
              <a:pPr/>
              <a:t>‹#›</a:t>
            </a:fld>
            <a:endParaRPr lang="en-US"/>
          </a:p>
        </p:txBody>
      </p:sp>
    </p:spTree>
    <p:extLst>
      <p:ext uri="{BB962C8B-B14F-4D97-AF65-F5344CB8AC3E}">
        <p14:creationId xmlns:p14="http://schemas.microsoft.com/office/powerpoint/2010/main" val="1758216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FBE4FF64-BC92-7448-AA41-1973673D1702}" type="datetimeFigureOut">
              <a:rPr lang="en-US" smtClean="0"/>
              <a:pPr/>
              <a:t>10/2/13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397F4-A64D-7344-A195-489FD5A102FF}"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E4FF64-BC92-7448-AA41-1973673D1702}" type="datetimeFigureOut">
              <a:rPr lang="en-US" smtClean="0"/>
              <a:pPr/>
              <a:t>10/2/13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397F4-A64D-7344-A195-489FD5A102F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FBE4FF64-BC92-7448-AA41-1973673D1702}" type="datetimeFigureOut">
              <a:rPr lang="en-US" smtClean="0"/>
              <a:pPr/>
              <a:t>10/2/13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397F4-A64D-7344-A195-489FD5A102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BE4FF64-BC92-7448-AA41-1973673D1702}" type="datetimeFigureOut">
              <a:rPr lang="en-US" smtClean="0"/>
              <a:pPr/>
              <a:t>10/2/13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9397F4-A64D-7344-A195-489FD5A102F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BE4FF64-BC92-7448-AA41-1973673D1702}" type="datetimeFigureOut">
              <a:rPr lang="en-US" smtClean="0"/>
              <a:pPr/>
              <a:t>10/2/13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9397F4-A64D-7344-A195-489FD5A102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E4FF64-BC92-7448-AA41-1973673D1702}" type="datetimeFigureOut">
              <a:rPr lang="en-US" smtClean="0"/>
              <a:pPr/>
              <a:t>10/2/13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9397F4-A64D-7344-A195-489FD5A102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E4FF64-BC92-7448-AA41-1973673D1702}" type="datetimeFigureOut">
              <a:rPr lang="en-US" smtClean="0"/>
              <a:pPr/>
              <a:t>10/2/13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397F4-A64D-7344-A195-489FD5A102F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E4FF64-BC92-7448-AA41-1973673D1702}" type="datetimeFigureOut">
              <a:rPr lang="en-US" smtClean="0"/>
              <a:pPr/>
              <a:t>10/2/13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397F4-A64D-7344-A195-489FD5A102F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4"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FBE4FF64-BC92-7448-AA41-1973673D1702}" type="datetimeFigureOut">
              <a:rPr lang="en-US" smtClean="0"/>
              <a:pPr/>
              <a:t>10/2/13</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D39397F4-A64D-7344-A195-489FD5A102F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hyperlink" Target="mailto:ivahia@ucsd.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1457" y="1802475"/>
            <a:ext cx="8478685" cy="1470025"/>
          </a:xfrm>
        </p:spPr>
        <p:txBody>
          <a:bodyPr/>
          <a:lstStyle/>
          <a:p>
            <a:r>
              <a:rPr lang="en-US" sz="4000" dirty="0" smtClean="0"/>
              <a:t>Trajectories of schizophrenia in late life</a:t>
            </a:r>
            <a:endParaRPr lang="en-US" sz="4000" dirty="0"/>
          </a:p>
        </p:txBody>
      </p:sp>
      <p:sp>
        <p:nvSpPr>
          <p:cNvPr id="4" name="Subtitle 1"/>
          <p:cNvSpPr>
            <a:spLocks noGrp="1"/>
          </p:cNvSpPr>
          <p:nvPr>
            <p:ph type="subTitle" idx="1"/>
          </p:nvPr>
        </p:nvSpPr>
        <p:spPr>
          <a:xfrm>
            <a:off x="1219200" y="4005729"/>
            <a:ext cx="6400800" cy="2239682"/>
          </a:xfrm>
        </p:spPr>
        <p:txBody>
          <a:bodyPr>
            <a:normAutofit/>
          </a:bodyPr>
          <a:lstStyle/>
          <a:p>
            <a:pPr>
              <a:lnSpc>
                <a:spcPct val="70000"/>
              </a:lnSpc>
            </a:pPr>
            <a:r>
              <a:rPr lang="en-US" sz="3600" dirty="0" smtClean="0"/>
              <a:t>Ipsit V. Vahia, M.D.</a:t>
            </a:r>
          </a:p>
          <a:p>
            <a:pPr>
              <a:lnSpc>
                <a:spcPct val="70000"/>
              </a:lnSpc>
            </a:pPr>
            <a:r>
              <a:rPr lang="en-US" sz="2400" dirty="0" smtClean="0"/>
              <a:t>Stein Institute for Research on Aging</a:t>
            </a:r>
          </a:p>
          <a:p>
            <a:pPr>
              <a:lnSpc>
                <a:spcPct val="70000"/>
              </a:lnSpc>
            </a:pPr>
            <a:r>
              <a:rPr lang="en-US" sz="2400" dirty="0" smtClean="0"/>
              <a:t>Department of Psychiatry</a:t>
            </a:r>
          </a:p>
          <a:p>
            <a:pPr>
              <a:lnSpc>
                <a:spcPct val="70000"/>
              </a:lnSpc>
            </a:pPr>
            <a:r>
              <a:rPr lang="en-US" sz="2400" dirty="0" smtClean="0"/>
              <a:t>University of California, San Diego</a:t>
            </a:r>
            <a:endParaRPr lang="en-US" sz="2000" dirty="0"/>
          </a:p>
        </p:txBody>
      </p:sp>
    </p:spTree>
    <p:extLst>
      <p:ext uri="{BB962C8B-B14F-4D97-AF65-F5344CB8AC3E}">
        <p14:creationId xmlns:p14="http://schemas.microsoft.com/office/powerpoint/2010/main" val="194484877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3833"/>
            <a:ext cx="7924800" cy="1143000"/>
          </a:xfrm>
        </p:spPr>
        <p:txBody>
          <a:bodyPr/>
          <a:lstStyle/>
          <a:p>
            <a:r>
              <a:rPr lang="en-US" dirty="0" smtClean="0">
                <a:solidFill>
                  <a:srgbClr val="DCBF00"/>
                </a:solidFill>
              </a:rPr>
              <a:t>Telomeres in schizophrenia</a:t>
            </a:r>
            <a:endParaRPr lang="en-US" dirty="0">
              <a:solidFill>
                <a:srgbClr val="DCBF00"/>
              </a:solidFill>
            </a:endParaRPr>
          </a:p>
        </p:txBody>
      </p:sp>
      <p:sp>
        <p:nvSpPr>
          <p:cNvPr id="3" name="Content Placeholder 2"/>
          <p:cNvSpPr>
            <a:spLocks noGrp="1"/>
          </p:cNvSpPr>
          <p:nvPr>
            <p:ph sz="quarter" idx="13"/>
          </p:nvPr>
        </p:nvSpPr>
        <p:spPr>
          <a:xfrm>
            <a:off x="609600" y="1256552"/>
            <a:ext cx="7924800" cy="4585447"/>
          </a:xfrm>
        </p:spPr>
        <p:txBody>
          <a:bodyPr>
            <a:normAutofit fontScale="92500" lnSpcReduction="10000"/>
          </a:bodyPr>
          <a:lstStyle/>
          <a:p>
            <a:r>
              <a:rPr lang="en-US" sz="2600" dirty="0"/>
              <a:t>Robust indicator of biological age</a:t>
            </a:r>
          </a:p>
          <a:p>
            <a:r>
              <a:rPr lang="en-US" sz="2600" dirty="0"/>
              <a:t>Rate of telomere loss in schizophrenia patients (n=31) was twice that in NCs (n=41) </a:t>
            </a:r>
            <a:r>
              <a:rPr lang="en-US" dirty="0"/>
              <a:t>(Kao et al., 2008)</a:t>
            </a:r>
          </a:p>
          <a:p>
            <a:r>
              <a:rPr lang="en-US" sz="2600" dirty="0"/>
              <a:t>Significantly greater telomere shortening in WBCs from treatment-resistant schizophrenia patients (n=34) than in NCs (n=76) </a:t>
            </a:r>
            <a:r>
              <a:rPr lang="en-US" dirty="0"/>
              <a:t>(Yu et al., 2008) </a:t>
            </a:r>
          </a:p>
          <a:p>
            <a:r>
              <a:rPr lang="en-US" sz="2600" dirty="0"/>
              <a:t>Newly diagnosed, antipsychotic-naive patients with schizophrenia and other non-affective psychoses (n=41) had significantly shorter telomeres than NCs (n=41) - this difference was not related to age, ethnicity, smoking, gender, BMI, or socioeconomic status </a:t>
            </a:r>
            <a:r>
              <a:rPr lang="en-US" dirty="0"/>
              <a:t>(Fernandez-</a:t>
            </a:r>
            <a:r>
              <a:rPr lang="en-US" dirty="0" err="1"/>
              <a:t>Egea</a:t>
            </a:r>
            <a:r>
              <a:rPr lang="en-US" dirty="0"/>
              <a:t> et al., 2009)</a:t>
            </a:r>
          </a:p>
          <a:p>
            <a:endParaRPr lang="en-US" sz="1200" dirty="0"/>
          </a:p>
        </p:txBody>
      </p:sp>
    </p:spTree>
    <p:extLst>
      <p:ext uri="{BB962C8B-B14F-4D97-AF65-F5344CB8AC3E}">
        <p14:creationId xmlns:p14="http://schemas.microsoft.com/office/powerpoint/2010/main" val="2166057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109"/>
            <a:ext cx="7924800" cy="1143000"/>
          </a:xfrm>
        </p:spPr>
        <p:txBody>
          <a:bodyPr/>
          <a:lstStyle/>
          <a:p>
            <a:r>
              <a:rPr lang="en-US" dirty="0" smtClean="0">
                <a:solidFill>
                  <a:schemeClr val="tx2"/>
                </a:solidFill>
              </a:rPr>
              <a:t>COGNITIVE </a:t>
            </a:r>
            <a:r>
              <a:rPr lang="en-US" dirty="0">
                <a:solidFill>
                  <a:schemeClr val="tx2"/>
                </a:solidFill>
              </a:rPr>
              <a:t>aging in schizophrenia</a:t>
            </a:r>
            <a:endParaRPr lang="en-US" dirty="0"/>
          </a:p>
        </p:txBody>
      </p:sp>
      <p:sp>
        <p:nvSpPr>
          <p:cNvPr id="3" name="Content Placeholder 2"/>
          <p:cNvSpPr>
            <a:spLocks noGrp="1"/>
          </p:cNvSpPr>
          <p:nvPr>
            <p:ph sz="quarter" idx="13"/>
          </p:nvPr>
        </p:nvSpPr>
        <p:spPr>
          <a:xfrm>
            <a:off x="609600" y="1420906"/>
            <a:ext cx="7924800" cy="4114800"/>
          </a:xfrm>
        </p:spPr>
        <p:txBody>
          <a:bodyPr>
            <a:noAutofit/>
          </a:bodyPr>
          <a:lstStyle/>
          <a:p>
            <a:r>
              <a:rPr lang="en-US" sz="3200" dirty="0"/>
              <a:t>N</a:t>
            </a:r>
            <a:r>
              <a:rPr lang="en-US" sz="3200" dirty="0" smtClean="0"/>
              <a:t>o </a:t>
            </a:r>
            <a:r>
              <a:rPr lang="en-US" sz="3200" dirty="0"/>
              <a:t>evidence of greater than age- expected cognitive change in any neurocognitive do- main</a:t>
            </a:r>
            <a:r>
              <a:rPr lang="en-US" sz="3200" dirty="0" smtClean="0"/>
              <a:t>.</a:t>
            </a:r>
          </a:p>
          <a:p>
            <a:r>
              <a:rPr lang="en-US" sz="3200" dirty="0"/>
              <a:t>O</a:t>
            </a:r>
            <a:r>
              <a:rPr lang="en-US" sz="3200" dirty="0" smtClean="0"/>
              <a:t>verall </a:t>
            </a:r>
            <a:r>
              <a:rPr lang="en-US" sz="3200" dirty="0"/>
              <a:t>pattern and rate of cognitive changes with </a:t>
            </a:r>
            <a:r>
              <a:rPr lang="en-US" sz="3200" dirty="0" smtClean="0"/>
              <a:t>aging parallel those </a:t>
            </a:r>
            <a:r>
              <a:rPr lang="en-US" sz="3200" dirty="0"/>
              <a:t>in the general population (but with a downward shift of the curve indicating greater cognitive impairment at all ages</a:t>
            </a:r>
            <a:r>
              <a:rPr lang="en-US" sz="3200" dirty="0" smtClean="0"/>
              <a:t>).</a:t>
            </a:r>
            <a:endParaRPr lang="en-US" sz="3200" dirty="0"/>
          </a:p>
        </p:txBody>
      </p:sp>
    </p:spTree>
    <p:extLst>
      <p:ext uri="{BB962C8B-B14F-4D97-AF65-F5344CB8AC3E}">
        <p14:creationId xmlns:p14="http://schemas.microsoft.com/office/powerpoint/2010/main" val="659134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924800" cy="1143000"/>
          </a:xfrm>
        </p:spPr>
        <p:txBody>
          <a:bodyPr/>
          <a:lstStyle/>
          <a:p>
            <a:r>
              <a:rPr lang="en-US" dirty="0" smtClean="0">
                <a:solidFill>
                  <a:srgbClr val="DCBF00"/>
                </a:solidFill>
              </a:rPr>
              <a:t>Antipsychotic safety in older adults: The MCCE study</a:t>
            </a:r>
            <a:endParaRPr lang="en-US" dirty="0">
              <a:solidFill>
                <a:srgbClr val="DCBF00"/>
              </a:solidFill>
            </a:endParaRPr>
          </a:p>
        </p:txBody>
      </p:sp>
      <p:sp>
        <p:nvSpPr>
          <p:cNvPr id="3" name="Content Placeholder 2"/>
          <p:cNvSpPr>
            <a:spLocks noGrp="1"/>
          </p:cNvSpPr>
          <p:nvPr>
            <p:ph sz="quarter" idx="13"/>
          </p:nvPr>
        </p:nvSpPr>
        <p:spPr>
          <a:xfrm>
            <a:off x="609600" y="1308847"/>
            <a:ext cx="7924800" cy="4114800"/>
          </a:xfrm>
        </p:spPr>
        <p:txBody>
          <a:bodyPr/>
          <a:lstStyle/>
          <a:p>
            <a:pPr>
              <a:buClr>
                <a:schemeClr val="tx1"/>
              </a:buClr>
            </a:pPr>
            <a:r>
              <a:rPr lang="en-US" sz="2800" dirty="0"/>
              <a:t>Objective: To compare longer-term safety and effectiveness of the 4 most commonly used atypical antipsychotics (aripiprazole, olanzapine, quetiapine, and </a:t>
            </a:r>
            <a:r>
              <a:rPr lang="en-US" sz="2800" dirty="0" err="1"/>
              <a:t>risperidone</a:t>
            </a:r>
            <a:r>
              <a:rPr lang="en-US" sz="2800" dirty="0"/>
              <a:t>) in 332 patients, aged &gt;40 years, having psychosis associated with schizophrenia, mood disorders, PTSD, or </a:t>
            </a:r>
            <a:r>
              <a:rPr lang="en-US" sz="2800" dirty="0" smtClean="0"/>
              <a:t>dementia </a:t>
            </a:r>
            <a:r>
              <a:rPr lang="en-US" sz="2000" dirty="0" smtClean="0"/>
              <a:t>(</a:t>
            </a:r>
            <a:r>
              <a:rPr lang="en-US" sz="2000" dirty="0"/>
              <a:t>Jin H, et al., J </a:t>
            </a:r>
            <a:r>
              <a:rPr lang="en-US" sz="2000" dirty="0" err="1"/>
              <a:t>Clin</a:t>
            </a:r>
            <a:r>
              <a:rPr lang="en-US" sz="2000" dirty="0"/>
              <a:t>. Psychiatry, on-line 2012</a:t>
            </a:r>
            <a:r>
              <a:rPr lang="en-US" sz="2000" dirty="0" smtClean="0"/>
              <a:t>)</a:t>
            </a:r>
          </a:p>
          <a:p>
            <a:pPr>
              <a:buClr>
                <a:schemeClr val="tx1"/>
              </a:buClr>
            </a:pPr>
            <a:r>
              <a:rPr lang="en-US" sz="2800" dirty="0" smtClean="0"/>
              <a:t>Quetiapine </a:t>
            </a:r>
            <a:r>
              <a:rPr lang="en-US" sz="2800" dirty="0"/>
              <a:t>was discontinued midway through the trial</a:t>
            </a:r>
          </a:p>
          <a:p>
            <a:pPr>
              <a:buClr>
                <a:schemeClr val="tx1"/>
              </a:buClr>
            </a:pPr>
            <a:endParaRPr lang="en-US" sz="1400" dirty="0"/>
          </a:p>
          <a:p>
            <a:endParaRPr lang="en-US" dirty="0"/>
          </a:p>
        </p:txBody>
      </p:sp>
    </p:spTree>
    <p:extLst>
      <p:ext uri="{BB962C8B-B14F-4D97-AF65-F5344CB8AC3E}">
        <p14:creationId xmlns:p14="http://schemas.microsoft.com/office/powerpoint/2010/main" val="1879586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5226"/>
            <a:ext cx="7924800" cy="1143000"/>
          </a:xfrm>
        </p:spPr>
        <p:txBody>
          <a:bodyPr/>
          <a:lstStyle/>
          <a:p>
            <a:r>
              <a:rPr lang="en-US" dirty="0">
                <a:solidFill>
                  <a:srgbClr val="DCBF00"/>
                </a:solidFill>
              </a:rPr>
              <a:t>Antipsychotic safety in older adults: The MCCE study</a:t>
            </a:r>
            <a:endParaRPr lang="en-US" dirty="0"/>
          </a:p>
        </p:txBody>
      </p:sp>
      <p:sp>
        <p:nvSpPr>
          <p:cNvPr id="3" name="Content Placeholder 2"/>
          <p:cNvSpPr>
            <a:spLocks noGrp="1"/>
          </p:cNvSpPr>
          <p:nvPr>
            <p:ph sz="quarter" idx="13"/>
          </p:nvPr>
        </p:nvSpPr>
        <p:spPr>
          <a:xfrm>
            <a:off x="609600" y="1420906"/>
            <a:ext cx="7924800" cy="4114800"/>
          </a:xfrm>
        </p:spPr>
        <p:txBody>
          <a:bodyPr>
            <a:normAutofit/>
          </a:bodyPr>
          <a:lstStyle/>
          <a:p>
            <a:pPr>
              <a:buClr>
                <a:schemeClr val="tx1"/>
              </a:buClr>
            </a:pPr>
            <a:r>
              <a:rPr lang="en-US" sz="2000" dirty="0"/>
              <a:t>Significant differences among patients willing to be randomized to different drugs, suggesting that treating clinicians tended to exclude olanzapine and prefer aripiprazole as one of the possible choices in patients with metabolic problems </a:t>
            </a:r>
          </a:p>
          <a:p>
            <a:pPr>
              <a:buClr>
                <a:schemeClr val="tx1"/>
              </a:buClr>
            </a:pPr>
            <a:r>
              <a:rPr lang="en-US" sz="2000" dirty="0"/>
              <a:t>Yet, the drug groups did not differ in longitudinal changes in metabolic parameters or on most other outcome measures</a:t>
            </a:r>
          </a:p>
          <a:p>
            <a:r>
              <a:rPr lang="en-US" sz="2000" dirty="0"/>
              <a:t>Overall results suggested a high discontinuation rate (median duration 26 weeks prior to discontinuation), lack of significant improvement in psychopathology, and high cumulative incidence of metabolic syndrome (36.5% in one year) and of serious (23.7%) and non-serious (50.8%) adverse events for all the 4 atypical antipsychotics used in the study</a:t>
            </a:r>
          </a:p>
          <a:p>
            <a:endParaRPr lang="en-US" sz="2000" dirty="0"/>
          </a:p>
        </p:txBody>
      </p:sp>
    </p:spTree>
    <p:extLst>
      <p:ext uri="{BB962C8B-B14F-4D97-AF65-F5344CB8AC3E}">
        <p14:creationId xmlns:p14="http://schemas.microsoft.com/office/powerpoint/2010/main" val="50999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733502"/>
            <a:ext cx="7924800" cy="4114800"/>
          </a:xfrm>
        </p:spPr>
        <p:txBody>
          <a:bodyPr>
            <a:normAutofit/>
          </a:bodyPr>
          <a:lstStyle/>
          <a:p>
            <a:r>
              <a:rPr lang="en-US" sz="4400" dirty="0" smtClean="0"/>
              <a:t>Physical Aging</a:t>
            </a:r>
          </a:p>
          <a:p>
            <a:r>
              <a:rPr lang="en-US" sz="4400" dirty="0" smtClean="0">
                <a:solidFill>
                  <a:srgbClr val="FF0000"/>
                </a:solidFill>
              </a:rPr>
              <a:t>Cognitive Aging</a:t>
            </a:r>
          </a:p>
          <a:p>
            <a:r>
              <a:rPr lang="en-US" sz="4400" dirty="0" smtClean="0"/>
              <a:t>Psychosocial Aging</a:t>
            </a:r>
          </a:p>
          <a:p>
            <a:r>
              <a:rPr lang="en-US" sz="4400" dirty="0"/>
              <a:t>I</a:t>
            </a:r>
            <a:r>
              <a:rPr lang="en-US" sz="4400" dirty="0" smtClean="0"/>
              <a:t>nterventions</a:t>
            </a:r>
            <a:endParaRPr lang="en-US" sz="4400" dirty="0"/>
          </a:p>
        </p:txBody>
      </p:sp>
    </p:spTree>
    <p:extLst>
      <p:ext uri="{BB962C8B-B14F-4D97-AF65-F5344CB8AC3E}">
        <p14:creationId xmlns:p14="http://schemas.microsoft.com/office/powerpoint/2010/main" val="1101823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2">
            <a:hlinkClick r:id="" action="ppaction://ole?verb=0"/>
          </p:cNvPr>
          <p:cNvGraphicFramePr>
            <a:graphicFrameLocks noGrp="1"/>
          </p:cNvGraphicFramePr>
          <p:nvPr>
            <p:ph type="chart" idx="1"/>
            <p:extLst>
              <p:ext uri="{D42A27DB-BD31-4B8C-83A1-F6EECF244321}">
                <p14:modId xmlns:p14="http://schemas.microsoft.com/office/powerpoint/2010/main" val="97704484"/>
              </p:ext>
            </p:extLst>
          </p:nvPr>
        </p:nvGraphicFramePr>
        <p:xfrm>
          <a:off x="1902883" y="1338508"/>
          <a:ext cx="5947834" cy="3610909"/>
        </p:xfrm>
        <a:graphic>
          <a:graphicData uri="http://schemas.openxmlformats.org/presentationml/2006/ole">
            <mc:AlternateContent xmlns:mc="http://schemas.openxmlformats.org/markup-compatibility/2006">
              <mc:Choice xmlns:v="urn:schemas-microsoft-com:vml" Requires="v">
                <p:oleObj spid="_x0000_s2056" name="Chart" r:id="rId4" imgW="7124700" imgH="4648200" progId="MSGraph.Chart.8">
                  <p:embed followColorScheme="textAndBackground"/>
                </p:oleObj>
              </mc:Choice>
              <mc:Fallback>
                <p:oleObj name="Chart" r:id="rId4" imgW="7124700" imgH="4648200" progId="MSGraph.Chart.8">
                  <p:embed followColorScheme="textAndBackground"/>
                  <p:pic>
                    <p:nvPicPr>
                      <p:cNvPr id="0" name=""/>
                      <p:cNvPicPr>
                        <a:picLocks noGrp="1" noChangeArrowheads="1"/>
                      </p:cNvPicPr>
                      <p:nvPr/>
                    </p:nvPicPr>
                    <p:blipFill>
                      <a:blip r:embed="rId5"/>
                      <a:srcRect/>
                      <a:stretch>
                        <a:fillRect/>
                      </a:stretch>
                    </p:blipFill>
                    <p:spPr bwMode="auto">
                      <a:xfrm>
                        <a:off x="1902883" y="1338508"/>
                        <a:ext cx="5947834" cy="3610909"/>
                      </a:xfrm>
                      <a:prstGeom prst="rect">
                        <a:avLst/>
                      </a:prstGeom>
                      <a:noFill/>
                      <a:ln>
                        <a:noFill/>
                      </a:ln>
                      <a:effectLst/>
                    </p:spPr>
                  </p:pic>
                </p:oleObj>
              </mc:Fallback>
            </mc:AlternateContent>
          </a:graphicData>
        </a:graphic>
      </p:graphicFrame>
      <p:sp>
        <p:nvSpPr>
          <p:cNvPr id="25603" name="Rectangle 3"/>
          <p:cNvSpPr>
            <a:spLocks noChangeArrowheads="1"/>
          </p:cNvSpPr>
          <p:nvPr/>
        </p:nvSpPr>
        <p:spPr bwMode="auto">
          <a:xfrm>
            <a:off x="2810422" y="4949417"/>
            <a:ext cx="1560299" cy="64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p>
            <a:pPr algn="ctr" eaLnBrk="0" hangingPunct="0"/>
            <a:r>
              <a:rPr lang="en-US" b="1" dirty="0">
                <a:solidFill>
                  <a:srgbClr val="FFFFFF"/>
                </a:solidFill>
              </a:rPr>
              <a:t>Short </a:t>
            </a:r>
            <a:r>
              <a:rPr lang="en-US" b="1" dirty="0" err="1">
                <a:solidFill>
                  <a:srgbClr val="FFFFFF"/>
                </a:solidFill>
              </a:rPr>
              <a:t>Followup</a:t>
            </a:r>
            <a:endParaRPr lang="en-US" b="1" dirty="0">
              <a:solidFill>
                <a:srgbClr val="FFFFFF"/>
              </a:solidFill>
            </a:endParaRPr>
          </a:p>
          <a:p>
            <a:pPr algn="ctr" eaLnBrk="0" hangingPunct="0"/>
            <a:endParaRPr lang="en-US" b="1" dirty="0">
              <a:solidFill>
                <a:srgbClr val="FFFFFF"/>
              </a:solidFill>
            </a:endParaRPr>
          </a:p>
        </p:txBody>
      </p:sp>
      <p:sp>
        <p:nvSpPr>
          <p:cNvPr id="25604" name="Rectangle 4"/>
          <p:cNvSpPr>
            <a:spLocks noChangeArrowheads="1"/>
          </p:cNvSpPr>
          <p:nvPr/>
        </p:nvSpPr>
        <p:spPr bwMode="auto">
          <a:xfrm>
            <a:off x="5072944" y="4949417"/>
            <a:ext cx="2445456"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lIns="90488" tIns="44450" rIns="90488" bIns="44450">
            <a:spAutoFit/>
          </a:bodyPr>
          <a:lstStyle/>
          <a:p>
            <a:pPr eaLnBrk="0" hangingPunct="0"/>
            <a:r>
              <a:rPr lang="en-US" b="1" dirty="0">
                <a:solidFill>
                  <a:srgbClr val="FFFFFF"/>
                </a:solidFill>
              </a:rPr>
              <a:t>Long </a:t>
            </a:r>
            <a:r>
              <a:rPr lang="en-US" b="1" dirty="0" err="1">
                <a:solidFill>
                  <a:srgbClr val="FFFFFF"/>
                </a:solidFill>
              </a:rPr>
              <a:t>Followup</a:t>
            </a:r>
            <a:endParaRPr lang="en-US" b="1" dirty="0">
              <a:solidFill>
                <a:srgbClr val="FFFFFF"/>
              </a:solidFill>
            </a:endParaRPr>
          </a:p>
        </p:txBody>
      </p:sp>
      <p:sp>
        <p:nvSpPr>
          <p:cNvPr id="25605" name="Text Box 5"/>
          <p:cNvSpPr txBox="1">
            <a:spLocks noChangeArrowheads="1"/>
          </p:cNvSpPr>
          <p:nvPr/>
        </p:nvSpPr>
        <p:spPr bwMode="auto">
          <a:xfrm flipV="1">
            <a:off x="819090" y="1131943"/>
            <a:ext cx="800219"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eaVert">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4000" dirty="0">
                <a:solidFill>
                  <a:srgbClr val="808080"/>
                </a:solidFill>
                <a:latin typeface="+mn-lt"/>
              </a:rPr>
              <a:t>             </a:t>
            </a:r>
            <a:r>
              <a:rPr lang="en-US" b="1" dirty="0">
                <a:solidFill>
                  <a:srgbClr val="FFFFFF"/>
                </a:solidFill>
                <a:latin typeface="+mn-lt"/>
              </a:rPr>
              <a:t>Global</a:t>
            </a:r>
            <a:r>
              <a:rPr lang="en-US" sz="4000" dirty="0">
                <a:solidFill>
                  <a:srgbClr val="FFFFFF"/>
                </a:solidFill>
                <a:latin typeface="+mn-lt"/>
              </a:rPr>
              <a:t> </a:t>
            </a:r>
            <a:r>
              <a:rPr lang="en-US" b="1" dirty="0">
                <a:solidFill>
                  <a:srgbClr val="FFFFFF"/>
                </a:solidFill>
                <a:latin typeface="+mn-lt"/>
              </a:rPr>
              <a:t>NP T-Score</a:t>
            </a:r>
            <a:endParaRPr lang="en-US" dirty="0">
              <a:solidFill>
                <a:srgbClr val="FFFFFF"/>
              </a:solidFill>
              <a:latin typeface="+mn-lt"/>
            </a:endParaRPr>
          </a:p>
        </p:txBody>
      </p:sp>
      <p:sp>
        <p:nvSpPr>
          <p:cNvPr id="25606" name="Text Box 6"/>
          <p:cNvSpPr txBox="1">
            <a:spLocks noChangeArrowheads="1"/>
          </p:cNvSpPr>
          <p:nvPr/>
        </p:nvSpPr>
        <p:spPr bwMode="auto">
          <a:xfrm>
            <a:off x="254000" y="220664"/>
            <a:ext cx="91440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3200" dirty="0" smtClean="0">
                <a:solidFill>
                  <a:srgbClr val="DCBF00"/>
                </a:solidFill>
                <a:latin typeface="+mj-lt"/>
              </a:rPr>
              <a:t>COGNITIVE AGING: STABILITY OF PERFORMANCE</a:t>
            </a:r>
            <a:endParaRPr lang="en-US" sz="3200" dirty="0">
              <a:solidFill>
                <a:srgbClr val="DCBF00"/>
              </a:solidFill>
              <a:latin typeface="+mj-lt"/>
            </a:endParaRPr>
          </a:p>
        </p:txBody>
      </p:sp>
      <p:sp>
        <p:nvSpPr>
          <p:cNvPr id="25608" name="Text Box 8"/>
          <p:cNvSpPr txBox="1">
            <a:spLocks noChangeArrowheads="1"/>
          </p:cNvSpPr>
          <p:nvPr/>
        </p:nvSpPr>
        <p:spPr bwMode="auto">
          <a:xfrm>
            <a:off x="2810422" y="6172200"/>
            <a:ext cx="6299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600" dirty="0">
                <a:solidFill>
                  <a:srgbClr val="FFFFFF"/>
                </a:solidFill>
                <a:latin typeface="+mn-lt"/>
              </a:rPr>
              <a:t>(</a:t>
            </a:r>
            <a:r>
              <a:rPr lang="en-US" sz="1600" b="1" dirty="0">
                <a:solidFill>
                  <a:srgbClr val="FFFFFF"/>
                </a:solidFill>
                <a:latin typeface="+mn-lt"/>
              </a:rPr>
              <a:t>Heaton et al., Arch. Gen. Psychiatry, 58:24-32, 2001)</a:t>
            </a:r>
          </a:p>
        </p:txBody>
      </p:sp>
    </p:spTree>
    <p:extLst>
      <p:ext uri="{BB962C8B-B14F-4D97-AF65-F5344CB8AC3E}">
        <p14:creationId xmlns:p14="http://schemas.microsoft.com/office/powerpoint/2010/main" val="42427722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81529" y="493059"/>
            <a:ext cx="7436224" cy="5989990"/>
          </a:xfrm>
          <a:prstGeom prst="rect">
            <a:avLst/>
          </a:prstGeom>
        </p:spPr>
      </p:pic>
    </p:spTree>
    <p:extLst>
      <p:ext uri="{BB962C8B-B14F-4D97-AF65-F5344CB8AC3E}">
        <p14:creationId xmlns:p14="http://schemas.microsoft.com/office/powerpoint/2010/main" val="555898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7046"/>
            <a:ext cx="7924800" cy="1143000"/>
          </a:xfrm>
        </p:spPr>
        <p:txBody>
          <a:bodyPr/>
          <a:lstStyle/>
          <a:p>
            <a:r>
              <a:rPr lang="en-US" dirty="0" smtClean="0">
                <a:solidFill>
                  <a:schemeClr val="tx2"/>
                </a:solidFill>
              </a:rPr>
              <a:t>AGE EFFECT ON cognition in schizophrenia</a:t>
            </a:r>
            <a:endParaRPr lang="en-US" dirty="0">
              <a:solidFill>
                <a:schemeClr val="tx2"/>
              </a:solidFill>
            </a:endParaRPr>
          </a:p>
        </p:txBody>
      </p:sp>
      <p:pic>
        <p:nvPicPr>
          <p:cNvPr id="12290" name="Picture 2" descr="Full-size image (34 K)"/>
          <p:cNvPicPr>
            <a:picLocks noChangeAspect="1" noChangeArrowheads="1"/>
          </p:cNvPicPr>
          <p:nvPr/>
        </p:nvPicPr>
        <p:blipFill>
          <a:blip r:embed="rId2"/>
          <a:srcRect/>
          <a:stretch>
            <a:fillRect/>
          </a:stretch>
        </p:blipFill>
        <p:spPr bwMode="auto">
          <a:xfrm>
            <a:off x="2173945" y="1587189"/>
            <a:ext cx="4527937" cy="3978245"/>
          </a:xfrm>
          <a:prstGeom prst="rect">
            <a:avLst/>
          </a:prstGeom>
          <a:noFill/>
        </p:spPr>
      </p:pic>
      <p:sp>
        <p:nvSpPr>
          <p:cNvPr id="6" name="TextBox 5"/>
          <p:cNvSpPr txBox="1"/>
          <p:nvPr/>
        </p:nvSpPr>
        <p:spPr>
          <a:xfrm>
            <a:off x="5631366" y="6311590"/>
            <a:ext cx="3219984" cy="369332"/>
          </a:xfrm>
          <a:prstGeom prst="rect">
            <a:avLst/>
          </a:prstGeom>
          <a:noFill/>
        </p:spPr>
        <p:txBody>
          <a:bodyPr wrap="none" rtlCol="0">
            <a:spAutoFit/>
          </a:bodyPr>
          <a:lstStyle/>
          <a:p>
            <a:r>
              <a:rPr lang="en-US" dirty="0" err="1" smtClean="0"/>
              <a:t>Rajji</a:t>
            </a:r>
            <a:r>
              <a:rPr lang="en-US" dirty="0" smtClean="0"/>
              <a:t> et al, Am J </a:t>
            </a:r>
            <a:r>
              <a:rPr lang="en-US" dirty="0" err="1" smtClean="0"/>
              <a:t>Geriatr</a:t>
            </a:r>
            <a:r>
              <a:rPr lang="en-US" dirty="0" smtClean="0"/>
              <a:t> Psych, 2013</a:t>
            </a:r>
            <a:endParaRPr lang="en-US" dirty="0"/>
          </a:p>
        </p:txBody>
      </p:sp>
    </p:spTree>
    <p:extLst>
      <p:ext uri="{BB962C8B-B14F-4D97-AF65-F5344CB8AC3E}">
        <p14:creationId xmlns:p14="http://schemas.microsoft.com/office/powerpoint/2010/main" val="84569766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80400" cy="1143000"/>
          </a:xfrm>
        </p:spPr>
        <p:txBody>
          <a:bodyPr/>
          <a:lstStyle/>
          <a:p>
            <a:r>
              <a:rPr lang="en-US" dirty="0" smtClean="0">
                <a:solidFill>
                  <a:srgbClr val="DCBF00"/>
                </a:solidFill>
              </a:rPr>
              <a:t>Cognition, functioning and hospitalization</a:t>
            </a:r>
            <a:endParaRPr lang="en-US" dirty="0">
              <a:solidFill>
                <a:srgbClr val="DCBF00"/>
              </a:solidFill>
            </a:endParaRPr>
          </a:p>
        </p:txBody>
      </p:sp>
      <p:sp>
        <p:nvSpPr>
          <p:cNvPr id="4" name="TextBox 3"/>
          <p:cNvSpPr txBox="1"/>
          <p:nvPr/>
        </p:nvSpPr>
        <p:spPr>
          <a:xfrm>
            <a:off x="239058" y="2002118"/>
            <a:ext cx="9024471" cy="461665"/>
          </a:xfrm>
          <a:prstGeom prst="rect">
            <a:avLst/>
          </a:prstGeom>
          <a:noFill/>
        </p:spPr>
        <p:txBody>
          <a:bodyPr wrap="square" rtlCol="0">
            <a:spAutoFit/>
          </a:bodyPr>
          <a:lstStyle/>
          <a:p>
            <a:r>
              <a:rPr lang="en-US" sz="2400" b="1" dirty="0" smtClean="0"/>
              <a:t>Cognitive/Functional Decline                 Acute/Chronic Institutionalization              </a:t>
            </a:r>
            <a:endParaRPr lang="en-US" sz="2400" b="1" dirty="0"/>
          </a:p>
        </p:txBody>
      </p:sp>
      <p:sp>
        <p:nvSpPr>
          <p:cNvPr id="5" name="Right Arrow 4"/>
          <p:cNvSpPr/>
          <p:nvPr/>
        </p:nvSpPr>
        <p:spPr>
          <a:xfrm>
            <a:off x="4004235" y="2151529"/>
            <a:ext cx="702236" cy="16435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88471" y="3705412"/>
            <a:ext cx="3368230" cy="1200328"/>
          </a:xfrm>
          <a:prstGeom prst="rect">
            <a:avLst/>
          </a:prstGeom>
          <a:noFill/>
        </p:spPr>
        <p:txBody>
          <a:bodyPr wrap="none" rtlCol="0">
            <a:spAutoFit/>
          </a:bodyPr>
          <a:lstStyle/>
          <a:p>
            <a:r>
              <a:rPr lang="en-US" sz="2400" b="1" dirty="0" smtClean="0"/>
              <a:t>Brain Changes</a:t>
            </a:r>
          </a:p>
          <a:p>
            <a:r>
              <a:rPr lang="en-US" sz="2400" b="1" dirty="0" smtClean="0"/>
              <a:t>(?ventricular enlargement)</a:t>
            </a:r>
          </a:p>
          <a:p>
            <a:r>
              <a:rPr lang="en-US" sz="2400" b="1" dirty="0" smtClean="0"/>
              <a:t>(?frontal lobe reduction)</a:t>
            </a:r>
          </a:p>
        </p:txBody>
      </p:sp>
      <p:sp>
        <p:nvSpPr>
          <p:cNvPr id="7" name="Right Arrow 6"/>
          <p:cNvSpPr/>
          <p:nvPr/>
        </p:nvSpPr>
        <p:spPr>
          <a:xfrm rot="16200000">
            <a:off x="1018988" y="3125694"/>
            <a:ext cx="702236" cy="16435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5423647" y="3720353"/>
            <a:ext cx="3395581" cy="1200328"/>
          </a:xfrm>
          <a:prstGeom prst="rect">
            <a:avLst/>
          </a:prstGeom>
          <a:noFill/>
        </p:spPr>
        <p:txBody>
          <a:bodyPr wrap="none" rtlCol="0">
            <a:spAutoFit/>
          </a:bodyPr>
          <a:lstStyle/>
          <a:p>
            <a:r>
              <a:rPr lang="en-US" sz="2400" b="1" dirty="0" smtClean="0"/>
              <a:t>Interventions</a:t>
            </a:r>
          </a:p>
          <a:p>
            <a:r>
              <a:rPr lang="en-US" sz="2400" b="1" dirty="0" smtClean="0"/>
              <a:t>(?Clozapine)</a:t>
            </a:r>
          </a:p>
          <a:p>
            <a:r>
              <a:rPr lang="en-US" sz="2400" b="1" dirty="0" smtClean="0"/>
              <a:t>(?Cognitive Rehabilitation)</a:t>
            </a:r>
            <a:endParaRPr lang="en-US" sz="2400" b="1" dirty="0"/>
          </a:p>
        </p:txBody>
      </p:sp>
      <p:sp>
        <p:nvSpPr>
          <p:cNvPr id="10" name="Right Arrow 9"/>
          <p:cNvSpPr/>
          <p:nvPr/>
        </p:nvSpPr>
        <p:spPr>
          <a:xfrm rot="10800000">
            <a:off x="4261225" y="4264212"/>
            <a:ext cx="702236" cy="16435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Multiply 11"/>
          <p:cNvSpPr/>
          <p:nvPr/>
        </p:nvSpPr>
        <p:spPr>
          <a:xfrm>
            <a:off x="909919" y="2477247"/>
            <a:ext cx="881529" cy="540871"/>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Multiply 12"/>
          <p:cNvSpPr/>
          <p:nvPr/>
        </p:nvSpPr>
        <p:spPr>
          <a:xfrm>
            <a:off x="4170086" y="1936376"/>
            <a:ext cx="881529" cy="540871"/>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4898977" y="5956158"/>
            <a:ext cx="3920251" cy="369332"/>
          </a:xfrm>
          <a:prstGeom prst="rect">
            <a:avLst/>
          </a:prstGeom>
          <a:noFill/>
        </p:spPr>
        <p:txBody>
          <a:bodyPr wrap="none" rtlCol="0">
            <a:spAutoFit/>
          </a:bodyPr>
          <a:lstStyle/>
          <a:p>
            <a:r>
              <a:rPr lang="en-US" dirty="0" smtClean="0"/>
              <a:t>Harvey et al, Neurobiology of disease, 2013)</a:t>
            </a:r>
            <a:endParaRPr lang="en-US" dirty="0"/>
          </a:p>
        </p:txBody>
      </p:sp>
    </p:spTree>
    <p:extLst>
      <p:ext uri="{BB962C8B-B14F-4D97-AF65-F5344CB8AC3E}">
        <p14:creationId xmlns:p14="http://schemas.microsoft.com/office/powerpoint/2010/main" val="9936107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sciencedirect.com/cache/MiamiImageURL/1-s2.0-S0920996412002009-gr1_lrg.jpg/0?wchp=dGLzVlV-zSkzS"/>
          <p:cNvPicPr>
            <a:picLocks noChangeAspect="1" noChangeArrowheads="1"/>
          </p:cNvPicPr>
          <p:nvPr/>
        </p:nvPicPr>
        <p:blipFill>
          <a:blip r:embed="rId3"/>
          <a:srcRect/>
          <a:stretch>
            <a:fillRect/>
          </a:stretch>
        </p:blipFill>
        <p:spPr bwMode="auto">
          <a:xfrm>
            <a:off x="2096407" y="1376221"/>
            <a:ext cx="4783895" cy="4901193"/>
          </a:xfrm>
          <a:prstGeom prst="rect">
            <a:avLst/>
          </a:prstGeom>
          <a:noFill/>
        </p:spPr>
      </p:pic>
      <p:sp>
        <p:nvSpPr>
          <p:cNvPr id="7" name="Rectangle 6"/>
          <p:cNvSpPr/>
          <p:nvPr/>
        </p:nvSpPr>
        <p:spPr>
          <a:xfrm>
            <a:off x="6181992" y="6322741"/>
            <a:ext cx="2757486" cy="338554"/>
          </a:xfrm>
          <a:prstGeom prst="rect">
            <a:avLst/>
          </a:prstGeom>
        </p:spPr>
        <p:txBody>
          <a:bodyPr wrap="none">
            <a:spAutoFit/>
          </a:bodyPr>
          <a:lstStyle/>
          <a:p>
            <a:r>
              <a:rPr lang="en-US" sz="1600" dirty="0" smtClean="0"/>
              <a:t>Zhang et al, </a:t>
            </a:r>
            <a:r>
              <a:rPr lang="en-US" sz="1600" dirty="0" err="1" smtClean="0"/>
              <a:t>Schiz</a:t>
            </a:r>
            <a:r>
              <a:rPr lang="en-US" sz="1600" dirty="0" smtClean="0"/>
              <a:t> Research, 2012</a:t>
            </a:r>
            <a:endParaRPr lang="en-US" sz="1600" dirty="0"/>
          </a:p>
        </p:txBody>
      </p:sp>
      <p:sp>
        <p:nvSpPr>
          <p:cNvPr id="8" name="Rectangle 7"/>
          <p:cNvSpPr/>
          <p:nvPr/>
        </p:nvSpPr>
        <p:spPr>
          <a:xfrm>
            <a:off x="2600178" y="1572322"/>
            <a:ext cx="3943644" cy="369332"/>
          </a:xfrm>
          <a:prstGeom prst="rect">
            <a:avLst/>
          </a:prstGeom>
        </p:spPr>
        <p:txBody>
          <a:bodyPr wrap="none">
            <a:spAutoFit/>
          </a:bodyPr>
          <a:lstStyle/>
          <a:p>
            <a:r>
              <a:rPr lang="en-US" dirty="0" smtClean="0"/>
              <a:t>AGE EFFECT ON cognition in schizophrenia</a:t>
            </a:r>
            <a:endParaRPr lang="en-US" dirty="0"/>
          </a:p>
        </p:txBody>
      </p:sp>
      <p:sp>
        <p:nvSpPr>
          <p:cNvPr id="9" name="Title 1"/>
          <p:cNvSpPr>
            <a:spLocks noGrp="1"/>
          </p:cNvSpPr>
          <p:nvPr>
            <p:ph type="title"/>
          </p:nvPr>
        </p:nvSpPr>
        <p:spPr>
          <a:xfrm>
            <a:off x="609600" y="61331"/>
            <a:ext cx="7924800" cy="1143000"/>
          </a:xfrm>
        </p:spPr>
        <p:txBody>
          <a:bodyPr/>
          <a:lstStyle/>
          <a:p>
            <a:r>
              <a:rPr lang="en-US" dirty="0" smtClean="0">
                <a:solidFill>
                  <a:srgbClr val="DCBF00"/>
                </a:solidFill>
              </a:rPr>
              <a:t>Oxidative stress and cognitive performance: a predictor of decline?</a:t>
            </a:r>
            <a:endParaRPr lang="en-US" dirty="0">
              <a:solidFill>
                <a:srgbClr val="DCBF00"/>
              </a:solidFill>
            </a:endParaRPr>
          </a:p>
        </p:txBody>
      </p:sp>
    </p:spTree>
    <p:extLst>
      <p:ext uri="{BB962C8B-B14F-4D97-AF65-F5344CB8AC3E}">
        <p14:creationId xmlns:p14="http://schemas.microsoft.com/office/powerpoint/2010/main" val="116353084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306" y="13167"/>
            <a:ext cx="5366871" cy="1143000"/>
          </a:xfrm>
        </p:spPr>
        <p:txBody>
          <a:bodyPr/>
          <a:lstStyle/>
          <a:p>
            <a:pPr algn="ctr"/>
            <a:r>
              <a:rPr lang="en-US" dirty="0" smtClean="0"/>
              <a:t>disclosures</a:t>
            </a:r>
            <a:endParaRPr lang="en-US" dirty="0"/>
          </a:p>
        </p:txBody>
      </p:sp>
      <p:sp>
        <p:nvSpPr>
          <p:cNvPr id="3" name="Content Placeholder 2"/>
          <p:cNvSpPr>
            <a:spLocks noGrp="1"/>
          </p:cNvSpPr>
          <p:nvPr>
            <p:ph sz="quarter" idx="13"/>
          </p:nvPr>
        </p:nvSpPr>
        <p:spPr>
          <a:xfrm>
            <a:off x="609600" y="1884082"/>
            <a:ext cx="7924800" cy="4114800"/>
          </a:xfrm>
        </p:spPr>
        <p:txBody>
          <a:bodyPr>
            <a:normAutofit/>
          </a:bodyPr>
          <a:lstStyle/>
          <a:p>
            <a:r>
              <a:rPr lang="en-US" sz="2800" dirty="0" smtClean="0"/>
              <a:t>Travel Support from the John A. Hartford Foundation and the UCSD Stein Institute for Research on Aging. </a:t>
            </a:r>
          </a:p>
          <a:p>
            <a:r>
              <a:rPr lang="en-US" sz="2800" dirty="0" smtClean="0"/>
              <a:t>Data from NIMH and NIA funded studies. </a:t>
            </a:r>
            <a:endParaRPr lang="en-US" sz="2800" dirty="0"/>
          </a:p>
        </p:txBody>
      </p:sp>
    </p:spTree>
    <p:extLst>
      <p:ext uri="{BB962C8B-B14F-4D97-AF65-F5344CB8AC3E}">
        <p14:creationId xmlns:p14="http://schemas.microsoft.com/office/powerpoint/2010/main" val="110942780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733502"/>
            <a:ext cx="7924800" cy="4114800"/>
          </a:xfrm>
        </p:spPr>
        <p:txBody>
          <a:bodyPr>
            <a:normAutofit/>
          </a:bodyPr>
          <a:lstStyle/>
          <a:p>
            <a:r>
              <a:rPr lang="en-US" sz="4400" dirty="0" smtClean="0"/>
              <a:t>Physical Aging</a:t>
            </a:r>
          </a:p>
          <a:p>
            <a:r>
              <a:rPr lang="en-US" sz="4400" dirty="0" smtClean="0"/>
              <a:t>Cognitive Aging</a:t>
            </a:r>
          </a:p>
          <a:p>
            <a:r>
              <a:rPr lang="en-US" sz="4400" dirty="0" smtClean="0">
                <a:solidFill>
                  <a:srgbClr val="DCBF00"/>
                </a:solidFill>
              </a:rPr>
              <a:t>Psychosocial Aging</a:t>
            </a:r>
          </a:p>
          <a:p>
            <a:r>
              <a:rPr lang="en-US" sz="4400" dirty="0"/>
              <a:t>I</a:t>
            </a:r>
            <a:r>
              <a:rPr lang="en-US" sz="4400" dirty="0" smtClean="0"/>
              <a:t>nterventions</a:t>
            </a:r>
            <a:endParaRPr lang="en-US" sz="4400" dirty="0"/>
          </a:p>
        </p:txBody>
      </p:sp>
    </p:spTree>
    <p:extLst>
      <p:ext uri="{BB962C8B-B14F-4D97-AF65-F5344CB8AC3E}">
        <p14:creationId xmlns:p14="http://schemas.microsoft.com/office/powerpoint/2010/main" val="1101823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6"/>
          <p:cNvSpPr txBox="1">
            <a:spLocks noChangeArrowheads="1"/>
          </p:cNvSpPr>
          <p:nvPr/>
        </p:nvSpPr>
        <p:spPr bwMode="auto">
          <a:xfrm>
            <a:off x="914400" y="130176"/>
            <a:ext cx="7315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4000" dirty="0" smtClean="0">
                <a:solidFill>
                  <a:srgbClr val="DCBF00"/>
                </a:solidFill>
                <a:latin typeface="+mn-lt"/>
                <a:cs typeface="Times New Roman" charset="0"/>
              </a:rPr>
              <a:t>AGE AND SF-36: SCHIZOPHRENIA</a:t>
            </a:r>
            <a:endParaRPr lang="en-US" sz="4000" dirty="0">
              <a:solidFill>
                <a:srgbClr val="DCBF00"/>
              </a:solidFill>
              <a:latin typeface="+mn-lt"/>
              <a:cs typeface="Times New Roman" charset="0"/>
            </a:endParaRPr>
          </a:p>
        </p:txBody>
      </p:sp>
      <p:pic>
        <p:nvPicPr>
          <p:cNvPr id="27652" name="Picture 28" descr="SF-36 - Schizophreni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84236" y="1286911"/>
            <a:ext cx="6171817" cy="3849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3" name="Group 48"/>
          <p:cNvGrpSpPr>
            <a:grpSpLocks/>
          </p:cNvGrpSpPr>
          <p:nvPr/>
        </p:nvGrpSpPr>
        <p:grpSpPr bwMode="auto">
          <a:xfrm>
            <a:off x="466992" y="1286910"/>
            <a:ext cx="8723576" cy="5342489"/>
            <a:chOff x="574449" y="1475181"/>
            <a:chExt cx="8721951" cy="5341862"/>
          </a:xfrm>
        </p:grpSpPr>
        <p:sp>
          <p:nvSpPr>
            <p:cNvPr id="27654" name="TextBox 49"/>
            <p:cNvSpPr txBox="1">
              <a:spLocks noChangeArrowheads="1"/>
            </p:cNvSpPr>
            <p:nvPr/>
          </p:nvSpPr>
          <p:spPr bwMode="auto">
            <a:xfrm>
              <a:off x="8077200" y="3300351"/>
              <a:ext cx="1219200" cy="830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rgbClr val="FFFFFF"/>
                  </a:solidFill>
                  <a:latin typeface="+mn-lt"/>
                  <a:cs typeface="Times New Roman" charset="0"/>
                </a:rPr>
                <a:t>Physical Comp.</a:t>
              </a:r>
            </a:p>
          </p:txBody>
        </p:sp>
        <p:sp>
          <p:nvSpPr>
            <p:cNvPr id="27655" name="TextBox 50"/>
            <p:cNvSpPr txBox="1">
              <a:spLocks noChangeArrowheads="1"/>
            </p:cNvSpPr>
            <p:nvPr/>
          </p:nvSpPr>
          <p:spPr bwMode="auto">
            <a:xfrm>
              <a:off x="8077200" y="2167531"/>
              <a:ext cx="1066800" cy="830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rgbClr val="FFFFFF"/>
                  </a:solidFill>
                  <a:latin typeface="+mn-lt"/>
                  <a:cs typeface="Times New Roman" charset="0"/>
                </a:rPr>
                <a:t>Mental Comp.</a:t>
              </a:r>
            </a:p>
          </p:txBody>
        </p:sp>
        <p:sp>
          <p:nvSpPr>
            <p:cNvPr id="27656" name="TextBox 51"/>
            <p:cNvSpPr txBox="1">
              <a:spLocks noChangeArrowheads="1"/>
            </p:cNvSpPr>
            <p:nvPr/>
          </p:nvSpPr>
          <p:spPr bwMode="auto">
            <a:xfrm>
              <a:off x="1145987" y="4897160"/>
              <a:ext cx="60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800" b="1" dirty="0">
                  <a:solidFill>
                    <a:srgbClr val="FFFFFF"/>
                  </a:solidFill>
                  <a:cs typeface="Times New Roman" charset="0"/>
                </a:rPr>
                <a:t>10</a:t>
              </a:r>
            </a:p>
          </p:txBody>
        </p:sp>
        <p:sp>
          <p:nvSpPr>
            <p:cNvPr id="27658" name="TextBox 53"/>
            <p:cNvSpPr txBox="1">
              <a:spLocks noChangeArrowheads="1"/>
            </p:cNvSpPr>
            <p:nvPr/>
          </p:nvSpPr>
          <p:spPr bwMode="auto">
            <a:xfrm>
              <a:off x="3307842" y="5448468"/>
              <a:ext cx="60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800" b="1" dirty="0">
                  <a:solidFill>
                    <a:srgbClr val="FFFFFF"/>
                  </a:solidFill>
                  <a:cs typeface="Times New Roman" charset="0"/>
                </a:rPr>
                <a:t>50</a:t>
              </a:r>
            </a:p>
          </p:txBody>
        </p:sp>
        <p:sp>
          <p:nvSpPr>
            <p:cNvPr id="27660" name="TextBox 55"/>
            <p:cNvSpPr txBox="1">
              <a:spLocks noChangeArrowheads="1"/>
            </p:cNvSpPr>
            <p:nvPr/>
          </p:nvSpPr>
          <p:spPr bwMode="auto">
            <a:xfrm>
              <a:off x="4063053" y="5448468"/>
              <a:ext cx="60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800" b="1" dirty="0">
                  <a:solidFill>
                    <a:srgbClr val="FFFFFF"/>
                  </a:solidFill>
                  <a:cs typeface="Times New Roman" charset="0"/>
                </a:rPr>
                <a:t>60</a:t>
              </a:r>
            </a:p>
          </p:txBody>
        </p:sp>
        <p:sp>
          <p:nvSpPr>
            <p:cNvPr id="27661" name="TextBox 56"/>
            <p:cNvSpPr txBox="1">
              <a:spLocks noChangeArrowheads="1"/>
            </p:cNvSpPr>
            <p:nvPr/>
          </p:nvSpPr>
          <p:spPr bwMode="auto">
            <a:xfrm>
              <a:off x="4879816" y="5424375"/>
              <a:ext cx="60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800" b="1" dirty="0">
                  <a:solidFill>
                    <a:srgbClr val="FFFFFF"/>
                  </a:solidFill>
                  <a:cs typeface="Times New Roman" charset="0"/>
                </a:rPr>
                <a:t>70</a:t>
              </a:r>
            </a:p>
          </p:txBody>
        </p:sp>
        <p:sp>
          <p:nvSpPr>
            <p:cNvPr id="27662" name="TextBox 57"/>
            <p:cNvSpPr txBox="1">
              <a:spLocks noChangeArrowheads="1"/>
            </p:cNvSpPr>
            <p:nvPr/>
          </p:nvSpPr>
          <p:spPr bwMode="auto">
            <a:xfrm>
              <a:off x="5638800" y="5441312"/>
              <a:ext cx="60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800" b="1" dirty="0">
                  <a:solidFill>
                    <a:srgbClr val="FFFFFF"/>
                  </a:solidFill>
                  <a:cs typeface="Times New Roman" charset="0"/>
                </a:rPr>
                <a:t>80</a:t>
              </a:r>
            </a:p>
          </p:txBody>
        </p:sp>
        <p:sp>
          <p:nvSpPr>
            <p:cNvPr id="27663" name="TextBox 58"/>
            <p:cNvSpPr txBox="1">
              <a:spLocks noChangeArrowheads="1"/>
            </p:cNvSpPr>
            <p:nvPr/>
          </p:nvSpPr>
          <p:spPr bwMode="auto">
            <a:xfrm>
              <a:off x="6450139" y="5420380"/>
              <a:ext cx="60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800" b="1" dirty="0">
                  <a:solidFill>
                    <a:srgbClr val="FFFFFF"/>
                  </a:solidFill>
                  <a:cs typeface="Times New Roman" charset="0"/>
                </a:rPr>
                <a:t>90</a:t>
              </a:r>
            </a:p>
          </p:txBody>
        </p:sp>
        <p:sp>
          <p:nvSpPr>
            <p:cNvPr id="27666" name="TextBox 61"/>
            <p:cNvSpPr txBox="1">
              <a:spLocks noChangeArrowheads="1"/>
            </p:cNvSpPr>
            <p:nvPr/>
          </p:nvSpPr>
          <p:spPr bwMode="auto">
            <a:xfrm>
              <a:off x="1134249" y="3192581"/>
              <a:ext cx="60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800" b="1" dirty="0">
                  <a:solidFill>
                    <a:srgbClr val="FFFFFF"/>
                  </a:solidFill>
                  <a:cs typeface="Times New Roman" charset="0"/>
                </a:rPr>
                <a:t>40</a:t>
              </a:r>
            </a:p>
          </p:txBody>
        </p:sp>
        <p:sp>
          <p:nvSpPr>
            <p:cNvPr id="27667" name="TextBox 62"/>
            <p:cNvSpPr txBox="1">
              <a:spLocks noChangeArrowheads="1"/>
            </p:cNvSpPr>
            <p:nvPr/>
          </p:nvSpPr>
          <p:spPr bwMode="auto">
            <a:xfrm rot="16200000">
              <a:off x="211025" y="2946405"/>
              <a:ext cx="1219200" cy="49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600" dirty="0">
                  <a:solidFill>
                    <a:srgbClr val="FFFFFF"/>
                  </a:solidFill>
                  <a:latin typeface="+mn-lt"/>
                  <a:cs typeface="Times New Roman" charset="0"/>
                </a:rPr>
                <a:t>SF-36</a:t>
              </a:r>
            </a:p>
          </p:txBody>
        </p:sp>
        <p:sp>
          <p:nvSpPr>
            <p:cNvPr id="27668" name="TextBox 63"/>
            <p:cNvSpPr txBox="1">
              <a:spLocks noChangeArrowheads="1"/>
            </p:cNvSpPr>
            <p:nvPr/>
          </p:nvSpPr>
          <p:spPr bwMode="auto">
            <a:xfrm>
              <a:off x="1021774" y="1475181"/>
              <a:ext cx="828970" cy="5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800" b="1" dirty="0">
                  <a:solidFill>
                    <a:srgbClr val="FFFFFF"/>
                  </a:solidFill>
                  <a:cs typeface="Times New Roman" charset="0"/>
                </a:rPr>
                <a:t>70</a:t>
              </a:r>
            </a:p>
          </p:txBody>
        </p:sp>
        <p:sp>
          <p:nvSpPr>
            <p:cNvPr id="27669" name="TextBox 64"/>
            <p:cNvSpPr txBox="1">
              <a:spLocks noChangeArrowheads="1"/>
            </p:cNvSpPr>
            <p:nvPr/>
          </p:nvSpPr>
          <p:spPr bwMode="auto">
            <a:xfrm>
              <a:off x="3733800" y="6324600"/>
              <a:ext cx="19050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600" b="1" dirty="0">
                  <a:solidFill>
                    <a:srgbClr val="FFFFFF"/>
                  </a:solidFill>
                  <a:latin typeface="+mn-lt"/>
                  <a:cs typeface="Times New Roman" charset="0"/>
                </a:rPr>
                <a:t>Age</a:t>
              </a:r>
            </a:p>
          </p:txBody>
        </p:sp>
        <p:sp>
          <p:nvSpPr>
            <p:cNvPr id="27670" name="TextBox 65"/>
            <p:cNvSpPr txBox="1">
              <a:spLocks noChangeArrowheads="1"/>
            </p:cNvSpPr>
            <p:nvPr/>
          </p:nvSpPr>
          <p:spPr bwMode="auto">
            <a:xfrm>
              <a:off x="2438400" y="5420380"/>
              <a:ext cx="60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800" b="1" dirty="0">
                  <a:solidFill>
                    <a:srgbClr val="FFFFFF"/>
                  </a:solidFill>
                  <a:cs typeface="Times New Roman" charset="0"/>
                </a:rPr>
                <a:t>40</a:t>
              </a:r>
            </a:p>
          </p:txBody>
        </p:sp>
        <p:sp>
          <p:nvSpPr>
            <p:cNvPr id="27671" name="TextBox 66"/>
            <p:cNvSpPr txBox="1">
              <a:spLocks noChangeArrowheads="1"/>
            </p:cNvSpPr>
            <p:nvPr/>
          </p:nvSpPr>
          <p:spPr bwMode="auto">
            <a:xfrm>
              <a:off x="7239000" y="5424375"/>
              <a:ext cx="76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800" b="1" dirty="0">
                  <a:solidFill>
                    <a:srgbClr val="FFFFFF"/>
                  </a:solidFill>
                  <a:cs typeface="Times New Roman" charset="0"/>
                </a:rPr>
                <a:t>100</a:t>
              </a:r>
            </a:p>
          </p:txBody>
        </p:sp>
      </p:grpSp>
    </p:spTree>
    <p:extLst>
      <p:ext uri="{BB962C8B-B14F-4D97-AF65-F5344CB8AC3E}">
        <p14:creationId xmlns:p14="http://schemas.microsoft.com/office/powerpoint/2010/main" val="1353095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4800600" y="2209800"/>
            <a:ext cx="4154170" cy="3505200"/>
          </a:xfrm>
        </p:spPr>
        <p:txBody>
          <a:bodyPr/>
          <a:lstStyle/>
          <a:p>
            <a:r>
              <a:rPr lang="en-US" sz="1800" dirty="0"/>
              <a:t>Objective Successful Aging </a:t>
            </a:r>
            <a:r>
              <a:rPr lang="en-US" sz="1800" dirty="0" smtClean="0"/>
              <a:t>= 19%</a:t>
            </a:r>
            <a:endParaRPr lang="en-US" sz="1800" dirty="0"/>
          </a:p>
          <a:p>
            <a:r>
              <a:rPr lang="en-US" sz="1800" dirty="0"/>
              <a:t>Subjective Successful Aging = </a:t>
            </a:r>
            <a:r>
              <a:rPr lang="en-US" sz="1800" dirty="0" smtClean="0"/>
              <a:t>27%</a:t>
            </a:r>
            <a:endParaRPr lang="en-US" sz="1800" dirty="0"/>
          </a:p>
          <a:p>
            <a:r>
              <a:rPr lang="en-US" sz="1800" dirty="0"/>
              <a:t>Community Integration = </a:t>
            </a:r>
            <a:r>
              <a:rPr lang="en-US" sz="1800" dirty="0" smtClean="0"/>
              <a:t>41%</a:t>
            </a:r>
            <a:endParaRPr lang="en-US" sz="1800" dirty="0"/>
          </a:p>
          <a:p>
            <a:pPr marL="0" indent="0">
              <a:buNone/>
            </a:pPr>
            <a:endParaRPr lang="en-US" dirty="0"/>
          </a:p>
        </p:txBody>
      </p:sp>
      <p:sp>
        <p:nvSpPr>
          <p:cNvPr id="8" name="Content Placeholder 7"/>
          <p:cNvSpPr>
            <a:spLocks noGrp="1"/>
          </p:cNvSpPr>
          <p:nvPr>
            <p:ph sz="quarter" idx="13"/>
          </p:nvPr>
        </p:nvSpPr>
        <p:spPr>
          <a:xfrm>
            <a:off x="282242" y="2209800"/>
            <a:ext cx="4061158" cy="3505200"/>
          </a:xfrm>
        </p:spPr>
        <p:txBody>
          <a:bodyPr>
            <a:normAutofit/>
          </a:bodyPr>
          <a:lstStyle/>
          <a:p>
            <a:r>
              <a:rPr lang="en-US" sz="2000" dirty="0" smtClean="0"/>
              <a:t>Objective Successful Aging = 2% *</a:t>
            </a:r>
          </a:p>
          <a:p>
            <a:r>
              <a:rPr lang="en-US" sz="2000" dirty="0" smtClean="0"/>
              <a:t>Subjective Successful Aging = 13% *</a:t>
            </a:r>
          </a:p>
          <a:p>
            <a:r>
              <a:rPr lang="en-US" sz="2000" dirty="0" smtClean="0"/>
              <a:t>Community Integration = 23% *</a:t>
            </a:r>
          </a:p>
          <a:p>
            <a:r>
              <a:rPr lang="en-US" sz="2000" dirty="0" smtClean="0"/>
              <a:t>Remission = 49%	</a:t>
            </a:r>
          </a:p>
          <a:p>
            <a:r>
              <a:rPr lang="en-US" sz="2000" dirty="0" smtClean="0"/>
              <a:t>Recovery =  17%</a:t>
            </a:r>
          </a:p>
          <a:p>
            <a:endParaRPr lang="en-US" sz="2000" dirty="0"/>
          </a:p>
          <a:p>
            <a:r>
              <a:rPr lang="en-US" sz="1600" i="1" dirty="0" smtClean="0"/>
              <a:t>* Comparison significant at p-value 0.05</a:t>
            </a:r>
            <a:endParaRPr lang="en-US" sz="1400" i="1" dirty="0"/>
          </a:p>
        </p:txBody>
      </p:sp>
      <p:sp>
        <p:nvSpPr>
          <p:cNvPr id="2" name="Title 1"/>
          <p:cNvSpPr>
            <a:spLocks noGrp="1"/>
          </p:cNvSpPr>
          <p:nvPr>
            <p:ph type="title"/>
          </p:nvPr>
        </p:nvSpPr>
        <p:spPr/>
        <p:txBody>
          <a:bodyPr/>
          <a:lstStyle/>
          <a:p>
            <a:r>
              <a:rPr lang="en-US" dirty="0" smtClean="0">
                <a:solidFill>
                  <a:schemeClr val="tx2"/>
                </a:solidFill>
              </a:rPr>
              <a:t>Successful aging in schizophrenia</a:t>
            </a:r>
            <a:endParaRPr lang="en-US" dirty="0">
              <a:solidFill>
                <a:schemeClr val="tx2"/>
              </a:solidFill>
            </a:endParaRPr>
          </a:p>
        </p:txBody>
      </p:sp>
      <p:sp>
        <p:nvSpPr>
          <p:cNvPr id="6" name="Text Placeholder 5"/>
          <p:cNvSpPr>
            <a:spLocks noGrp="1"/>
          </p:cNvSpPr>
          <p:nvPr>
            <p:ph type="body" idx="1"/>
          </p:nvPr>
        </p:nvSpPr>
        <p:spPr>
          <a:xfrm>
            <a:off x="609600" y="1600199"/>
            <a:ext cx="3894379" cy="574675"/>
          </a:xfrm>
        </p:spPr>
        <p:txBody>
          <a:bodyPr>
            <a:normAutofit fontScale="25000" lnSpcReduction="20000"/>
          </a:bodyPr>
          <a:lstStyle/>
          <a:p>
            <a:endParaRPr lang="en-US" sz="2000" dirty="0" smtClean="0"/>
          </a:p>
          <a:p>
            <a:r>
              <a:rPr lang="en-US" dirty="0" smtClean="0"/>
              <a:t>	</a:t>
            </a:r>
          </a:p>
          <a:p>
            <a:endParaRPr lang="en-US" sz="2900" u="sng" dirty="0" smtClean="0"/>
          </a:p>
          <a:p>
            <a:r>
              <a:rPr lang="en-US" sz="9600" u="sng" dirty="0" smtClean="0"/>
              <a:t>Schizophrenia Group</a:t>
            </a:r>
            <a:endParaRPr lang="en-US" sz="12800" u="sng" dirty="0" smtClean="0"/>
          </a:p>
        </p:txBody>
      </p:sp>
      <p:sp>
        <p:nvSpPr>
          <p:cNvPr id="7" name="Text Placeholder 6"/>
          <p:cNvSpPr>
            <a:spLocks noGrp="1"/>
          </p:cNvSpPr>
          <p:nvPr>
            <p:ph type="body" sz="quarter" idx="3"/>
          </p:nvPr>
        </p:nvSpPr>
        <p:spPr>
          <a:xfrm>
            <a:off x="4800599" y="1600199"/>
            <a:ext cx="3974561" cy="574675"/>
          </a:xfrm>
        </p:spPr>
        <p:txBody>
          <a:bodyPr>
            <a:normAutofit/>
          </a:bodyPr>
          <a:lstStyle/>
          <a:p>
            <a:r>
              <a:rPr lang="en-US" sz="2400" u="sng" dirty="0" smtClean="0"/>
              <a:t>Community </a:t>
            </a:r>
            <a:r>
              <a:rPr lang="en-US" sz="2400" u="sng" dirty="0"/>
              <a:t>Comparison Group</a:t>
            </a:r>
          </a:p>
        </p:txBody>
      </p:sp>
      <p:sp>
        <p:nvSpPr>
          <p:cNvPr id="10" name="TextBox 9"/>
          <p:cNvSpPr txBox="1"/>
          <p:nvPr/>
        </p:nvSpPr>
        <p:spPr>
          <a:xfrm>
            <a:off x="5572902" y="6318969"/>
            <a:ext cx="3381868" cy="307777"/>
          </a:xfrm>
          <a:prstGeom prst="rect">
            <a:avLst/>
          </a:prstGeom>
          <a:noFill/>
        </p:spPr>
        <p:txBody>
          <a:bodyPr wrap="none" rtlCol="0">
            <a:spAutoFit/>
          </a:bodyPr>
          <a:lstStyle/>
          <a:p>
            <a:r>
              <a:rPr lang="en-US" sz="1400" dirty="0" smtClean="0"/>
              <a:t>Cohen, </a:t>
            </a:r>
            <a:r>
              <a:rPr lang="en-US" sz="1400" dirty="0" err="1" smtClean="0"/>
              <a:t>Pathak</a:t>
            </a:r>
            <a:r>
              <a:rPr lang="en-US" sz="1400" dirty="0" smtClean="0"/>
              <a:t>, Ramirez and Vahia, CMHJ, 2008</a:t>
            </a:r>
            <a:endParaRPr lang="en-US" sz="1400" dirty="0"/>
          </a:p>
        </p:txBody>
      </p:sp>
    </p:spTree>
    <p:extLst>
      <p:ext uri="{BB962C8B-B14F-4D97-AF65-F5344CB8AC3E}">
        <p14:creationId xmlns:p14="http://schemas.microsoft.com/office/powerpoint/2010/main" val="240075456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212814"/>
            <a:ext cx="7924800" cy="1143000"/>
          </a:xfrm>
        </p:spPr>
        <p:txBody>
          <a:bodyPr/>
          <a:lstStyle/>
          <a:p>
            <a:r>
              <a:rPr lang="en-US" dirty="0">
                <a:solidFill>
                  <a:schemeClr val="tx2"/>
                </a:solidFill>
              </a:rPr>
              <a:t>Successful aging in schizophrenia</a:t>
            </a:r>
            <a:endParaRPr lang="en-US" dirty="0"/>
          </a:p>
        </p:txBody>
      </p:sp>
      <p:sp>
        <p:nvSpPr>
          <p:cNvPr id="8" name="Content Placeholder 7"/>
          <p:cNvSpPr>
            <a:spLocks noGrp="1"/>
          </p:cNvSpPr>
          <p:nvPr>
            <p:ph sz="quarter" idx="13"/>
          </p:nvPr>
        </p:nvSpPr>
        <p:spPr>
          <a:xfrm>
            <a:off x="699405" y="933518"/>
            <a:ext cx="7924800" cy="4114800"/>
          </a:xfrm>
        </p:spPr>
        <p:txBody>
          <a:bodyPr>
            <a:normAutofit/>
          </a:bodyPr>
          <a:lstStyle/>
          <a:p>
            <a:r>
              <a:rPr lang="en-US" sz="2000" u="sng" dirty="0" smtClean="0">
                <a:solidFill>
                  <a:srgbClr val="DCBF00"/>
                </a:solidFill>
              </a:rPr>
              <a:t>Community Integration (CI) in Schizophrenia</a:t>
            </a:r>
            <a:endParaRPr lang="en-US" sz="2000" dirty="0"/>
          </a:p>
          <a:p>
            <a:r>
              <a:rPr lang="en-US" sz="2400" dirty="0" smtClean="0"/>
              <a:t>CI conceptualized </a:t>
            </a:r>
            <a:r>
              <a:rPr lang="en-US" sz="2400" dirty="0"/>
              <a:t>as a</a:t>
            </a:r>
            <a:r>
              <a:rPr lang="en-US" sz="2400" dirty="0" smtClean="0"/>
              <a:t> component of </a:t>
            </a:r>
            <a:r>
              <a:rPr lang="en-US" sz="2400" dirty="0"/>
              <a:t>the recovery </a:t>
            </a:r>
            <a:r>
              <a:rPr lang="en-US" sz="2400" dirty="0" smtClean="0"/>
              <a:t>experience i.e. </a:t>
            </a:r>
            <a:r>
              <a:rPr lang="en-US" sz="2400" dirty="0"/>
              <a:t>individual’s pursuit of </a:t>
            </a:r>
            <a:r>
              <a:rPr lang="en-US" sz="2400" dirty="0" smtClean="0"/>
              <a:t>personal </a:t>
            </a:r>
            <a:r>
              <a:rPr lang="en-US" sz="2400" dirty="0"/>
              <a:t>goals, self-efficacy, </a:t>
            </a:r>
            <a:r>
              <a:rPr lang="en-US" sz="2400" dirty="0" smtClean="0"/>
              <a:t>self-determination and </a:t>
            </a:r>
            <a:r>
              <a:rPr lang="en-US" sz="2400" dirty="0"/>
              <a:t>community life, </a:t>
            </a:r>
            <a:r>
              <a:rPr lang="en-US" sz="2400" dirty="0" smtClean="0"/>
              <a:t>(but not </a:t>
            </a:r>
            <a:r>
              <a:rPr lang="en-US" sz="2400" dirty="0"/>
              <a:t>absence of </a:t>
            </a:r>
            <a:r>
              <a:rPr lang="en-US" sz="2400" dirty="0" smtClean="0"/>
              <a:t>symptoms)</a:t>
            </a:r>
            <a:endParaRPr lang="en-US" sz="2400" dirty="0"/>
          </a:p>
          <a:p>
            <a:r>
              <a:rPr lang="en-US" sz="2400" dirty="0"/>
              <a:t>F</a:t>
            </a:r>
            <a:r>
              <a:rPr lang="en-US" sz="2400" dirty="0" smtClean="0"/>
              <a:t>acilitates </a:t>
            </a:r>
            <a:r>
              <a:rPr lang="en-US" sz="2400" dirty="0"/>
              <a:t>the process </a:t>
            </a:r>
            <a:r>
              <a:rPr lang="en-US" sz="2400" dirty="0" smtClean="0"/>
              <a:t>aspects of recovery</a:t>
            </a:r>
          </a:p>
          <a:p>
            <a:r>
              <a:rPr lang="en-US" sz="2400" dirty="0" smtClean="0"/>
              <a:t>Operationalized based on theoretical model of Wong and Solomon into 4 dimensions: (a) </a:t>
            </a:r>
            <a:r>
              <a:rPr lang="en-US" sz="2400" u="sng" dirty="0" smtClean="0"/>
              <a:t>Independence</a:t>
            </a:r>
            <a:r>
              <a:rPr lang="en-US" sz="2400" dirty="0" smtClean="0"/>
              <a:t> (b) </a:t>
            </a:r>
            <a:r>
              <a:rPr lang="en-US" sz="2400" u="sng" dirty="0" smtClean="0"/>
              <a:t>Physical Integration </a:t>
            </a:r>
            <a:r>
              <a:rPr lang="en-US" sz="2400" dirty="0" smtClean="0"/>
              <a:t>(c) </a:t>
            </a:r>
            <a:r>
              <a:rPr lang="en-US" sz="2400" u="sng" dirty="0" smtClean="0"/>
              <a:t>psychological integration</a:t>
            </a:r>
            <a:r>
              <a:rPr lang="en-US" sz="2400" dirty="0" smtClean="0"/>
              <a:t> (d) </a:t>
            </a:r>
            <a:r>
              <a:rPr lang="en-US" sz="2400" u="sng" dirty="0" smtClean="0"/>
              <a:t>social integration</a:t>
            </a:r>
            <a:endParaRPr lang="en-US" sz="2400" u="sng" dirty="0"/>
          </a:p>
        </p:txBody>
      </p:sp>
      <p:sp>
        <p:nvSpPr>
          <p:cNvPr id="10" name="TextBox 9"/>
          <p:cNvSpPr txBox="1"/>
          <p:nvPr/>
        </p:nvSpPr>
        <p:spPr>
          <a:xfrm>
            <a:off x="6205204" y="6388186"/>
            <a:ext cx="2329196" cy="307777"/>
          </a:xfrm>
          <a:prstGeom prst="rect">
            <a:avLst/>
          </a:prstGeom>
          <a:noFill/>
        </p:spPr>
        <p:txBody>
          <a:bodyPr wrap="none" rtlCol="0">
            <a:spAutoFit/>
          </a:bodyPr>
          <a:lstStyle/>
          <a:p>
            <a:r>
              <a:rPr lang="en-US" sz="1400" dirty="0" err="1" smtClean="0"/>
              <a:t>Abdallah</a:t>
            </a:r>
            <a:r>
              <a:rPr lang="en-US" sz="1400" dirty="0" smtClean="0"/>
              <a:t> et al, Psych </a:t>
            </a:r>
            <a:r>
              <a:rPr lang="en-US" sz="1400" dirty="0" err="1" smtClean="0"/>
              <a:t>Svcs</a:t>
            </a:r>
            <a:r>
              <a:rPr lang="en-US" sz="1400" dirty="0" smtClean="0"/>
              <a:t>, 2009</a:t>
            </a:r>
            <a:endParaRPr lang="en-US" sz="1400" dirty="0"/>
          </a:p>
        </p:txBody>
      </p:sp>
    </p:spTree>
    <p:extLst>
      <p:ext uri="{BB962C8B-B14F-4D97-AF65-F5344CB8AC3E}">
        <p14:creationId xmlns:p14="http://schemas.microsoft.com/office/powerpoint/2010/main" val="367618903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1503"/>
            <a:ext cx="7924800" cy="1143000"/>
          </a:xfrm>
        </p:spPr>
        <p:txBody>
          <a:bodyPr/>
          <a:lstStyle/>
          <a:p>
            <a:r>
              <a:rPr lang="en-US" dirty="0">
                <a:solidFill>
                  <a:schemeClr val="tx2"/>
                </a:solidFill>
              </a:rPr>
              <a:t>Successful aging in schizophrenia</a:t>
            </a:r>
            <a:endParaRPr lang="en-US" dirty="0"/>
          </a:p>
        </p:txBody>
      </p:sp>
      <p:sp>
        <p:nvSpPr>
          <p:cNvPr id="3" name="Content Placeholder 2"/>
          <p:cNvSpPr>
            <a:spLocks noGrp="1"/>
          </p:cNvSpPr>
          <p:nvPr>
            <p:ph sz="quarter" idx="13"/>
          </p:nvPr>
        </p:nvSpPr>
        <p:spPr>
          <a:xfrm>
            <a:off x="609600" y="1112748"/>
            <a:ext cx="7924800" cy="4114800"/>
          </a:xfrm>
        </p:spPr>
        <p:txBody>
          <a:bodyPr/>
          <a:lstStyle/>
          <a:p>
            <a:r>
              <a:rPr lang="en-US" sz="1600" u="sng" dirty="0">
                <a:solidFill>
                  <a:srgbClr val="DCBF00"/>
                </a:solidFill>
              </a:rPr>
              <a:t>Community Integration (CI) in Schizophrenia</a:t>
            </a:r>
            <a:endParaRPr lang="en-US" sz="1600" dirty="0"/>
          </a:p>
          <a:p>
            <a:pPr marL="0" indent="0">
              <a:buNone/>
            </a:pPr>
            <a:endParaRPr lang="en-US" dirty="0"/>
          </a:p>
        </p:txBody>
      </p:sp>
      <p:pic>
        <p:nvPicPr>
          <p:cNvPr id="4" name="Picture 3"/>
          <p:cNvPicPr>
            <a:picLocks noChangeAspect="1"/>
          </p:cNvPicPr>
          <p:nvPr/>
        </p:nvPicPr>
        <p:blipFill>
          <a:blip r:embed="rId2"/>
          <a:stretch>
            <a:fillRect/>
          </a:stretch>
        </p:blipFill>
        <p:spPr>
          <a:xfrm>
            <a:off x="1560808" y="1590692"/>
            <a:ext cx="5765800" cy="4318000"/>
          </a:xfrm>
          <a:prstGeom prst="rect">
            <a:avLst/>
          </a:prstGeom>
        </p:spPr>
      </p:pic>
      <p:sp>
        <p:nvSpPr>
          <p:cNvPr id="5" name="Rectangle 4"/>
          <p:cNvSpPr/>
          <p:nvPr/>
        </p:nvSpPr>
        <p:spPr>
          <a:xfrm>
            <a:off x="6128727" y="6130563"/>
            <a:ext cx="2635557" cy="338554"/>
          </a:xfrm>
          <a:prstGeom prst="rect">
            <a:avLst/>
          </a:prstGeom>
        </p:spPr>
        <p:txBody>
          <a:bodyPr wrap="none">
            <a:spAutoFit/>
          </a:bodyPr>
          <a:lstStyle/>
          <a:p>
            <a:r>
              <a:rPr lang="en-US" sz="1600" dirty="0" err="1" smtClean="0"/>
              <a:t>Abdallah</a:t>
            </a:r>
            <a:r>
              <a:rPr lang="en-US" sz="1600" dirty="0" smtClean="0"/>
              <a:t> et al, Psych </a:t>
            </a:r>
            <a:r>
              <a:rPr lang="en-US" sz="1600" dirty="0" err="1" smtClean="0"/>
              <a:t>Svcs</a:t>
            </a:r>
            <a:r>
              <a:rPr lang="en-US" sz="1600" dirty="0" smtClean="0"/>
              <a:t>, 2009</a:t>
            </a:r>
            <a:endParaRPr lang="en-US" sz="1600" dirty="0"/>
          </a:p>
        </p:txBody>
      </p:sp>
    </p:spTree>
    <p:extLst>
      <p:ext uri="{BB962C8B-B14F-4D97-AF65-F5344CB8AC3E}">
        <p14:creationId xmlns:p14="http://schemas.microsoft.com/office/powerpoint/2010/main" val="3814148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1890"/>
            <a:ext cx="7924800" cy="1143000"/>
          </a:xfrm>
        </p:spPr>
        <p:txBody>
          <a:bodyPr/>
          <a:lstStyle/>
          <a:p>
            <a:r>
              <a:rPr lang="en-US" dirty="0">
                <a:solidFill>
                  <a:schemeClr val="tx2"/>
                </a:solidFill>
              </a:rPr>
              <a:t>Successful aging in schizophrenia</a:t>
            </a:r>
            <a:endParaRPr lang="en-US" dirty="0"/>
          </a:p>
        </p:txBody>
      </p:sp>
      <p:sp>
        <p:nvSpPr>
          <p:cNvPr id="3" name="Content Placeholder 2"/>
          <p:cNvSpPr>
            <a:spLocks noGrp="1"/>
          </p:cNvSpPr>
          <p:nvPr>
            <p:ph sz="quarter" idx="13"/>
          </p:nvPr>
        </p:nvSpPr>
        <p:spPr>
          <a:xfrm>
            <a:off x="609600" y="1159160"/>
            <a:ext cx="7924800" cy="4114800"/>
          </a:xfrm>
        </p:spPr>
        <p:txBody>
          <a:bodyPr>
            <a:normAutofit/>
          </a:bodyPr>
          <a:lstStyle/>
          <a:p>
            <a:r>
              <a:rPr lang="en-US" sz="2000" u="sng" dirty="0" smtClean="0">
                <a:solidFill>
                  <a:schemeClr val="tx2"/>
                </a:solidFill>
              </a:rPr>
              <a:t>Successful Aging in Older Adults with Schizophrenia</a:t>
            </a:r>
          </a:p>
          <a:p>
            <a:r>
              <a:rPr lang="en-US" sz="2000" dirty="0" smtClean="0">
                <a:solidFill>
                  <a:srgbClr val="FFFFFF"/>
                </a:solidFill>
              </a:rPr>
              <a:t>Study conceptualized successful aging based on Rowe and Kahn’s model. </a:t>
            </a:r>
          </a:p>
          <a:p>
            <a:r>
              <a:rPr lang="en-US" sz="2000" dirty="0" smtClean="0">
                <a:solidFill>
                  <a:srgbClr val="FFFFFF"/>
                </a:solidFill>
              </a:rPr>
              <a:t>Selection of variables based on </a:t>
            </a:r>
            <a:r>
              <a:rPr lang="en-US" sz="2000" dirty="0" err="1" smtClean="0">
                <a:solidFill>
                  <a:srgbClr val="FFFFFF"/>
                </a:solidFill>
              </a:rPr>
              <a:t>Yanos</a:t>
            </a:r>
            <a:r>
              <a:rPr lang="en-US" sz="2000" dirty="0" smtClean="0">
                <a:solidFill>
                  <a:srgbClr val="FFFFFF"/>
                </a:solidFill>
              </a:rPr>
              <a:t> and Moos’ Model of Functioning.</a:t>
            </a:r>
          </a:p>
          <a:p>
            <a:endParaRPr lang="en-US" sz="2000" dirty="0">
              <a:solidFill>
                <a:srgbClr val="FFFFFF"/>
              </a:solidFill>
            </a:endParaRPr>
          </a:p>
        </p:txBody>
      </p:sp>
      <p:pic>
        <p:nvPicPr>
          <p:cNvPr id="4" name="Picture 3"/>
          <p:cNvPicPr>
            <a:picLocks noChangeAspect="1"/>
          </p:cNvPicPr>
          <p:nvPr/>
        </p:nvPicPr>
        <p:blipFill>
          <a:blip r:embed="rId2"/>
          <a:stretch>
            <a:fillRect/>
          </a:stretch>
        </p:blipFill>
        <p:spPr>
          <a:xfrm>
            <a:off x="609600" y="2732415"/>
            <a:ext cx="8369618" cy="2231898"/>
          </a:xfrm>
          <a:prstGeom prst="rect">
            <a:avLst/>
          </a:prstGeom>
        </p:spPr>
      </p:pic>
      <p:sp>
        <p:nvSpPr>
          <p:cNvPr id="5" name="TextBox 4"/>
          <p:cNvSpPr txBox="1"/>
          <p:nvPr/>
        </p:nvSpPr>
        <p:spPr>
          <a:xfrm>
            <a:off x="6661381" y="6113726"/>
            <a:ext cx="2317837" cy="369332"/>
          </a:xfrm>
          <a:prstGeom prst="rect">
            <a:avLst/>
          </a:prstGeom>
          <a:noFill/>
        </p:spPr>
        <p:txBody>
          <a:bodyPr wrap="none" rtlCol="0">
            <a:spAutoFit/>
          </a:bodyPr>
          <a:lstStyle/>
          <a:p>
            <a:r>
              <a:rPr lang="en-US" dirty="0" smtClean="0"/>
              <a:t>Ibrahim et al, AJGP, 2010</a:t>
            </a:r>
            <a:endParaRPr lang="en-US" dirty="0"/>
          </a:p>
        </p:txBody>
      </p:sp>
    </p:spTree>
    <p:extLst>
      <p:ext uri="{BB962C8B-B14F-4D97-AF65-F5344CB8AC3E}">
        <p14:creationId xmlns:p14="http://schemas.microsoft.com/office/powerpoint/2010/main" val="533725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647" y="595405"/>
            <a:ext cx="7268882" cy="545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785959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06400" y="1"/>
            <a:ext cx="9144000" cy="1431925"/>
          </a:xfrm>
        </p:spPr>
        <p:txBody>
          <a:bodyPr/>
          <a:lstStyle/>
          <a:p>
            <a:pPr eaLnBrk="1" hangingPunct="1"/>
            <a:r>
              <a:rPr lang="en-US" dirty="0">
                <a:solidFill>
                  <a:srgbClr val="DCBF00"/>
                </a:solidFill>
                <a:latin typeface="+mn-lt"/>
              </a:rPr>
              <a:t>Qualitative Personal Interviews of </a:t>
            </a:r>
            <a:br>
              <a:rPr lang="en-US" dirty="0">
                <a:solidFill>
                  <a:srgbClr val="DCBF00"/>
                </a:solidFill>
                <a:latin typeface="+mn-lt"/>
              </a:rPr>
            </a:br>
            <a:r>
              <a:rPr lang="en-US" dirty="0">
                <a:solidFill>
                  <a:srgbClr val="DCBF00"/>
                </a:solidFill>
                <a:latin typeface="+mn-lt"/>
              </a:rPr>
              <a:t>Older People with Schizophrenia</a:t>
            </a:r>
          </a:p>
        </p:txBody>
      </p:sp>
      <p:sp>
        <p:nvSpPr>
          <p:cNvPr id="90115" name="Rectangle 3"/>
          <p:cNvSpPr>
            <a:spLocks noGrp="1" noChangeArrowheads="1"/>
          </p:cNvSpPr>
          <p:nvPr>
            <p:ph idx="4294967295"/>
          </p:nvPr>
        </p:nvSpPr>
        <p:spPr>
          <a:xfrm>
            <a:off x="206400" y="1672425"/>
            <a:ext cx="8748407" cy="3769632"/>
          </a:xfrm>
          <a:prstGeom prst="rect">
            <a:avLst/>
          </a:prstGeom>
        </p:spPr>
        <p:txBody>
          <a:bodyPr/>
          <a:lstStyle/>
          <a:p>
            <a:pPr eaLnBrk="1" hangingPunct="1">
              <a:lnSpc>
                <a:spcPct val="80000"/>
              </a:lnSpc>
              <a:defRPr/>
            </a:pPr>
            <a:r>
              <a:rPr lang="en-US" sz="2800" dirty="0" smtClean="0">
                <a:ea typeface="+mn-ea"/>
              </a:rPr>
              <a:t>32 individual interviews of independent-living people with schizophrenia over age 50 (mean duration of illness 34 years), audio-taped &amp; transcribed.</a:t>
            </a:r>
          </a:p>
          <a:p>
            <a:pPr marL="0" indent="0" eaLnBrk="1" hangingPunct="1">
              <a:lnSpc>
                <a:spcPct val="80000"/>
              </a:lnSpc>
              <a:buNone/>
              <a:defRPr/>
            </a:pPr>
            <a:endParaRPr lang="en-US" sz="2800" dirty="0" smtClean="0">
              <a:ea typeface="+mn-ea"/>
            </a:endParaRPr>
          </a:p>
          <a:p>
            <a:pPr marL="0" indent="0" eaLnBrk="1" hangingPunct="1">
              <a:lnSpc>
                <a:spcPct val="80000"/>
              </a:lnSpc>
              <a:buNone/>
              <a:defRPr/>
            </a:pPr>
            <a:r>
              <a:rPr lang="en-US" sz="2800" dirty="0" smtClean="0">
                <a:solidFill>
                  <a:srgbClr val="DCBF00"/>
                </a:solidFill>
                <a:ea typeface="+mn-ea"/>
              </a:rPr>
              <a:t> Main Themes: </a:t>
            </a:r>
          </a:p>
          <a:p>
            <a:pPr eaLnBrk="1" hangingPunct="1">
              <a:lnSpc>
                <a:spcPct val="80000"/>
              </a:lnSpc>
              <a:spcBef>
                <a:spcPct val="50000"/>
              </a:spcBef>
              <a:defRPr/>
            </a:pPr>
            <a:r>
              <a:rPr lang="en-US" sz="2800" dirty="0" smtClean="0">
                <a:ea typeface="+mn-ea"/>
              </a:rPr>
              <a:t>Post-onset: Upheaval, confusion, despondency</a:t>
            </a:r>
          </a:p>
          <a:p>
            <a:pPr eaLnBrk="1" hangingPunct="1">
              <a:lnSpc>
                <a:spcPct val="80000"/>
              </a:lnSpc>
              <a:spcBef>
                <a:spcPct val="50000"/>
              </a:spcBef>
              <a:defRPr/>
            </a:pPr>
            <a:r>
              <a:rPr lang="en-US" sz="2800" dirty="0" smtClean="0">
                <a:ea typeface="+mn-ea"/>
              </a:rPr>
              <a:t>Course: </a:t>
            </a:r>
            <a:r>
              <a:rPr lang="en-US" sz="2800" dirty="0" err="1" smtClean="0">
                <a:ea typeface="+mn-ea"/>
              </a:rPr>
              <a:t>Sx</a:t>
            </a:r>
            <a:r>
              <a:rPr lang="en-US" sz="2800" dirty="0" smtClean="0">
                <a:ea typeface="+mn-ea"/>
              </a:rPr>
              <a:t> improvement, Insight, Active adaptation</a:t>
            </a:r>
          </a:p>
          <a:p>
            <a:pPr eaLnBrk="1" hangingPunct="1">
              <a:lnSpc>
                <a:spcPct val="80000"/>
              </a:lnSpc>
              <a:spcBef>
                <a:spcPct val="50000"/>
              </a:spcBef>
              <a:defRPr/>
            </a:pPr>
            <a:r>
              <a:rPr lang="en-US" sz="2800" dirty="0" smtClean="0">
                <a:ea typeface="+mn-ea"/>
              </a:rPr>
              <a:t>Outlook: Positive vs. Negative</a:t>
            </a:r>
          </a:p>
          <a:p>
            <a:pPr eaLnBrk="1" hangingPunct="1">
              <a:lnSpc>
                <a:spcPct val="80000"/>
              </a:lnSpc>
              <a:spcBef>
                <a:spcPct val="50000"/>
              </a:spcBef>
              <a:defRPr/>
            </a:pPr>
            <a:endParaRPr lang="en-US" sz="2400" b="1" dirty="0" smtClean="0">
              <a:latin typeface="+mj-lt"/>
              <a:ea typeface="+mn-ea"/>
            </a:endParaRPr>
          </a:p>
        </p:txBody>
      </p:sp>
    </p:spTree>
    <p:extLst>
      <p:ext uri="{BB962C8B-B14F-4D97-AF65-F5344CB8AC3E}">
        <p14:creationId xmlns:p14="http://schemas.microsoft.com/office/powerpoint/2010/main" val="34994867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87773" y="92076"/>
            <a:ext cx="8139688" cy="1431925"/>
          </a:xfrm>
        </p:spPr>
        <p:txBody>
          <a:bodyPr/>
          <a:lstStyle/>
          <a:p>
            <a:pPr eaLnBrk="1" hangingPunct="1"/>
            <a:r>
              <a:rPr lang="en-US" dirty="0">
                <a:solidFill>
                  <a:srgbClr val="DCBF00"/>
                </a:solidFill>
                <a:latin typeface="+mn-lt"/>
              </a:rPr>
              <a:t>Qualitative Interviews (Quotes):</a:t>
            </a:r>
            <a:br>
              <a:rPr lang="en-US" dirty="0">
                <a:solidFill>
                  <a:srgbClr val="DCBF00"/>
                </a:solidFill>
                <a:latin typeface="+mn-lt"/>
              </a:rPr>
            </a:br>
            <a:r>
              <a:rPr lang="en-US" dirty="0">
                <a:solidFill>
                  <a:srgbClr val="DCBF00"/>
                </a:solidFill>
                <a:latin typeface="+mn-lt"/>
              </a:rPr>
              <a:t>Post-Onset Reactions</a:t>
            </a:r>
          </a:p>
        </p:txBody>
      </p:sp>
      <p:sp>
        <p:nvSpPr>
          <p:cNvPr id="33795" name="Rectangle 3"/>
          <p:cNvSpPr>
            <a:spLocks noGrp="1" noChangeArrowheads="1"/>
          </p:cNvSpPr>
          <p:nvPr>
            <p:ph idx="4294967295"/>
          </p:nvPr>
        </p:nvSpPr>
        <p:spPr>
          <a:xfrm>
            <a:off x="282207" y="1576631"/>
            <a:ext cx="8498956" cy="4522730"/>
          </a:xfrm>
          <a:prstGeom prst="rect">
            <a:avLst/>
          </a:prstGeom>
        </p:spPr>
        <p:txBody>
          <a:bodyPr/>
          <a:lstStyle/>
          <a:p>
            <a:pPr marL="0" indent="0" eaLnBrk="1" hangingPunct="1">
              <a:lnSpc>
                <a:spcPct val="80000"/>
              </a:lnSpc>
              <a:buNone/>
            </a:pPr>
            <a:r>
              <a:rPr lang="ja-JP" altLang="en-US" sz="2800" dirty="0" smtClean="0"/>
              <a:t>“</a:t>
            </a:r>
            <a:r>
              <a:rPr lang="en-US" sz="2800" dirty="0"/>
              <a:t>… when you are labeled a schizophrenic and you don't understand it because you didn't learn about it prior to  and all of a sudden you're in this nightmare, and with nobody to help you because nobody understands. The whole world is dead; you</a:t>
            </a:r>
            <a:r>
              <a:rPr lang="ja-JP" altLang="en-US" sz="2800" dirty="0"/>
              <a:t>’</a:t>
            </a:r>
            <a:r>
              <a:rPr lang="en-US" sz="2800" dirty="0"/>
              <a:t>re the only one alive in this big graveyard.  You have to survive with no money and no place to sleep and all these dead people trying to kill you or whatever, rob you of your sanity.</a:t>
            </a:r>
            <a:r>
              <a:rPr lang="ja-JP" altLang="en-US" sz="2800" dirty="0"/>
              <a:t>”</a:t>
            </a:r>
            <a:r>
              <a:rPr lang="en-US" sz="2800" dirty="0"/>
              <a:t> </a:t>
            </a:r>
          </a:p>
          <a:p>
            <a:pPr eaLnBrk="1" hangingPunct="1">
              <a:lnSpc>
                <a:spcPct val="80000"/>
              </a:lnSpc>
            </a:pPr>
            <a:endParaRPr lang="en-US" sz="2800" i="1" dirty="0"/>
          </a:p>
          <a:p>
            <a:pPr eaLnBrk="1" hangingPunct="1">
              <a:lnSpc>
                <a:spcPct val="80000"/>
              </a:lnSpc>
            </a:pPr>
            <a:endParaRPr lang="en-US" b="1" dirty="0">
              <a:latin typeface="Times New Roman" charset="0"/>
            </a:endParaRPr>
          </a:p>
          <a:p>
            <a:pPr eaLnBrk="1" hangingPunct="1">
              <a:lnSpc>
                <a:spcPct val="80000"/>
              </a:lnSpc>
            </a:pPr>
            <a:endParaRPr lang="en-US" b="1" dirty="0">
              <a:latin typeface="Times New Roman" charset="0"/>
            </a:endParaRPr>
          </a:p>
        </p:txBody>
      </p:sp>
    </p:spTree>
    <p:extLst>
      <p:ext uri="{BB962C8B-B14F-4D97-AF65-F5344CB8AC3E}">
        <p14:creationId xmlns:p14="http://schemas.microsoft.com/office/powerpoint/2010/main" val="40291949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17744" y="-381000"/>
            <a:ext cx="9906000" cy="1431925"/>
          </a:xfrm>
        </p:spPr>
        <p:txBody>
          <a:bodyPr/>
          <a:lstStyle/>
          <a:p>
            <a:pPr eaLnBrk="1" hangingPunct="1"/>
            <a:r>
              <a:rPr lang="en-US" dirty="0">
                <a:solidFill>
                  <a:srgbClr val="DCBF00"/>
                </a:solidFill>
                <a:latin typeface="+mn-lt"/>
              </a:rPr>
              <a:t>      Qualitative Interviews (Quotes)</a:t>
            </a:r>
            <a:r>
              <a:rPr lang="en-US" dirty="0" smtClean="0">
                <a:solidFill>
                  <a:srgbClr val="DCBF00"/>
                </a:solidFill>
                <a:latin typeface="+mn-lt"/>
              </a:rPr>
              <a:t>:Course</a:t>
            </a:r>
            <a:endParaRPr lang="en-US" dirty="0">
              <a:solidFill>
                <a:srgbClr val="DCBF00"/>
              </a:solidFill>
              <a:latin typeface="+mn-lt"/>
            </a:endParaRPr>
          </a:p>
        </p:txBody>
      </p:sp>
      <p:sp>
        <p:nvSpPr>
          <p:cNvPr id="34819" name="Rectangle 3"/>
          <p:cNvSpPr>
            <a:spLocks noGrp="1" noChangeArrowheads="1"/>
          </p:cNvSpPr>
          <p:nvPr>
            <p:ph idx="4294967295"/>
          </p:nvPr>
        </p:nvSpPr>
        <p:spPr>
          <a:xfrm>
            <a:off x="282206" y="1050925"/>
            <a:ext cx="8446042" cy="5349143"/>
          </a:xfrm>
          <a:prstGeom prst="rect">
            <a:avLst/>
          </a:prstGeom>
        </p:spPr>
        <p:txBody>
          <a:bodyPr/>
          <a:lstStyle/>
          <a:p>
            <a:pPr eaLnBrk="1" hangingPunct="1">
              <a:lnSpc>
                <a:spcPct val="80000"/>
              </a:lnSpc>
            </a:pPr>
            <a:endParaRPr lang="en-US" sz="2400" i="1" dirty="0"/>
          </a:p>
          <a:p>
            <a:pPr eaLnBrk="1" hangingPunct="1">
              <a:lnSpc>
                <a:spcPct val="80000"/>
              </a:lnSpc>
            </a:pPr>
            <a:r>
              <a:rPr lang="ja-JP" altLang="en-US" sz="2400" dirty="0"/>
              <a:t>“</a:t>
            </a:r>
            <a:r>
              <a:rPr lang="en-US" sz="2400" dirty="0"/>
              <a:t>I was sitting in the courtyard (of my) unit. I was smoking my cigarette, looked up and saw this razor wire and I go, </a:t>
            </a:r>
            <a:r>
              <a:rPr lang="ja-JP" altLang="en-US" sz="2400" dirty="0"/>
              <a:t>“</a:t>
            </a:r>
            <a:r>
              <a:rPr lang="en-US" sz="2400" dirty="0"/>
              <a:t>Is this really what I want?</a:t>
            </a:r>
            <a:r>
              <a:rPr lang="ja-JP" altLang="en-US" sz="2400" dirty="0"/>
              <a:t>”</a:t>
            </a:r>
            <a:r>
              <a:rPr lang="en-US" sz="2400" dirty="0"/>
              <a:t> ….. </a:t>
            </a:r>
            <a:r>
              <a:rPr lang="en-US" sz="2400" dirty="0" smtClean="0"/>
              <a:t>I’ve </a:t>
            </a:r>
            <a:r>
              <a:rPr lang="en-US" sz="2400" dirty="0"/>
              <a:t>been here a long time.  Am I really going to be here until I die?</a:t>
            </a:r>
            <a:r>
              <a:rPr lang="ja-JP" altLang="en-US" sz="2400" dirty="0"/>
              <a:t>”</a:t>
            </a:r>
            <a:r>
              <a:rPr lang="en-US" sz="2400" dirty="0"/>
              <a:t> I put out my cigarette and told my [counselor] </a:t>
            </a:r>
            <a:r>
              <a:rPr lang="en-US" sz="2400" dirty="0" smtClean="0"/>
              <a:t>“I don’t </a:t>
            </a:r>
            <a:r>
              <a:rPr lang="en-US" sz="2400" dirty="0"/>
              <a:t>want to die here, what can I do?</a:t>
            </a:r>
            <a:r>
              <a:rPr lang="ja-JP" altLang="en-US" sz="2400" dirty="0"/>
              <a:t>”</a:t>
            </a:r>
            <a:endParaRPr lang="en-US" sz="2400" dirty="0"/>
          </a:p>
          <a:p>
            <a:pPr eaLnBrk="1" hangingPunct="1">
              <a:lnSpc>
                <a:spcPct val="80000"/>
              </a:lnSpc>
            </a:pPr>
            <a:endParaRPr lang="en-US" sz="2400" dirty="0"/>
          </a:p>
          <a:p>
            <a:pPr eaLnBrk="1" hangingPunct="1">
              <a:lnSpc>
                <a:spcPct val="80000"/>
              </a:lnSpc>
            </a:pPr>
            <a:r>
              <a:rPr lang="ja-JP" altLang="en-US" sz="2400" dirty="0"/>
              <a:t>“</a:t>
            </a:r>
            <a:r>
              <a:rPr lang="en-US" sz="2400" dirty="0"/>
              <a:t>Yeah, I was able to change my way of thinking to the point where I can use the intelligence that God gave me to reason my way through this paranoia.  People who hardly know me </a:t>
            </a:r>
            <a:r>
              <a:rPr lang="en-US" sz="2400" dirty="0" smtClean="0"/>
              <a:t>aren’t </a:t>
            </a:r>
            <a:r>
              <a:rPr lang="en-US" sz="2400" dirty="0"/>
              <a:t>going to be talking about me.</a:t>
            </a:r>
            <a:r>
              <a:rPr lang="ja-JP" altLang="en-US" sz="2400" dirty="0"/>
              <a:t>”</a:t>
            </a:r>
            <a:r>
              <a:rPr lang="en-US" sz="2400" dirty="0"/>
              <a:t>  </a:t>
            </a:r>
          </a:p>
          <a:p>
            <a:pPr eaLnBrk="1" hangingPunct="1">
              <a:lnSpc>
                <a:spcPct val="80000"/>
              </a:lnSpc>
            </a:pPr>
            <a:endParaRPr lang="en-US" b="1" dirty="0">
              <a:latin typeface="Times New Roman" charset="0"/>
            </a:endParaRPr>
          </a:p>
          <a:p>
            <a:pPr eaLnBrk="1" hangingPunct="1">
              <a:lnSpc>
                <a:spcPct val="80000"/>
              </a:lnSpc>
            </a:pPr>
            <a:endParaRPr lang="en-US" b="1" dirty="0">
              <a:latin typeface="Times New Roman" charset="0"/>
            </a:endParaRPr>
          </a:p>
          <a:p>
            <a:pPr eaLnBrk="1" hangingPunct="1">
              <a:lnSpc>
                <a:spcPct val="80000"/>
              </a:lnSpc>
            </a:pPr>
            <a:endParaRPr lang="en-US" b="1" dirty="0">
              <a:latin typeface="Times New Roman" charset="0"/>
            </a:endParaRPr>
          </a:p>
          <a:p>
            <a:pPr eaLnBrk="1" hangingPunct="1">
              <a:lnSpc>
                <a:spcPct val="80000"/>
              </a:lnSpc>
            </a:pPr>
            <a:endParaRPr lang="en-US" b="1" dirty="0">
              <a:latin typeface="Times New Roman" charset="0"/>
            </a:endParaRPr>
          </a:p>
          <a:p>
            <a:pPr eaLnBrk="1" hangingPunct="1">
              <a:lnSpc>
                <a:spcPct val="80000"/>
              </a:lnSpc>
            </a:pPr>
            <a:r>
              <a:rPr lang="en-US" dirty="0">
                <a:latin typeface="Times New Roman" charset="0"/>
              </a:rPr>
              <a:t> </a:t>
            </a:r>
            <a:r>
              <a:rPr lang="en-US" b="1" dirty="0">
                <a:latin typeface="Times New Roman" charset="0"/>
              </a:rPr>
              <a:t> </a:t>
            </a:r>
          </a:p>
        </p:txBody>
      </p:sp>
    </p:spTree>
    <p:extLst>
      <p:ext uri="{BB962C8B-B14F-4D97-AF65-F5344CB8AC3E}">
        <p14:creationId xmlns:p14="http://schemas.microsoft.com/office/powerpoint/2010/main" val="39536348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DCBF00"/>
                </a:solidFill>
              </a:rPr>
              <a:t>SCHIZOPHRENIA </a:t>
            </a:r>
            <a:r>
              <a:rPr lang="en-US" dirty="0" err="1" smtClean="0">
                <a:solidFill>
                  <a:srgbClr val="DCBF00"/>
                </a:solidFill>
              </a:rPr>
              <a:t>CIrCA</a:t>
            </a:r>
            <a:r>
              <a:rPr lang="en-US" dirty="0" smtClean="0">
                <a:solidFill>
                  <a:srgbClr val="DCBF00"/>
                </a:solidFill>
              </a:rPr>
              <a:t> 1970</a:t>
            </a:r>
            <a:endParaRPr lang="en-US" dirty="0">
              <a:solidFill>
                <a:srgbClr val="DCBF00"/>
              </a:solidFill>
            </a:endParaRPr>
          </a:p>
        </p:txBody>
      </p:sp>
      <p:sp>
        <p:nvSpPr>
          <p:cNvPr id="3" name="Content Placeholder 2"/>
          <p:cNvSpPr>
            <a:spLocks noGrp="1"/>
          </p:cNvSpPr>
          <p:nvPr>
            <p:ph sz="quarter" idx="13"/>
          </p:nvPr>
        </p:nvSpPr>
        <p:spPr/>
        <p:txBody>
          <a:bodyPr/>
          <a:lstStyle/>
          <a:p>
            <a:r>
              <a:rPr lang="en-US" sz="2400" dirty="0"/>
              <a:t>It is a disease of modern civilization (Torrey &amp; others)</a:t>
            </a:r>
          </a:p>
          <a:p>
            <a:r>
              <a:rPr lang="en-US" sz="2400" dirty="0"/>
              <a:t>There are very few older people with schizophrenia (ECA)</a:t>
            </a:r>
          </a:p>
          <a:p>
            <a:r>
              <a:rPr lang="en-US" sz="2400" dirty="0"/>
              <a:t>There is no new onset of this illness after age 40 or 45 (RDC, DSM-III)</a:t>
            </a:r>
          </a:p>
          <a:p>
            <a:r>
              <a:rPr lang="en-US" sz="2400" dirty="0"/>
              <a:t>It is a dementing disorder; and  Remission of schizophrenia is not possible (Kraepelin &amp; others)</a:t>
            </a:r>
          </a:p>
          <a:p>
            <a:r>
              <a:rPr lang="en-US" sz="2400" dirty="0"/>
              <a:t>Psychosocial interventions do not work in older people (Freud &amp; others)</a:t>
            </a:r>
          </a:p>
          <a:p>
            <a:endParaRPr lang="en-US" dirty="0"/>
          </a:p>
        </p:txBody>
      </p:sp>
      <p:sp>
        <p:nvSpPr>
          <p:cNvPr id="4" name="TextBox 3"/>
          <p:cNvSpPr txBox="1"/>
          <p:nvPr/>
        </p:nvSpPr>
        <p:spPr>
          <a:xfrm>
            <a:off x="6097514" y="6284863"/>
            <a:ext cx="2804298" cy="369332"/>
          </a:xfrm>
          <a:prstGeom prst="rect">
            <a:avLst/>
          </a:prstGeom>
          <a:noFill/>
        </p:spPr>
        <p:txBody>
          <a:bodyPr wrap="none" rtlCol="0">
            <a:spAutoFit/>
          </a:bodyPr>
          <a:lstStyle/>
          <a:p>
            <a:r>
              <a:rPr lang="en-US" dirty="0" smtClean="0"/>
              <a:t>Slide courtesy Dilip Jeste, M.D.</a:t>
            </a:r>
            <a:endParaRPr lang="en-US" dirty="0"/>
          </a:p>
        </p:txBody>
      </p:sp>
    </p:spTree>
    <p:extLst>
      <p:ext uri="{BB962C8B-B14F-4D97-AF65-F5344CB8AC3E}">
        <p14:creationId xmlns:p14="http://schemas.microsoft.com/office/powerpoint/2010/main" val="263412404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66039" y="-19289"/>
            <a:ext cx="9906000" cy="1431925"/>
          </a:xfrm>
        </p:spPr>
        <p:txBody>
          <a:bodyPr/>
          <a:lstStyle/>
          <a:p>
            <a:pPr eaLnBrk="1" hangingPunct="1"/>
            <a:r>
              <a:rPr lang="en-US" dirty="0">
                <a:solidFill>
                  <a:srgbClr val="DCBF00"/>
                </a:solidFill>
                <a:latin typeface="+mn-lt"/>
              </a:rPr>
              <a:t>Qualitative Interviews (Quotes): </a:t>
            </a:r>
            <a:br>
              <a:rPr lang="en-US" dirty="0">
                <a:solidFill>
                  <a:srgbClr val="DCBF00"/>
                </a:solidFill>
                <a:latin typeface="+mn-lt"/>
              </a:rPr>
            </a:br>
            <a:r>
              <a:rPr lang="en-US" dirty="0">
                <a:solidFill>
                  <a:srgbClr val="DCBF00"/>
                </a:solidFill>
                <a:latin typeface="+mn-lt"/>
              </a:rPr>
              <a:t>Outlook - Positive</a:t>
            </a:r>
          </a:p>
        </p:txBody>
      </p:sp>
      <p:sp>
        <p:nvSpPr>
          <p:cNvPr id="35843" name="Rectangle 3"/>
          <p:cNvSpPr>
            <a:spLocks noGrp="1" noChangeArrowheads="1"/>
          </p:cNvSpPr>
          <p:nvPr>
            <p:ph idx="4294967295"/>
          </p:nvPr>
        </p:nvSpPr>
        <p:spPr>
          <a:xfrm>
            <a:off x="0" y="762000"/>
            <a:ext cx="9144000" cy="6096000"/>
          </a:xfrm>
          <a:prstGeom prst="rect">
            <a:avLst/>
          </a:prstGeom>
        </p:spPr>
        <p:txBody>
          <a:bodyPr/>
          <a:lstStyle/>
          <a:p>
            <a:pPr eaLnBrk="1" hangingPunct="1">
              <a:lnSpc>
                <a:spcPct val="80000"/>
              </a:lnSpc>
            </a:pPr>
            <a:endParaRPr lang="en-US" b="1" i="1" dirty="0">
              <a:latin typeface="Times New Roman" charset="0"/>
            </a:endParaRPr>
          </a:p>
          <a:p>
            <a:pPr eaLnBrk="1" hangingPunct="1">
              <a:lnSpc>
                <a:spcPct val="80000"/>
              </a:lnSpc>
            </a:pPr>
            <a:endParaRPr lang="en-US" sz="3600" b="1" dirty="0">
              <a:latin typeface="Times New Roman" charset="0"/>
            </a:endParaRPr>
          </a:p>
          <a:p>
            <a:pPr eaLnBrk="1" hangingPunct="1">
              <a:lnSpc>
                <a:spcPct val="80000"/>
              </a:lnSpc>
            </a:pPr>
            <a:r>
              <a:rPr lang="ja-JP" altLang="en-US" sz="2800" dirty="0"/>
              <a:t>“</a:t>
            </a:r>
            <a:r>
              <a:rPr lang="en-US" sz="2800" dirty="0" smtClean="0"/>
              <a:t>It’s </a:t>
            </a:r>
            <a:r>
              <a:rPr lang="en-US" sz="2800" dirty="0"/>
              <a:t>now, like I say, in remission.  I can lead a normal and productive life. I can do anything anybody else can do, you know?  I can drive a car, I can open bank accounts, I can get a new cell phone line, and I can function.</a:t>
            </a:r>
            <a:r>
              <a:rPr lang="ja-JP" altLang="en-US" sz="2800" dirty="0"/>
              <a:t>”</a:t>
            </a:r>
            <a:endParaRPr lang="en-US" sz="2800" dirty="0"/>
          </a:p>
          <a:p>
            <a:pPr eaLnBrk="1" hangingPunct="1">
              <a:lnSpc>
                <a:spcPct val="80000"/>
              </a:lnSpc>
            </a:pPr>
            <a:r>
              <a:rPr lang="en-US" sz="2800" dirty="0"/>
              <a:t> </a:t>
            </a:r>
          </a:p>
          <a:p>
            <a:pPr eaLnBrk="1" hangingPunct="1">
              <a:lnSpc>
                <a:spcPct val="80000"/>
              </a:lnSpc>
            </a:pPr>
            <a:r>
              <a:rPr lang="ja-JP" altLang="en-US" sz="2800" dirty="0"/>
              <a:t>“</a:t>
            </a:r>
            <a:r>
              <a:rPr lang="en-US" sz="2800" dirty="0"/>
              <a:t>The people here, we talk, we laugh, we joke, and they</a:t>
            </a:r>
            <a:r>
              <a:rPr lang="ja-JP" altLang="en-US" sz="2800" dirty="0"/>
              <a:t>’</a:t>
            </a:r>
            <a:r>
              <a:rPr lang="en-US" sz="2800" dirty="0"/>
              <a:t>re always there for me.  If I feel bad, they</a:t>
            </a:r>
            <a:r>
              <a:rPr lang="ja-JP" altLang="en-US" sz="2800" dirty="0"/>
              <a:t>’</a:t>
            </a:r>
            <a:r>
              <a:rPr lang="en-US" sz="2800" dirty="0"/>
              <a:t>re there to help me go through it together.  And I feel better about myself now than I did when I was a kid.</a:t>
            </a:r>
            <a:r>
              <a:rPr lang="ja-JP" altLang="en-US" sz="2800" dirty="0"/>
              <a:t>”</a:t>
            </a:r>
            <a:r>
              <a:rPr lang="en-US" sz="2800" dirty="0"/>
              <a:t>  </a:t>
            </a:r>
          </a:p>
          <a:p>
            <a:pPr eaLnBrk="1" hangingPunct="1">
              <a:lnSpc>
                <a:spcPct val="80000"/>
              </a:lnSpc>
            </a:pPr>
            <a:endParaRPr lang="en-US" b="1" i="1" dirty="0">
              <a:latin typeface="Times New Roman" charset="0"/>
            </a:endParaRPr>
          </a:p>
          <a:p>
            <a:pPr eaLnBrk="1" hangingPunct="1">
              <a:lnSpc>
                <a:spcPct val="80000"/>
              </a:lnSpc>
            </a:pPr>
            <a:endParaRPr lang="en-US" b="1" dirty="0">
              <a:latin typeface="Times New Roman" charset="0"/>
            </a:endParaRPr>
          </a:p>
          <a:p>
            <a:pPr eaLnBrk="1" hangingPunct="1">
              <a:lnSpc>
                <a:spcPct val="80000"/>
              </a:lnSpc>
            </a:pPr>
            <a:r>
              <a:rPr lang="en-US" i="1" dirty="0">
                <a:latin typeface="Times New Roman" charset="0"/>
              </a:rPr>
              <a:t> </a:t>
            </a:r>
            <a:r>
              <a:rPr lang="en-US" b="1" dirty="0">
                <a:latin typeface="Times New Roman" charset="0"/>
              </a:rPr>
              <a:t> </a:t>
            </a:r>
          </a:p>
        </p:txBody>
      </p:sp>
    </p:spTree>
    <p:extLst>
      <p:ext uri="{BB962C8B-B14F-4D97-AF65-F5344CB8AC3E}">
        <p14:creationId xmlns:p14="http://schemas.microsoft.com/office/powerpoint/2010/main" val="9042723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733502"/>
            <a:ext cx="7924800" cy="4114800"/>
          </a:xfrm>
        </p:spPr>
        <p:txBody>
          <a:bodyPr>
            <a:normAutofit/>
          </a:bodyPr>
          <a:lstStyle/>
          <a:p>
            <a:r>
              <a:rPr lang="en-US" sz="4400" dirty="0" smtClean="0"/>
              <a:t>Physical Aging</a:t>
            </a:r>
          </a:p>
          <a:p>
            <a:r>
              <a:rPr lang="en-US" sz="4400" dirty="0" smtClean="0"/>
              <a:t>Cognitive Aging</a:t>
            </a:r>
          </a:p>
          <a:p>
            <a:r>
              <a:rPr lang="en-US" sz="4400" dirty="0" smtClean="0"/>
              <a:t>Psychosocial Aging</a:t>
            </a:r>
          </a:p>
          <a:p>
            <a:r>
              <a:rPr lang="en-US" sz="4400" dirty="0">
                <a:solidFill>
                  <a:srgbClr val="FF0000"/>
                </a:solidFill>
              </a:rPr>
              <a:t>I</a:t>
            </a:r>
            <a:r>
              <a:rPr lang="en-US" sz="4400" dirty="0" smtClean="0">
                <a:solidFill>
                  <a:srgbClr val="FF0000"/>
                </a:solidFill>
              </a:rPr>
              <a:t>nterventions</a:t>
            </a:r>
            <a:endParaRPr lang="en-US" sz="4400" dirty="0">
              <a:solidFill>
                <a:srgbClr val="FF0000"/>
              </a:solidFill>
            </a:endParaRPr>
          </a:p>
        </p:txBody>
      </p:sp>
    </p:spTree>
    <p:extLst>
      <p:ext uri="{BB962C8B-B14F-4D97-AF65-F5344CB8AC3E}">
        <p14:creationId xmlns:p14="http://schemas.microsoft.com/office/powerpoint/2010/main" val="11018239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924800" cy="1143000"/>
          </a:xfrm>
        </p:spPr>
        <p:txBody>
          <a:bodyPr/>
          <a:lstStyle/>
          <a:p>
            <a:r>
              <a:rPr lang="en-US" dirty="0" smtClean="0">
                <a:solidFill>
                  <a:srgbClr val="DCBF00"/>
                </a:solidFill>
              </a:rPr>
              <a:t>COULD interventions help?</a:t>
            </a:r>
            <a:endParaRPr lang="en-US" dirty="0">
              <a:solidFill>
                <a:srgbClr val="DCBF00"/>
              </a:solidFill>
            </a:endParaRPr>
          </a:p>
        </p:txBody>
      </p:sp>
      <p:sp>
        <p:nvSpPr>
          <p:cNvPr id="4" name="TextBox 3"/>
          <p:cNvSpPr txBox="1"/>
          <p:nvPr/>
        </p:nvSpPr>
        <p:spPr>
          <a:xfrm>
            <a:off x="609600" y="1382751"/>
            <a:ext cx="7486185" cy="4247317"/>
          </a:xfrm>
          <a:prstGeom prst="rect">
            <a:avLst/>
          </a:prstGeom>
          <a:noFill/>
        </p:spPr>
        <p:txBody>
          <a:bodyPr wrap="square" rtlCol="0">
            <a:spAutoFit/>
          </a:bodyPr>
          <a:lstStyle/>
          <a:p>
            <a:pPr>
              <a:buFontTx/>
              <a:buChar char="-"/>
            </a:pPr>
            <a:r>
              <a:rPr lang="en-US" sz="2800" dirty="0" smtClean="0"/>
              <a:t>Pharmacotherapy for schizophrenia has not be shown to impact cognition </a:t>
            </a:r>
            <a:r>
              <a:rPr lang="en-US" sz="1600" dirty="0" smtClean="0"/>
              <a:t>(Chou H.H., et al, 2012)</a:t>
            </a:r>
          </a:p>
          <a:p>
            <a:pPr>
              <a:buFontTx/>
              <a:buChar char="-"/>
            </a:pPr>
            <a:endParaRPr lang="en-US" sz="2800" dirty="0" smtClean="0"/>
          </a:p>
          <a:p>
            <a:pPr>
              <a:buFontTx/>
              <a:buChar char="-"/>
            </a:pPr>
            <a:r>
              <a:rPr lang="en-US" sz="2800" dirty="0" smtClean="0"/>
              <a:t>Treating co-existing depressive symptoms with SSRIs does not confer additional cognitive benefits. </a:t>
            </a:r>
            <a:r>
              <a:rPr lang="en-US" sz="1600" dirty="0" smtClean="0"/>
              <a:t>(Dawes et al, 2012)</a:t>
            </a:r>
          </a:p>
          <a:p>
            <a:pPr>
              <a:buFontTx/>
              <a:buChar char="-"/>
            </a:pPr>
            <a:endParaRPr lang="en-US" sz="2800" dirty="0" smtClean="0"/>
          </a:p>
          <a:p>
            <a:r>
              <a:rPr lang="en-US" sz="2800" dirty="0" smtClean="0"/>
              <a:t>- Evidence that </a:t>
            </a:r>
            <a:r>
              <a:rPr lang="en-US" sz="2800" dirty="0" err="1" smtClean="0"/>
              <a:t>manualized</a:t>
            </a:r>
            <a:r>
              <a:rPr lang="en-US" sz="2800" dirty="0" smtClean="0"/>
              <a:t> cognitive rehabilitation may improve outcomes, to a modest but  clinically significant degree </a:t>
            </a:r>
            <a:r>
              <a:rPr lang="en-US" sz="1600" dirty="0" smtClean="0"/>
              <a:t>(</a:t>
            </a:r>
            <a:r>
              <a:rPr lang="en-US" sz="1600" dirty="0" err="1" smtClean="0"/>
              <a:t>Twamley</a:t>
            </a:r>
            <a:r>
              <a:rPr lang="en-US" sz="1600" dirty="0" smtClean="0"/>
              <a:t> et al, </a:t>
            </a:r>
            <a:r>
              <a:rPr lang="en-US" sz="1600" dirty="0" err="1" smtClean="0"/>
              <a:t>Schi</a:t>
            </a:r>
            <a:r>
              <a:rPr lang="en-US" sz="1600" dirty="0" smtClean="0"/>
              <a:t> Bull, 2003)</a:t>
            </a:r>
            <a:endParaRPr lang="en-US" sz="2800" dirty="0" smtClean="0"/>
          </a:p>
          <a:p>
            <a:pPr>
              <a:buFontTx/>
              <a:buChar char="-"/>
            </a:pPr>
            <a:endParaRPr lang="en-US" dirty="0"/>
          </a:p>
        </p:txBody>
      </p:sp>
    </p:spTree>
    <p:extLst>
      <p:ext uri="{BB962C8B-B14F-4D97-AF65-F5344CB8AC3E}">
        <p14:creationId xmlns:p14="http://schemas.microsoft.com/office/powerpoint/2010/main" val="37255252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Interventions: </a:t>
            </a:r>
            <a:r>
              <a:rPr lang="en-US" dirty="0" smtClean="0">
                <a:solidFill>
                  <a:schemeClr val="tx2"/>
                </a:solidFill>
              </a:rPr>
              <a:t>specialized training</a:t>
            </a:r>
            <a:endParaRPr lang="en-US" dirty="0"/>
          </a:p>
        </p:txBody>
      </p:sp>
      <p:sp>
        <p:nvSpPr>
          <p:cNvPr id="3" name="Content Placeholder 2"/>
          <p:cNvSpPr>
            <a:spLocks noGrp="1"/>
          </p:cNvSpPr>
          <p:nvPr>
            <p:ph sz="quarter" idx="13"/>
          </p:nvPr>
        </p:nvSpPr>
        <p:spPr/>
        <p:txBody>
          <a:bodyPr>
            <a:normAutofit lnSpcReduction="10000"/>
          </a:bodyPr>
          <a:lstStyle/>
          <a:p>
            <a:r>
              <a:rPr lang="en-US" sz="2400" u="sng" dirty="0" smtClean="0">
                <a:solidFill>
                  <a:srgbClr val="DCBF00"/>
                </a:solidFill>
              </a:rPr>
              <a:t>Cognitive-Behavioral Social Skills Training (CBSST)</a:t>
            </a:r>
          </a:p>
          <a:p>
            <a:r>
              <a:rPr lang="en-US" sz="2400" dirty="0" smtClean="0"/>
              <a:t>Group psychotherapy designed to improve social and daily functioning.</a:t>
            </a:r>
          </a:p>
          <a:p>
            <a:r>
              <a:rPr lang="en-US" sz="2400" dirty="0" smtClean="0"/>
              <a:t>Randomized clinical trial of  2x/week sessions for 24 weeks compared to treatment-as-usual</a:t>
            </a:r>
          </a:p>
          <a:p>
            <a:r>
              <a:rPr lang="en-US" sz="2400" dirty="0" smtClean="0"/>
              <a:t>Primary outcomes related to psychosocial functioning</a:t>
            </a:r>
          </a:p>
          <a:p>
            <a:r>
              <a:rPr lang="en-US" sz="2400" dirty="0" smtClean="0"/>
              <a:t>‘Thought Challenging’ Module</a:t>
            </a:r>
          </a:p>
          <a:p>
            <a:r>
              <a:rPr lang="en-US" sz="2400" dirty="0" smtClean="0"/>
              <a:t>‘Asking for Support’ Module</a:t>
            </a:r>
          </a:p>
          <a:p>
            <a:r>
              <a:rPr lang="en-US" sz="2400" dirty="0" smtClean="0"/>
              <a:t>‘Problem Solving’ Module</a:t>
            </a:r>
          </a:p>
          <a:p>
            <a:endParaRPr lang="en-US" sz="2000" dirty="0" smtClean="0"/>
          </a:p>
          <a:p>
            <a:endParaRPr lang="en-US" sz="2000" dirty="0"/>
          </a:p>
        </p:txBody>
      </p:sp>
      <p:sp>
        <p:nvSpPr>
          <p:cNvPr id="4" name="TextBox 3"/>
          <p:cNvSpPr txBox="1"/>
          <p:nvPr/>
        </p:nvSpPr>
        <p:spPr>
          <a:xfrm>
            <a:off x="5734645" y="6272737"/>
            <a:ext cx="2370473" cy="369332"/>
          </a:xfrm>
          <a:prstGeom prst="rect">
            <a:avLst/>
          </a:prstGeom>
          <a:noFill/>
        </p:spPr>
        <p:txBody>
          <a:bodyPr wrap="none" rtlCol="0">
            <a:spAutoFit/>
          </a:bodyPr>
          <a:lstStyle/>
          <a:p>
            <a:r>
              <a:rPr lang="en-US" dirty="0" smtClean="0"/>
              <a:t>Granholm et al, AJP, 2005</a:t>
            </a:r>
            <a:endParaRPr lang="en-US" dirty="0"/>
          </a:p>
        </p:txBody>
      </p:sp>
    </p:spTree>
    <p:extLst>
      <p:ext uri="{BB962C8B-B14F-4D97-AF65-F5344CB8AC3E}">
        <p14:creationId xmlns:p14="http://schemas.microsoft.com/office/powerpoint/2010/main" val="27915813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Interventions: specialized training</a:t>
            </a:r>
            <a:endParaRPr lang="en-US" dirty="0"/>
          </a:p>
        </p:txBody>
      </p:sp>
      <p:sp>
        <p:nvSpPr>
          <p:cNvPr id="3" name="Content Placeholder 2"/>
          <p:cNvSpPr>
            <a:spLocks noGrp="1"/>
          </p:cNvSpPr>
          <p:nvPr>
            <p:ph sz="quarter" idx="13"/>
          </p:nvPr>
        </p:nvSpPr>
        <p:spPr/>
        <p:txBody>
          <a:bodyPr/>
          <a:lstStyle/>
          <a:p>
            <a:r>
              <a:rPr lang="en-US" sz="1800" u="sng" dirty="0">
                <a:solidFill>
                  <a:srgbClr val="DCBF00"/>
                </a:solidFill>
              </a:rPr>
              <a:t>Cognitive-Behavioral Social Skills Training (CBSST)</a:t>
            </a:r>
          </a:p>
          <a:p>
            <a:endParaRPr lang="en-US" dirty="0"/>
          </a:p>
        </p:txBody>
      </p:sp>
      <p:pic>
        <p:nvPicPr>
          <p:cNvPr id="5" name="Picture 4"/>
          <p:cNvPicPr>
            <a:picLocks noChangeAspect="1"/>
          </p:cNvPicPr>
          <p:nvPr/>
        </p:nvPicPr>
        <p:blipFill>
          <a:blip r:embed="rId2" cstate="print"/>
          <a:stretch>
            <a:fillRect/>
          </a:stretch>
        </p:blipFill>
        <p:spPr>
          <a:xfrm>
            <a:off x="2952342" y="2011760"/>
            <a:ext cx="2679669" cy="3783970"/>
          </a:xfrm>
          <a:prstGeom prst="rect">
            <a:avLst/>
          </a:prstGeom>
        </p:spPr>
      </p:pic>
      <p:sp>
        <p:nvSpPr>
          <p:cNvPr id="6" name="Rectangle 5"/>
          <p:cNvSpPr/>
          <p:nvPr/>
        </p:nvSpPr>
        <p:spPr>
          <a:xfrm>
            <a:off x="6163927" y="6181874"/>
            <a:ext cx="2531650" cy="369332"/>
          </a:xfrm>
          <a:prstGeom prst="rect">
            <a:avLst/>
          </a:prstGeom>
        </p:spPr>
        <p:txBody>
          <a:bodyPr wrap="none">
            <a:spAutoFit/>
          </a:bodyPr>
          <a:lstStyle/>
          <a:p>
            <a:r>
              <a:rPr lang="en-US" dirty="0" smtClean="0"/>
              <a:t>Granholm et al, 2005, 2007</a:t>
            </a:r>
            <a:endParaRPr lang="en-US" dirty="0"/>
          </a:p>
        </p:txBody>
      </p:sp>
      <p:sp>
        <p:nvSpPr>
          <p:cNvPr id="7" name="TextBox 6"/>
          <p:cNvSpPr txBox="1"/>
          <p:nvPr/>
        </p:nvSpPr>
        <p:spPr>
          <a:xfrm>
            <a:off x="5958661" y="4771898"/>
            <a:ext cx="2362696" cy="646331"/>
          </a:xfrm>
          <a:prstGeom prst="rect">
            <a:avLst/>
          </a:prstGeom>
          <a:noFill/>
        </p:spPr>
        <p:txBody>
          <a:bodyPr wrap="none" rtlCol="0">
            <a:spAutoFit/>
          </a:bodyPr>
          <a:lstStyle/>
          <a:p>
            <a:r>
              <a:rPr lang="en-US" dirty="0" smtClean="0"/>
              <a:t>Improvements maintained</a:t>
            </a:r>
          </a:p>
          <a:p>
            <a:r>
              <a:rPr lang="en-US" dirty="0" smtClean="0"/>
              <a:t> at 1-year follow-up</a:t>
            </a:r>
            <a:endParaRPr lang="en-US" dirty="0"/>
          </a:p>
        </p:txBody>
      </p:sp>
      <p:pic>
        <p:nvPicPr>
          <p:cNvPr id="28674" name="Picture 2"/>
          <p:cNvPicPr>
            <a:picLocks noChangeAspect="1" noChangeArrowheads="1"/>
          </p:cNvPicPr>
          <p:nvPr/>
        </p:nvPicPr>
        <p:blipFill>
          <a:blip r:embed="rId3" cstate="print"/>
          <a:srcRect/>
          <a:stretch>
            <a:fillRect/>
          </a:stretch>
        </p:blipFill>
        <p:spPr bwMode="auto">
          <a:xfrm>
            <a:off x="6163927" y="2076450"/>
            <a:ext cx="1647825" cy="676275"/>
          </a:xfrm>
          <a:prstGeom prst="rect">
            <a:avLst/>
          </a:prstGeom>
          <a:noFill/>
          <a:ln w="9525">
            <a:noFill/>
            <a:miter lim="800000"/>
            <a:headEnd/>
            <a:tailEnd/>
          </a:ln>
        </p:spPr>
      </p:pic>
    </p:spTree>
    <p:extLst>
      <p:ext uri="{BB962C8B-B14F-4D97-AF65-F5344CB8AC3E}">
        <p14:creationId xmlns:p14="http://schemas.microsoft.com/office/powerpoint/2010/main" val="33081639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13" y="268942"/>
            <a:ext cx="8800352" cy="506226"/>
          </a:xfrm>
        </p:spPr>
        <p:txBody>
          <a:bodyPr/>
          <a:lstStyle/>
          <a:p>
            <a:r>
              <a:rPr lang="en-US" sz="2800" dirty="0">
                <a:solidFill>
                  <a:schemeClr val="tx2"/>
                </a:solidFill>
              </a:rPr>
              <a:t>Interventions: </a:t>
            </a:r>
            <a:r>
              <a:rPr lang="en-US" sz="2800" dirty="0" smtClean="0">
                <a:solidFill>
                  <a:schemeClr val="tx2"/>
                </a:solidFill>
              </a:rPr>
              <a:t>individualized health promotion</a:t>
            </a:r>
            <a:endParaRPr lang="en-US" sz="2800" dirty="0"/>
          </a:p>
        </p:txBody>
      </p:sp>
      <p:sp>
        <p:nvSpPr>
          <p:cNvPr id="3" name="Content Placeholder 2"/>
          <p:cNvSpPr>
            <a:spLocks noGrp="1"/>
          </p:cNvSpPr>
          <p:nvPr>
            <p:ph sz="quarter" idx="13"/>
          </p:nvPr>
        </p:nvSpPr>
        <p:spPr>
          <a:xfrm>
            <a:off x="609600" y="1062317"/>
            <a:ext cx="7924800" cy="4719918"/>
          </a:xfrm>
        </p:spPr>
        <p:txBody>
          <a:bodyPr>
            <a:noAutofit/>
          </a:bodyPr>
          <a:lstStyle/>
          <a:p>
            <a:r>
              <a:rPr lang="en-US" sz="2200" dirty="0" smtClean="0"/>
              <a:t>Individualized program to promote healthy lifestyles for persons with chronic psychiatric illness. </a:t>
            </a:r>
          </a:p>
          <a:p>
            <a:r>
              <a:rPr lang="en-US" sz="2200" dirty="0" smtClean="0"/>
              <a:t>Each participant assigned a health mentor.</a:t>
            </a:r>
          </a:p>
          <a:p>
            <a:r>
              <a:rPr lang="en-US" sz="2200" dirty="0" smtClean="0"/>
              <a:t>Weekly sessions to learn about exercise and healthy eating. </a:t>
            </a:r>
          </a:p>
          <a:p>
            <a:r>
              <a:rPr lang="en-US" sz="2200" dirty="0" smtClean="0"/>
              <a:t>Free access to local gym. </a:t>
            </a:r>
          </a:p>
          <a:p>
            <a:r>
              <a:rPr lang="en-US" sz="2200" dirty="0" smtClean="0"/>
              <a:t>Group-based education sessions for nutrition. </a:t>
            </a:r>
          </a:p>
          <a:p>
            <a:r>
              <a:rPr lang="en-US" sz="2200" dirty="0" smtClean="0"/>
              <a:t>Goals and incentives.</a:t>
            </a:r>
          </a:p>
          <a:p>
            <a:r>
              <a:rPr lang="en-US" sz="2200" dirty="0" smtClean="0"/>
              <a:t>N=98 </a:t>
            </a:r>
          </a:p>
          <a:p>
            <a:r>
              <a:rPr lang="en-US" sz="2200" dirty="0"/>
              <a:t>9</a:t>
            </a:r>
            <a:r>
              <a:rPr lang="en-US" sz="2200" dirty="0" smtClean="0"/>
              <a:t>-month f/u: reduced hip-waist circumference, higher satisfaction with health/fitness, improvements in functioning an negative symptoms. </a:t>
            </a:r>
          </a:p>
          <a:p>
            <a:endParaRPr lang="en-US" sz="2200" dirty="0"/>
          </a:p>
        </p:txBody>
      </p:sp>
      <p:sp>
        <p:nvSpPr>
          <p:cNvPr id="4" name="TextBox 3"/>
          <p:cNvSpPr txBox="1"/>
          <p:nvPr/>
        </p:nvSpPr>
        <p:spPr>
          <a:xfrm>
            <a:off x="6259393" y="6165333"/>
            <a:ext cx="2275007" cy="369332"/>
          </a:xfrm>
          <a:prstGeom prst="rect">
            <a:avLst/>
          </a:prstGeom>
          <a:noFill/>
        </p:spPr>
        <p:txBody>
          <a:bodyPr wrap="none" rtlCol="0">
            <a:spAutoFit/>
          </a:bodyPr>
          <a:lstStyle/>
          <a:p>
            <a:r>
              <a:rPr lang="en-US" dirty="0" smtClean="0"/>
              <a:t>Bartels et al, CMHJ 2011 </a:t>
            </a:r>
            <a:endParaRPr lang="en-US" dirty="0"/>
          </a:p>
        </p:txBody>
      </p:sp>
    </p:spTree>
    <p:extLst>
      <p:ext uri="{BB962C8B-B14F-4D97-AF65-F5344CB8AC3E}">
        <p14:creationId xmlns:p14="http://schemas.microsoft.com/office/powerpoint/2010/main" val="10207691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924800" cy="1143000"/>
          </a:xfrm>
        </p:spPr>
        <p:txBody>
          <a:bodyPr/>
          <a:lstStyle/>
          <a:p>
            <a:r>
              <a:rPr lang="en-US" dirty="0">
                <a:solidFill>
                  <a:schemeClr val="tx2"/>
                </a:solidFill>
              </a:rPr>
              <a:t>Interventions: </a:t>
            </a:r>
            <a:r>
              <a:rPr lang="en-US" dirty="0" smtClean="0">
                <a:solidFill>
                  <a:schemeClr val="tx2"/>
                </a:solidFill>
              </a:rPr>
              <a:t>vocational training</a:t>
            </a:r>
            <a:endParaRPr lang="en-US" dirty="0"/>
          </a:p>
        </p:txBody>
      </p:sp>
      <p:sp>
        <p:nvSpPr>
          <p:cNvPr id="3" name="Content Placeholder 2"/>
          <p:cNvSpPr>
            <a:spLocks noGrp="1"/>
          </p:cNvSpPr>
          <p:nvPr>
            <p:ph sz="quarter" idx="13"/>
          </p:nvPr>
        </p:nvSpPr>
        <p:spPr>
          <a:xfrm>
            <a:off x="609600" y="1600200"/>
            <a:ext cx="8207424" cy="4114800"/>
          </a:xfrm>
        </p:spPr>
        <p:txBody>
          <a:bodyPr>
            <a:normAutofit/>
          </a:bodyPr>
          <a:lstStyle/>
          <a:p>
            <a:r>
              <a:rPr lang="en-US" sz="2800" dirty="0" smtClean="0"/>
              <a:t>Individual Placement and Support (IPC) found to be more beneficial than Conventional Vocational Rehabilitation (CVR)</a:t>
            </a:r>
          </a:p>
          <a:p>
            <a:r>
              <a:rPr lang="en-US" sz="2800" dirty="0" smtClean="0"/>
              <a:t>Persons had better outcomes when “learning on the job”</a:t>
            </a:r>
          </a:p>
          <a:p>
            <a:r>
              <a:rPr lang="en-US" sz="2800" dirty="0" smtClean="0"/>
              <a:t>IPC resulted in higher rates of competitive employment</a:t>
            </a:r>
          </a:p>
          <a:p>
            <a:r>
              <a:rPr lang="en-US" sz="2800" dirty="0" smtClean="0"/>
              <a:t>Persons with competitive employment reported better quality of life. </a:t>
            </a:r>
          </a:p>
          <a:p>
            <a:endParaRPr lang="en-US" sz="2400" dirty="0"/>
          </a:p>
        </p:txBody>
      </p:sp>
      <p:sp>
        <p:nvSpPr>
          <p:cNvPr id="4" name="TextBox 3"/>
          <p:cNvSpPr txBox="1"/>
          <p:nvPr/>
        </p:nvSpPr>
        <p:spPr>
          <a:xfrm>
            <a:off x="6363275" y="6108648"/>
            <a:ext cx="2453749" cy="369332"/>
          </a:xfrm>
          <a:prstGeom prst="rect">
            <a:avLst/>
          </a:prstGeom>
          <a:noFill/>
        </p:spPr>
        <p:txBody>
          <a:bodyPr wrap="none" rtlCol="0">
            <a:spAutoFit/>
          </a:bodyPr>
          <a:lstStyle/>
          <a:p>
            <a:r>
              <a:rPr lang="en-US" dirty="0" smtClean="0"/>
              <a:t>Twamley et al, 2005, 2009 </a:t>
            </a:r>
            <a:endParaRPr lang="en-US" dirty="0"/>
          </a:p>
        </p:txBody>
      </p:sp>
    </p:spTree>
    <p:extLst>
      <p:ext uri="{BB962C8B-B14F-4D97-AF65-F5344CB8AC3E}">
        <p14:creationId xmlns:p14="http://schemas.microsoft.com/office/powerpoint/2010/main" val="42473100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09600" y="0"/>
            <a:ext cx="8357640" cy="1143000"/>
          </a:xfrm>
        </p:spPr>
        <p:txBody>
          <a:bodyPr/>
          <a:lstStyle/>
          <a:p>
            <a:r>
              <a:rPr lang="en-US" dirty="0" smtClean="0">
                <a:solidFill>
                  <a:schemeClr val="tx2"/>
                </a:solidFill>
              </a:rPr>
              <a:t>INTERVENTION TARGETS</a:t>
            </a:r>
            <a:endParaRPr lang="en-US" dirty="0">
              <a:solidFill>
                <a:schemeClr val="tx2"/>
              </a:solidFill>
            </a:endParaRPr>
          </a:p>
        </p:txBody>
      </p:sp>
      <p:sp>
        <p:nvSpPr>
          <p:cNvPr id="6" name="Rounded Rectangle 5"/>
          <p:cNvSpPr/>
          <p:nvPr/>
        </p:nvSpPr>
        <p:spPr>
          <a:xfrm>
            <a:off x="3305109" y="1779643"/>
            <a:ext cx="2539887" cy="515854"/>
          </a:xfrm>
          <a:prstGeom prst="roundRect">
            <a:avLst/>
          </a:prstGeom>
          <a:noFill/>
          <a:ln w="190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3712142" y="1779643"/>
            <a:ext cx="1693258" cy="461665"/>
          </a:xfrm>
          <a:prstGeom prst="rect">
            <a:avLst/>
          </a:prstGeom>
          <a:noFill/>
        </p:spPr>
        <p:txBody>
          <a:bodyPr wrap="square" rtlCol="0">
            <a:spAutoFit/>
          </a:bodyPr>
          <a:lstStyle/>
          <a:p>
            <a:r>
              <a:rPr lang="en-US" sz="2400" dirty="0" smtClean="0"/>
              <a:t>COGNITION</a:t>
            </a:r>
            <a:endParaRPr lang="en-US" sz="2400" dirty="0"/>
          </a:p>
        </p:txBody>
      </p:sp>
      <p:sp>
        <p:nvSpPr>
          <p:cNvPr id="8" name="Rounded Rectangle 7"/>
          <p:cNvSpPr/>
          <p:nvPr/>
        </p:nvSpPr>
        <p:spPr>
          <a:xfrm>
            <a:off x="5232174" y="4483499"/>
            <a:ext cx="1947891" cy="791257"/>
          </a:xfrm>
          <a:prstGeom prst="roundRect">
            <a:avLst/>
          </a:prstGeom>
          <a:noFill/>
          <a:ln w="190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ounded Rectangle 8"/>
          <p:cNvSpPr/>
          <p:nvPr/>
        </p:nvSpPr>
        <p:spPr>
          <a:xfrm>
            <a:off x="1574743" y="4493900"/>
            <a:ext cx="2539887" cy="780857"/>
          </a:xfrm>
          <a:prstGeom prst="roundRect">
            <a:avLst/>
          </a:prstGeom>
          <a:noFill/>
          <a:ln w="190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ounded Rectangle 9"/>
          <p:cNvSpPr/>
          <p:nvPr/>
        </p:nvSpPr>
        <p:spPr>
          <a:xfrm>
            <a:off x="6157128" y="3094281"/>
            <a:ext cx="2810112" cy="946439"/>
          </a:xfrm>
          <a:prstGeom prst="roundRect">
            <a:avLst/>
          </a:prstGeom>
          <a:noFill/>
          <a:ln w="190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ounded Rectangle 10"/>
          <p:cNvSpPr/>
          <p:nvPr/>
        </p:nvSpPr>
        <p:spPr>
          <a:xfrm>
            <a:off x="609601" y="2984929"/>
            <a:ext cx="1865162" cy="706424"/>
          </a:xfrm>
          <a:prstGeom prst="roundRect">
            <a:avLst/>
          </a:prstGeom>
          <a:noFill/>
          <a:ln w="190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798986" y="2984929"/>
            <a:ext cx="1551514" cy="646331"/>
          </a:xfrm>
          <a:prstGeom prst="rect">
            <a:avLst/>
          </a:prstGeom>
          <a:noFill/>
        </p:spPr>
        <p:txBody>
          <a:bodyPr wrap="none" rtlCol="0">
            <a:spAutoFit/>
          </a:bodyPr>
          <a:lstStyle/>
          <a:p>
            <a:r>
              <a:rPr lang="en-US" dirty="0" smtClean="0"/>
              <a:t>EMOTIONAL</a:t>
            </a:r>
          </a:p>
          <a:p>
            <a:r>
              <a:rPr lang="en-US" dirty="0" smtClean="0"/>
              <a:t>FUNCTIONING</a:t>
            </a:r>
            <a:endParaRPr lang="en-US" dirty="0"/>
          </a:p>
        </p:txBody>
      </p:sp>
      <p:sp>
        <p:nvSpPr>
          <p:cNvPr id="13" name="TextBox 12"/>
          <p:cNvSpPr txBox="1"/>
          <p:nvPr/>
        </p:nvSpPr>
        <p:spPr>
          <a:xfrm>
            <a:off x="1693258" y="4511539"/>
            <a:ext cx="2337336" cy="646331"/>
          </a:xfrm>
          <a:prstGeom prst="rect">
            <a:avLst/>
          </a:prstGeom>
          <a:noFill/>
        </p:spPr>
        <p:txBody>
          <a:bodyPr wrap="none" rtlCol="0">
            <a:spAutoFit/>
          </a:bodyPr>
          <a:lstStyle/>
          <a:p>
            <a:r>
              <a:rPr lang="en-US" dirty="0" smtClean="0"/>
              <a:t>PSYCHOLOGICAL </a:t>
            </a:r>
          </a:p>
          <a:p>
            <a:r>
              <a:rPr lang="en-US" dirty="0" smtClean="0"/>
              <a:t>PROTECTIVE FACTORS</a:t>
            </a:r>
            <a:endParaRPr lang="en-US" dirty="0"/>
          </a:p>
        </p:txBody>
      </p:sp>
      <p:sp>
        <p:nvSpPr>
          <p:cNvPr id="14" name="Rectangle 13"/>
          <p:cNvSpPr/>
          <p:nvPr/>
        </p:nvSpPr>
        <p:spPr>
          <a:xfrm>
            <a:off x="5335730" y="4548971"/>
            <a:ext cx="1617687" cy="646331"/>
          </a:xfrm>
          <a:prstGeom prst="rect">
            <a:avLst/>
          </a:prstGeom>
        </p:spPr>
        <p:txBody>
          <a:bodyPr wrap="square">
            <a:spAutoFit/>
          </a:bodyPr>
          <a:lstStyle/>
          <a:p>
            <a:r>
              <a:rPr lang="en-US" dirty="0" smtClean="0"/>
              <a:t>PHYSICAL</a:t>
            </a:r>
            <a:endParaRPr lang="en-US" dirty="0"/>
          </a:p>
          <a:p>
            <a:r>
              <a:rPr lang="en-US" dirty="0"/>
              <a:t>FUNCTIONING</a:t>
            </a:r>
          </a:p>
        </p:txBody>
      </p:sp>
      <p:sp>
        <p:nvSpPr>
          <p:cNvPr id="15" name="TextBox 14"/>
          <p:cNvSpPr txBox="1"/>
          <p:nvPr/>
        </p:nvSpPr>
        <p:spPr>
          <a:xfrm>
            <a:off x="6157128" y="3237437"/>
            <a:ext cx="2666565" cy="646331"/>
          </a:xfrm>
          <a:prstGeom prst="rect">
            <a:avLst/>
          </a:prstGeom>
          <a:noFill/>
        </p:spPr>
        <p:txBody>
          <a:bodyPr wrap="none" rtlCol="0">
            <a:spAutoFit/>
          </a:bodyPr>
          <a:lstStyle/>
          <a:p>
            <a:pPr algn="ctr"/>
            <a:r>
              <a:rPr lang="en-US" dirty="0" smtClean="0"/>
              <a:t>SELF-RATED SUCCESSFUL</a:t>
            </a:r>
          </a:p>
          <a:p>
            <a:pPr algn="ctr"/>
            <a:r>
              <a:rPr lang="en-US" dirty="0" smtClean="0"/>
              <a:t> AGING</a:t>
            </a:r>
            <a:endParaRPr lang="en-US" dirty="0"/>
          </a:p>
        </p:txBody>
      </p:sp>
      <p:sp>
        <p:nvSpPr>
          <p:cNvPr id="2" name="TextBox 1"/>
          <p:cNvSpPr txBox="1"/>
          <p:nvPr/>
        </p:nvSpPr>
        <p:spPr>
          <a:xfrm>
            <a:off x="4657280" y="6295187"/>
            <a:ext cx="4166413" cy="369332"/>
          </a:xfrm>
          <a:prstGeom prst="rect">
            <a:avLst/>
          </a:prstGeom>
          <a:noFill/>
        </p:spPr>
        <p:txBody>
          <a:bodyPr wrap="none" rtlCol="0">
            <a:spAutoFit/>
          </a:bodyPr>
          <a:lstStyle/>
          <a:p>
            <a:r>
              <a:rPr lang="en-US" dirty="0" smtClean="0"/>
              <a:t>Vahia et al, International Psychogeriatrics, 2011</a:t>
            </a:r>
            <a:endParaRPr lang="en-US" dirty="0"/>
          </a:p>
        </p:txBody>
      </p:sp>
      <p:sp>
        <p:nvSpPr>
          <p:cNvPr id="20" name="Rounded Rectangle 19"/>
          <p:cNvSpPr/>
          <p:nvPr/>
        </p:nvSpPr>
        <p:spPr>
          <a:xfrm>
            <a:off x="3103253" y="3115406"/>
            <a:ext cx="2539887" cy="515854"/>
          </a:xfrm>
          <a:prstGeom prst="roundRect">
            <a:avLst/>
          </a:prstGeom>
          <a:noFill/>
          <a:ln w="28575"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a:off x="3197234" y="3102315"/>
            <a:ext cx="2351926" cy="400110"/>
          </a:xfrm>
          <a:prstGeom prst="rect">
            <a:avLst/>
          </a:prstGeom>
        </p:spPr>
        <p:txBody>
          <a:bodyPr wrap="none">
            <a:spAutoFit/>
          </a:bodyPr>
          <a:lstStyle/>
          <a:p>
            <a:r>
              <a:rPr lang="en-US" sz="2000" dirty="0" smtClean="0"/>
              <a:t>PSYCHOPATHOLOGY</a:t>
            </a:r>
            <a:endParaRPr lang="en-US" sz="2000" dirty="0"/>
          </a:p>
        </p:txBody>
      </p:sp>
      <p:cxnSp>
        <p:nvCxnSpPr>
          <p:cNvPr id="40" name="Elbow Connector 39"/>
          <p:cNvCxnSpPr>
            <a:stCxn id="11" idx="3"/>
          </p:cNvCxnSpPr>
          <p:nvPr/>
        </p:nvCxnSpPr>
        <p:spPr>
          <a:xfrm>
            <a:off x="2474763" y="3338141"/>
            <a:ext cx="3682365" cy="410505"/>
          </a:xfrm>
          <a:prstGeom prst="bentConnector3">
            <a:avLst>
              <a:gd name="adj1" fmla="val 10283"/>
            </a:avLst>
          </a:prstGeom>
          <a:ln w="28575" cmpd="sng">
            <a:solidFill>
              <a:srgbClr val="FF3300"/>
            </a:solidFill>
            <a:tailEnd type="arrow"/>
          </a:ln>
        </p:spPr>
        <p:style>
          <a:lnRef idx="2">
            <a:schemeClr val="accent1"/>
          </a:lnRef>
          <a:fillRef idx="0">
            <a:schemeClr val="accent1"/>
          </a:fillRef>
          <a:effectRef idx="1">
            <a:schemeClr val="accent1"/>
          </a:effectRef>
          <a:fontRef idx="minor">
            <a:schemeClr val="tx1"/>
          </a:fontRef>
        </p:style>
      </p:cxnSp>
      <p:cxnSp>
        <p:nvCxnSpPr>
          <p:cNvPr id="43" name="Elbow Connector 42"/>
          <p:cNvCxnSpPr>
            <a:stCxn id="6" idx="3"/>
          </p:cNvCxnSpPr>
          <p:nvPr/>
        </p:nvCxnSpPr>
        <p:spPr>
          <a:xfrm>
            <a:off x="5844996" y="2037570"/>
            <a:ext cx="441304" cy="1056711"/>
          </a:xfrm>
          <a:prstGeom prst="bentConnector2">
            <a:avLst/>
          </a:prstGeom>
          <a:ln w="28575" cmpd="sng">
            <a:solidFill>
              <a:srgbClr val="FF3300"/>
            </a:solidFill>
            <a:tailEnd type="arrow"/>
          </a:ln>
        </p:spPr>
        <p:style>
          <a:lnRef idx="2">
            <a:schemeClr val="accent1"/>
          </a:lnRef>
          <a:fillRef idx="0">
            <a:schemeClr val="accent1"/>
          </a:fillRef>
          <a:effectRef idx="1">
            <a:schemeClr val="accent1"/>
          </a:effectRef>
          <a:fontRef idx="minor">
            <a:schemeClr val="tx1"/>
          </a:fontRef>
        </p:style>
      </p:cxnSp>
      <p:cxnSp>
        <p:nvCxnSpPr>
          <p:cNvPr id="49" name="Elbow Connector 48"/>
          <p:cNvCxnSpPr>
            <a:stCxn id="20" idx="3"/>
          </p:cNvCxnSpPr>
          <p:nvPr/>
        </p:nvCxnSpPr>
        <p:spPr>
          <a:xfrm flipV="1">
            <a:off x="5643140" y="3338141"/>
            <a:ext cx="513988" cy="35192"/>
          </a:xfrm>
          <a:prstGeom prst="bentConnector3">
            <a:avLst/>
          </a:prstGeom>
          <a:ln w="28575" cmpd="sng">
            <a:solidFill>
              <a:srgbClr val="FF3300"/>
            </a:solidFill>
            <a:tailEnd type="arrow"/>
          </a:ln>
        </p:spPr>
        <p:style>
          <a:lnRef idx="2">
            <a:schemeClr val="accent1"/>
          </a:lnRef>
          <a:fillRef idx="0">
            <a:schemeClr val="accent1"/>
          </a:fillRef>
          <a:effectRef idx="1">
            <a:schemeClr val="accent1"/>
          </a:effectRef>
          <a:fontRef idx="minor">
            <a:schemeClr val="tx1"/>
          </a:fontRef>
        </p:style>
      </p:cxnSp>
      <p:cxnSp>
        <p:nvCxnSpPr>
          <p:cNvPr id="51" name="Elbow Connector 50"/>
          <p:cNvCxnSpPr>
            <a:stCxn id="9" idx="0"/>
          </p:cNvCxnSpPr>
          <p:nvPr/>
        </p:nvCxnSpPr>
        <p:spPr>
          <a:xfrm rot="5400000" flipH="1" flipV="1">
            <a:off x="4197352" y="2534123"/>
            <a:ext cx="607112" cy="3312443"/>
          </a:xfrm>
          <a:prstGeom prst="bentConnector2">
            <a:avLst/>
          </a:prstGeom>
          <a:ln w="28575" cmpd="sng">
            <a:solidFill>
              <a:srgbClr val="FF3300"/>
            </a:solidFill>
            <a:tailEnd type="arrow"/>
          </a:ln>
        </p:spPr>
        <p:style>
          <a:lnRef idx="2">
            <a:schemeClr val="accent1"/>
          </a:lnRef>
          <a:fillRef idx="0">
            <a:schemeClr val="accent1"/>
          </a:fillRef>
          <a:effectRef idx="1">
            <a:schemeClr val="accent1"/>
          </a:effectRef>
          <a:fontRef idx="minor">
            <a:schemeClr val="tx1"/>
          </a:fontRef>
        </p:style>
      </p:cxnSp>
      <p:cxnSp>
        <p:nvCxnSpPr>
          <p:cNvPr id="56" name="Elbow Connector 55"/>
          <p:cNvCxnSpPr>
            <a:stCxn id="8" idx="0"/>
          </p:cNvCxnSpPr>
          <p:nvPr/>
        </p:nvCxnSpPr>
        <p:spPr>
          <a:xfrm rot="16200000" flipV="1">
            <a:off x="5960236" y="4237615"/>
            <a:ext cx="442779" cy="48990"/>
          </a:xfrm>
          <a:prstGeom prst="bentConnector3">
            <a:avLst/>
          </a:prstGeom>
          <a:ln w="28575" cmpd="sng">
            <a:solidFill>
              <a:srgbClr val="FF3300"/>
            </a:solidFill>
            <a:tailEnd type="arrow"/>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3305109" y="1384656"/>
            <a:ext cx="2415332" cy="369332"/>
          </a:xfrm>
          <a:prstGeom prst="rect">
            <a:avLst/>
          </a:prstGeom>
          <a:noFill/>
        </p:spPr>
        <p:txBody>
          <a:bodyPr wrap="none" rtlCol="0">
            <a:spAutoFit/>
          </a:bodyPr>
          <a:lstStyle/>
          <a:p>
            <a:r>
              <a:rPr lang="en-US" dirty="0" smtClean="0">
                <a:solidFill>
                  <a:srgbClr val="FF3300"/>
                </a:solidFill>
              </a:rPr>
              <a:t>CBSST, Cognitive Training</a:t>
            </a:r>
            <a:endParaRPr lang="en-US" dirty="0">
              <a:solidFill>
                <a:srgbClr val="FF3300"/>
              </a:solidFill>
            </a:endParaRPr>
          </a:p>
        </p:txBody>
      </p:sp>
      <p:sp>
        <p:nvSpPr>
          <p:cNvPr id="58" name="TextBox 57"/>
          <p:cNvSpPr txBox="1"/>
          <p:nvPr/>
        </p:nvSpPr>
        <p:spPr>
          <a:xfrm>
            <a:off x="337208" y="2341065"/>
            <a:ext cx="2527705" cy="646331"/>
          </a:xfrm>
          <a:prstGeom prst="rect">
            <a:avLst/>
          </a:prstGeom>
          <a:noFill/>
        </p:spPr>
        <p:txBody>
          <a:bodyPr wrap="none" rtlCol="0">
            <a:spAutoFit/>
          </a:bodyPr>
          <a:lstStyle/>
          <a:p>
            <a:r>
              <a:rPr lang="en-US" dirty="0" smtClean="0">
                <a:solidFill>
                  <a:srgbClr val="FF3300"/>
                </a:solidFill>
              </a:rPr>
              <a:t>Pharmacotherapy, exercise,</a:t>
            </a:r>
          </a:p>
          <a:p>
            <a:r>
              <a:rPr lang="en-US" dirty="0" smtClean="0">
                <a:solidFill>
                  <a:srgbClr val="FF3300"/>
                </a:solidFill>
              </a:rPr>
              <a:t>HOPES</a:t>
            </a:r>
            <a:endParaRPr lang="en-US" dirty="0">
              <a:solidFill>
                <a:srgbClr val="FF3300"/>
              </a:solidFill>
            </a:endParaRPr>
          </a:p>
        </p:txBody>
      </p:sp>
      <p:sp>
        <p:nvSpPr>
          <p:cNvPr id="60" name="TextBox 59"/>
          <p:cNvSpPr txBox="1"/>
          <p:nvPr/>
        </p:nvSpPr>
        <p:spPr>
          <a:xfrm>
            <a:off x="3305109" y="2710469"/>
            <a:ext cx="1678765" cy="369332"/>
          </a:xfrm>
          <a:prstGeom prst="rect">
            <a:avLst/>
          </a:prstGeom>
          <a:noFill/>
        </p:spPr>
        <p:txBody>
          <a:bodyPr wrap="none" rtlCol="0">
            <a:spAutoFit/>
          </a:bodyPr>
          <a:lstStyle/>
          <a:p>
            <a:r>
              <a:rPr lang="en-US" dirty="0" smtClean="0">
                <a:solidFill>
                  <a:srgbClr val="FF3300"/>
                </a:solidFill>
              </a:rPr>
              <a:t>Pharmacotherapy</a:t>
            </a:r>
            <a:endParaRPr lang="en-US" dirty="0">
              <a:solidFill>
                <a:srgbClr val="FF3300"/>
              </a:solidFill>
            </a:endParaRPr>
          </a:p>
        </p:txBody>
      </p:sp>
      <p:sp>
        <p:nvSpPr>
          <p:cNvPr id="61" name="TextBox 60"/>
          <p:cNvSpPr txBox="1"/>
          <p:nvPr/>
        </p:nvSpPr>
        <p:spPr>
          <a:xfrm>
            <a:off x="1688299" y="5318410"/>
            <a:ext cx="3110196" cy="369332"/>
          </a:xfrm>
          <a:prstGeom prst="rect">
            <a:avLst/>
          </a:prstGeom>
          <a:noFill/>
        </p:spPr>
        <p:txBody>
          <a:bodyPr wrap="none" rtlCol="0">
            <a:spAutoFit/>
          </a:bodyPr>
          <a:lstStyle/>
          <a:p>
            <a:r>
              <a:rPr lang="en-US" dirty="0" smtClean="0">
                <a:solidFill>
                  <a:srgbClr val="FF3300"/>
                </a:solidFill>
              </a:rPr>
              <a:t>FAST, Vocational Training, HOPES</a:t>
            </a:r>
            <a:endParaRPr lang="en-US" dirty="0">
              <a:solidFill>
                <a:srgbClr val="FF3300"/>
              </a:solidFill>
            </a:endParaRPr>
          </a:p>
        </p:txBody>
      </p:sp>
      <p:sp>
        <p:nvSpPr>
          <p:cNvPr id="62" name="TextBox 61"/>
          <p:cNvSpPr txBox="1"/>
          <p:nvPr/>
        </p:nvSpPr>
        <p:spPr>
          <a:xfrm>
            <a:off x="5232174" y="5344065"/>
            <a:ext cx="2909683" cy="369332"/>
          </a:xfrm>
          <a:prstGeom prst="rect">
            <a:avLst/>
          </a:prstGeom>
          <a:noFill/>
        </p:spPr>
        <p:txBody>
          <a:bodyPr wrap="none" rtlCol="0">
            <a:spAutoFit/>
          </a:bodyPr>
          <a:lstStyle/>
          <a:p>
            <a:r>
              <a:rPr lang="en-US" dirty="0" smtClean="0">
                <a:solidFill>
                  <a:srgbClr val="FF3300"/>
                </a:solidFill>
              </a:rPr>
              <a:t>Adequate Medical Care, SHAPE</a:t>
            </a:r>
            <a:endParaRPr lang="en-US" dirty="0">
              <a:solidFill>
                <a:srgbClr val="FF3300"/>
              </a:solidFill>
            </a:endParaRPr>
          </a:p>
        </p:txBody>
      </p:sp>
      <p:sp>
        <p:nvSpPr>
          <p:cNvPr id="63" name="TextBox 62"/>
          <p:cNvSpPr txBox="1"/>
          <p:nvPr/>
        </p:nvSpPr>
        <p:spPr>
          <a:xfrm>
            <a:off x="6953417" y="2241308"/>
            <a:ext cx="973757" cy="369332"/>
          </a:xfrm>
          <a:prstGeom prst="rect">
            <a:avLst/>
          </a:prstGeom>
          <a:noFill/>
          <a:ln>
            <a:noFill/>
          </a:ln>
        </p:spPr>
        <p:txBody>
          <a:bodyPr wrap="none" rtlCol="0">
            <a:spAutoFit/>
          </a:bodyPr>
          <a:lstStyle/>
          <a:p>
            <a:r>
              <a:rPr lang="en-US" dirty="0" smtClean="0">
                <a:solidFill>
                  <a:srgbClr val="FF0000"/>
                </a:solidFill>
              </a:rPr>
              <a:t>Religion?</a:t>
            </a:r>
            <a:endParaRPr lang="en-US" dirty="0">
              <a:solidFill>
                <a:srgbClr val="FF0000"/>
              </a:solidFill>
            </a:endParaRPr>
          </a:p>
        </p:txBody>
      </p:sp>
      <p:cxnSp>
        <p:nvCxnSpPr>
          <p:cNvPr id="65" name="Straight Arrow Connector 64"/>
          <p:cNvCxnSpPr>
            <a:stCxn id="63" idx="2"/>
          </p:cNvCxnSpPr>
          <p:nvPr/>
        </p:nvCxnSpPr>
        <p:spPr>
          <a:xfrm flipH="1">
            <a:off x="7395033" y="2610640"/>
            <a:ext cx="45263" cy="46916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67438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DCBF00"/>
                </a:solidFill>
              </a:rPr>
              <a:t>cognitive reserve</a:t>
            </a:r>
            <a:endParaRPr lang="en-US" dirty="0">
              <a:solidFill>
                <a:srgbClr val="DCBF00"/>
              </a:solidFill>
            </a:endParaRPr>
          </a:p>
        </p:txBody>
      </p:sp>
      <p:sp>
        <p:nvSpPr>
          <p:cNvPr id="3" name="Content Placeholder 2"/>
          <p:cNvSpPr>
            <a:spLocks noGrp="1"/>
          </p:cNvSpPr>
          <p:nvPr>
            <p:ph sz="quarter" idx="13"/>
          </p:nvPr>
        </p:nvSpPr>
        <p:spPr/>
        <p:txBody>
          <a:bodyPr/>
          <a:lstStyle/>
          <a:p>
            <a:r>
              <a:rPr lang="en-US" sz="3600" dirty="0" smtClean="0"/>
              <a:t>Cognitive reserve (measured as a composite of premorbid IQ, leisure activities and educational-occupational level) predicted better performance on working memory and attention in a sample of Spanish young adults with first episode schizophrenia at 2 year follow-up</a:t>
            </a:r>
          </a:p>
          <a:p>
            <a:endParaRPr lang="en-US" dirty="0"/>
          </a:p>
        </p:txBody>
      </p:sp>
      <p:sp>
        <p:nvSpPr>
          <p:cNvPr id="4" name="TextBox 3"/>
          <p:cNvSpPr txBox="1"/>
          <p:nvPr/>
        </p:nvSpPr>
        <p:spPr>
          <a:xfrm>
            <a:off x="4781176" y="6195216"/>
            <a:ext cx="3551911" cy="369332"/>
          </a:xfrm>
          <a:prstGeom prst="rect">
            <a:avLst/>
          </a:prstGeom>
          <a:noFill/>
        </p:spPr>
        <p:txBody>
          <a:bodyPr wrap="none" rtlCol="0">
            <a:spAutoFit/>
          </a:bodyPr>
          <a:lstStyle/>
          <a:p>
            <a:r>
              <a:rPr lang="en-US" dirty="0" smtClean="0"/>
              <a:t>De la Serna et al, </a:t>
            </a:r>
            <a:r>
              <a:rPr lang="en-US" dirty="0" err="1" smtClean="0"/>
              <a:t>Schiz</a:t>
            </a:r>
            <a:r>
              <a:rPr lang="en-US" dirty="0" smtClean="0"/>
              <a:t> Research, 2013 </a:t>
            </a:r>
            <a:endParaRPr lang="en-US" dirty="0"/>
          </a:p>
        </p:txBody>
      </p:sp>
    </p:spTree>
    <p:extLst>
      <p:ext uri="{BB962C8B-B14F-4D97-AF65-F5344CB8AC3E}">
        <p14:creationId xmlns:p14="http://schemas.microsoft.com/office/powerpoint/2010/main" val="316001224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Resilience and recovery?</a:t>
            </a:r>
            <a:endParaRPr lang="en-US" dirty="0">
              <a:solidFill>
                <a:schemeClr val="tx2"/>
              </a:solidFill>
            </a:endParaRPr>
          </a:p>
        </p:txBody>
      </p:sp>
      <p:sp>
        <p:nvSpPr>
          <p:cNvPr id="3" name="Content Placeholder 2"/>
          <p:cNvSpPr>
            <a:spLocks noGrp="1"/>
          </p:cNvSpPr>
          <p:nvPr>
            <p:ph sz="quarter" idx="13"/>
          </p:nvPr>
        </p:nvSpPr>
        <p:spPr/>
        <p:txBody>
          <a:bodyPr>
            <a:normAutofit/>
          </a:bodyPr>
          <a:lstStyle/>
          <a:p>
            <a:r>
              <a:rPr lang="en-US" sz="4000" dirty="0" smtClean="0"/>
              <a:t>In a small study of 17 Norwegian patients with schizophrenia (Mean age = 52.1 years), resilience (measured by CD-RISC) predicted stability of recovery at 15 year follow-up</a:t>
            </a:r>
            <a:endParaRPr lang="en-US" sz="4000" dirty="0"/>
          </a:p>
        </p:txBody>
      </p:sp>
      <p:sp>
        <p:nvSpPr>
          <p:cNvPr id="4" name="TextBox 3"/>
          <p:cNvSpPr txBox="1"/>
          <p:nvPr/>
        </p:nvSpPr>
        <p:spPr>
          <a:xfrm>
            <a:off x="3570942" y="6135452"/>
            <a:ext cx="5498771" cy="369332"/>
          </a:xfrm>
          <a:prstGeom prst="rect">
            <a:avLst/>
          </a:prstGeom>
          <a:noFill/>
        </p:spPr>
        <p:txBody>
          <a:bodyPr wrap="none" rtlCol="0">
            <a:spAutoFit/>
          </a:bodyPr>
          <a:lstStyle/>
          <a:p>
            <a:r>
              <a:rPr lang="en-US" dirty="0" err="1" smtClean="0"/>
              <a:t>Torgalsboen</a:t>
            </a:r>
            <a:r>
              <a:rPr lang="en-US" dirty="0" smtClean="0"/>
              <a:t> et al , </a:t>
            </a:r>
            <a:r>
              <a:rPr lang="en-US" dirty="0" err="1" smtClean="0"/>
              <a:t>Clin</a:t>
            </a:r>
            <a:r>
              <a:rPr lang="en-US" dirty="0" smtClean="0"/>
              <a:t> Schizophrenia Related Psychosis, 2012 </a:t>
            </a:r>
            <a:endParaRPr lang="en-US" dirty="0"/>
          </a:p>
        </p:txBody>
      </p:sp>
    </p:spTree>
    <p:extLst>
      <p:ext uri="{BB962C8B-B14F-4D97-AF65-F5344CB8AC3E}">
        <p14:creationId xmlns:p14="http://schemas.microsoft.com/office/powerpoint/2010/main" val="403113563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09600" y="0"/>
            <a:ext cx="8357640" cy="1143000"/>
          </a:xfrm>
        </p:spPr>
        <p:txBody>
          <a:bodyPr/>
          <a:lstStyle/>
          <a:p>
            <a:r>
              <a:rPr lang="en-US" dirty="0" smtClean="0">
                <a:solidFill>
                  <a:schemeClr val="tx2"/>
                </a:solidFill>
              </a:rPr>
              <a:t>aging  and outcomes in schizophrenia</a:t>
            </a:r>
            <a:endParaRPr lang="en-US" dirty="0">
              <a:solidFill>
                <a:schemeClr val="tx2"/>
              </a:solidFill>
            </a:endParaRPr>
          </a:p>
        </p:txBody>
      </p:sp>
      <p:sp>
        <p:nvSpPr>
          <p:cNvPr id="6" name="Rounded Rectangle 5"/>
          <p:cNvSpPr/>
          <p:nvPr/>
        </p:nvSpPr>
        <p:spPr>
          <a:xfrm>
            <a:off x="3305109" y="1779643"/>
            <a:ext cx="2539887" cy="515854"/>
          </a:xfrm>
          <a:prstGeom prst="roundRect">
            <a:avLst/>
          </a:prstGeom>
          <a:noFill/>
          <a:ln w="190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712142" y="1779643"/>
            <a:ext cx="1693258" cy="461665"/>
          </a:xfrm>
          <a:prstGeom prst="rect">
            <a:avLst/>
          </a:prstGeom>
          <a:noFill/>
        </p:spPr>
        <p:txBody>
          <a:bodyPr wrap="square" rtlCol="0">
            <a:spAutoFit/>
          </a:bodyPr>
          <a:lstStyle/>
          <a:p>
            <a:r>
              <a:rPr lang="en-US" sz="2400" dirty="0" smtClean="0"/>
              <a:t>COGNITION</a:t>
            </a:r>
            <a:endParaRPr lang="en-US" sz="2400" dirty="0"/>
          </a:p>
        </p:txBody>
      </p:sp>
      <p:sp>
        <p:nvSpPr>
          <p:cNvPr id="8" name="Rounded Rectangle 7"/>
          <p:cNvSpPr/>
          <p:nvPr/>
        </p:nvSpPr>
        <p:spPr>
          <a:xfrm>
            <a:off x="5232174" y="4483499"/>
            <a:ext cx="1947891" cy="791257"/>
          </a:xfrm>
          <a:prstGeom prst="roundRect">
            <a:avLst/>
          </a:prstGeom>
          <a:noFill/>
          <a:ln w="190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1574743" y="4493900"/>
            <a:ext cx="2539887" cy="780857"/>
          </a:xfrm>
          <a:prstGeom prst="roundRect">
            <a:avLst/>
          </a:prstGeom>
          <a:noFill/>
          <a:ln w="190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6157128" y="3094281"/>
            <a:ext cx="2810112" cy="646331"/>
          </a:xfrm>
          <a:prstGeom prst="roundRect">
            <a:avLst/>
          </a:prstGeom>
          <a:noFill/>
          <a:ln w="190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609601" y="2984929"/>
            <a:ext cx="1865162" cy="706424"/>
          </a:xfrm>
          <a:prstGeom prst="roundRect">
            <a:avLst/>
          </a:prstGeom>
          <a:noFill/>
          <a:ln w="190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798986" y="2984929"/>
            <a:ext cx="1551514" cy="646331"/>
          </a:xfrm>
          <a:prstGeom prst="rect">
            <a:avLst/>
          </a:prstGeom>
          <a:noFill/>
        </p:spPr>
        <p:txBody>
          <a:bodyPr wrap="none" rtlCol="0">
            <a:spAutoFit/>
          </a:bodyPr>
          <a:lstStyle/>
          <a:p>
            <a:r>
              <a:rPr lang="en-US" dirty="0" smtClean="0"/>
              <a:t>EMOTIONAL</a:t>
            </a:r>
          </a:p>
          <a:p>
            <a:r>
              <a:rPr lang="en-US" dirty="0" smtClean="0"/>
              <a:t>FUNCTIONING</a:t>
            </a:r>
            <a:endParaRPr lang="en-US" dirty="0"/>
          </a:p>
        </p:txBody>
      </p:sp>
      <p:sp>
        <p:nvSpPr>
          <p:cNvPr id="13" name="TextBox 12"/>
          <p:cNvSpPr txBox="1"/>
          <p:nvPr/>
        </p:nvSpPr>
        <p:spPr>
          <a:xfrm>
            <a:off x="1693258" y="4511539"/>
            <a:ext cx="2337336" cy="646331"/>
          </a:xfrm>
          <a:prstGeom prst="rect">
            <a:avLst/>
          </a:prstGeom>
          <a:noFill/>
        </p:spPr>
        <p:txBody>
          <a:bodyPr wrap="none" rtlCol="0">
            <a:spAutoFit/>
          </a:bodyPr>
          <a:lstStyle/>
          <a:p>
            <a:r>
              <a:rPr lang="en-US" dirty="0" smtClean="0"/>
              <a:t>PSYCHOLOGICAL </a:t>
            </a:r>
          </a:p>
          <a:p>
            <a:r>
              <a:rPr lang="en-US" dirty="0" smtClean="0"/>
              <a:t>PROTECTIVE FACTORS</a:t>
            </a:r>
            <a:endParaRPr lang="en-US" dirty="0"/>
          </a:p>
        </p:txBody>
      </p:sp>
      <p:sp>
        <p:nvSpPr>
          <p:cNvPr id="14" name="Rectangle 13"/>
          <p:cNvSpPr/>
          <p:nvPr/>
        </p:nvSpPr>
        <p:spPr>
          <a:xfrm>
            <a:off x="5335730" y="4548971"/>
            <a:ext cx="4572000" cy="646331"/>
          </a:xfrm>
          <a:prstGeom prst="rect">
            <a:avLst/>
          </a:prstGeom>
        </p:spPr>
        <p:txBody>
          <a:bodyPr>
            <a:spAutoFit/>
          </a:bodyPr>
          <a:lstStyle/>
          <a:p>
            <a:r>
              <a:rPr lang="en-US" dirty="0" smtClean="0"/>
              <a:t>PHYSICAL</a:t>
            </a:r>
            <a:endParaRPr lang="en-US" dirty="0"/>
          </a:p>
          <a:p>
            <a:r>
              <a:rPr lang="en-US" dirty="0"/>
              <a:t>FUNCTIONING</a:t>
            </a:r>
          </a:p>
        </p:txBody>
      </p:sp>
      <p:sp>
        <p:nvSpPr>
          <p:cNvPr id="15" name="TextBox 14"/>
          <p:cNvSpPr txBox="1"/>
          <p:nvPr/>
        </p:nvSpPr>
        <p:spPr>
          <a:xfrm>
            <a:off x="6157128" y="3102315"/>
            <a:ext cx="2666565" cy="646331"/>
          </a:xfrm>
          <a:prstGeom prst="rect">
            <a:avLst/>
          </a:prstGeom>
          <a:noFill/>
        </p:spPr>
        <p:txBody>
          <a:bodyPr wrap="none" rtlCol="0">
            <a:spAutoFit/>
          </a:bodyPr>
          <a:lstStyle/>
          <a:p>
            <a:r>
              <a:rPr lang="en-US" dirty="0" smtClean="0"/>
              <a:t>SELF-RATED SUCCESSFUL</a:t>
            </a:r>
          </a:p>
          <a:p>
            <a:r>
              <a:rPr lang="en-US" dirty="0" smtClean="0"/>
              <a:t> AGING</a:t>
            </a:r>
            <a:endParaRPr lang="en-US" dirty="0"/>
          </a:p>
        </p:txBody>
      </p:sp>
      <p:sp>
        <p:nvSpPr>
          <p:cNvPr id="20" name="Rounded Rectangle 19"/>
          <p:cNvSpPr/>
          <p:nvPr/>
        </p:nvSpPr>
        <p:spPr>
          <a:xfrm>
            <a:off x="3103253" y="3115406"/>
            <a:ext cx="2539887" cy="515854"/>
          </a:xfrm>
          <a:prstGeom prst="roundRect">
            <a:avLst/>
          </a:prstGeom>
          <a:noFill/>
          <a:ln w="28575" cmpd="sng">
            <a:solidFill>
              <a:srgbClr val="FF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3197234" y="3102315"/>
            <a:ext cx="2351926" cy="400110"/>
          </a:xfrm>
          <a:prstGeom prst="rect">
            <a:avLst/>
          </a:prstGeom>
        </p:spPr>
        <p:txBody>
          <a:bodyPr wrap="none">
            <a:spAutoFit/>
          </a:bodyPr>
          <a:lstStyle/>
          <a:p>
            <a:r>
              <a:rPr lang="en-US" sz="2000" dirty="0" smtClean="0"/>
              <a:t>PSYCHOPATHOLOGY</a:t>
            </a:r>
            <a:endParaRPr lang="en-US" sz="2000" dirty="0"/>
          </a:p>
        </p:txBody>
      </p:sp>
      <p:cxnSp>
        <p:nvCxnSpPr>
          <p:cNvPr id="18" name="Straight Arrow Connector 17"/>
          <p:cNvCxnSpPr>
            <a:endCxn id="20" idx="0"/>
          </p:cNvCxnSpPr>
          <p:nvPr/>
        </p:nvCxnSpPr>
        <p:spPr>
          <a:xfrm>
            <a:off x="4325633" y="2254400"/>
            <a:ext cx="47564" cy="861006"/>
          </a:xfrm>
          <a:prstGeom prst="straightConnector1">
            <a:avLst/>
          </a:prstGeom>
          <a:ln>
            <a:solidFill>
              <a:srgbClr val="FFFF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11" idx="3"/>
            <a:endCxn id="20" idx="1"/>
          </p:cNvCxnSpPr>
          <p:nvPr/>
        </p:nvCxnSpPr>
        <p:spPr>
          <a:xfrm>
            <a:off x="2474763" y="3338141"/>
            <a:ext cx="628490" cy="35192"/>
          </a:xfrm>
          <a:prstGeom prst="straightConnector1">
            <a:avLst/>
          </a:prstGeom>
          <a:ln>
            <a:solidFill>
              <a:srgbClr val="FFFF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20" idx="3"/>
            <a:endCxn id="10" idx="1"/>
          </p:cNvCxnSpPr>
          <p:nvPr/>
        </p:nvCxnSpPr>
        <p:spPr>
          <a:xfrm>
            <a:off x="5643140" y="3373333"/>
            <a:ext cx="513988" cy="44114"/>
          </a:xfrm>
          <a:prstGeom prst="straightConnector1">
            <a:avLst/>
          </a:prstGeom>
          <a:ln>
            <a:solidFill>
              <a:srgbClr val="FFFF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20" idx="2"/>
            <a:endCxn id="9" idx="0"/>
          </p:cNvCxnSpPr>
          <p:nvPr/>
        </p:nvCxnSpPr>
        <p:spPr>
          <a:xfrm flipH="1">
            <a:off x="2844687" y="3631260"/>
            <a:ext cx="1528510" cy="862640"/>
          </a:xfrm>
          <a:prstGeom prst="straightConnector1">
            <a:avLst/>
          </a:prstGeom>
          <a:ln>
            <a:solidFill>
              <a:srgbClr val="FFFF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20" idx="2"/>
          </p:cNvCxnSpPr>
          <p:nvPr/>
        </p:nvCxnSpPr>
        <p:spPr>
          <a:xfrm>
            <a:off x="4373197" y="3631260"/>
            <a:ext cx="1783931" cy="852239"/>
          </a:xfrm>
          <a:prstGeom prst="straightConnector1">
            <a:avLst/>
          </a:prstGeom>
          <a:ln>
            <a:solidFill>
              <a:srgbClr val="FFFF00"/>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1784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924800" cy="1143000"/>
          </a:xfrm>
        </p:spPr>
        <p:txBody>
          <a:bodyPr/>
          <a:lstStyle/>
          <a:p>
            <a:r>
              <a:rPr lang="en-US" dirty="0" smtClean="0">
                <a:solidFill>
                  <a:srgbClr val="DCBF00"/>
                </a:solidFill>
              </a:rPr>
              <a:t>summary</a:t>
            </a:r>
            <a:endParaRPr lang="en-US" dirty="0">
              <a:solidFill>
                <a:srgbClr val="DCBF00"/>
              </a:solidFill>
            </a:endParaRPr>
          </a:p>
        </p:txBody>
      </p:sp>
      <p:sp>
        <p:nvSpPr>
          <p:cNvPr id="3" name="Content Placeholder 2"/>
          <p:cNvSpPr>
            <a:spLocks noGrp="1"/>
          </p:cNvSpPr>
          <p:nvPr>
            <p:ph sz="quarter" idx="13"/>
          </p:nvPr>
        </p:nvSpPr>
        <p:spPr>
          <a:xfrm>
            <a:off x="283883" y="1636059"/>
            <a:ext cx="8621058" cy="4615329"/>
          </a:xfrm>
        </p:spPr>
        <p:txBody>
          <a:bodyPr>
            <a:noAutofit/>
          </a:bodyPr>
          <a:lstStyle/>
          <a:p>
            <a:r>
              <a:rPr lang="en-US" sz="2400" dirty="0" smtClean="0"/>
              <a:t>Aging related trajectories may differ, depending on domain studied.</a:t>
            </a:r>
          </a:p>
          <a:p>
            <a:r>
              <a:rPr lang="en-US" sz="2400" dirty="0" smtClean="0"/>
              <a:t>While physical health worsens, cognitive decline trajectory may be more </a:t>
            </a:r>
            <a:r>
              <a:rPr lang="en-US" sz="2400" dirty="0" err="1" smtClean="0"/>
              <a:t>heterogenous</a:t>
            </a:r>
            <a:endParaRPr lang="en-US" sz="2400" dirty="0" smtClean="0"/>
          </a:p>
          <a:p>
            <a:r>
              <a:rPr lang="en-US" sz="2400" dirty="0" smtClean="0"/>
              <a:t>Protective factors (resilience, cognitive reserve) may have a role</a:t>
            </a:r>
          </a:p>
          <a:p>
            <a:r>
              <a:rPr lang="en-US" sz="2400" dirty="0" smtClean="0"/>
              <a:t>Evidence-based interventions exist, that can improve outcomes.</a:t>
            </a:r>
          </a:p>
          <a:p>
            <a:r>
              <a:rPr lang="en-US" sz="2400" dirty="0" smtClean="0"/>
              <a:t>Even in early life, management with a lifespan perspective is likely to predict better treatment outcomes. </a:t>
            </a:r>
            <a:endParaRPr lang="en-US" sz="2400" dirty="0"/>
          </a:p>
        </p:txBody>
      </p:sp>
    </p:spTree>
    <p:extLst>
      <p:ext uri="{BB962C8B-B14F-4D97-AF65-F5344CB8AC3E}">
        <p14:creationId xmlns:p14="http://schemas.microsoft.com/office/powerpoint/2010/main" val="101013894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acknowledgements</a:t>
            </a:r>
            <a:endParaRPr lang="en-US" dirty="0">
              <a:solidFill>
                <a:schemeClr val="tx2"/>
              </a:solidFill>
            </a:endParaRPr>
          </a:p>
        </p:txBody>
      </p:sp>
      <p:pic>
        <p:nvPicPr>
          <p:cNvPr id="5" name="Picture 4"/>
          <p:cNvPicPr>
            <a:picLocks noChangeAspect="1"/>
          </p:cNvPicPr>
          <p:nvPr/>
        </p:nvPicPr>
        <p:blipFill>
          <a:blip r:embed="rId2" cstate="print"/>
          <a:stretch>
            <a:fillRect/>
          </a:stretch>
        </p:blipFill>
        <p:spPr>
          <a:xfrm>
            <a:off x="609600" y="1819668"/>
            <a:ext cx="5740686" cy="4012740"/>
          </a:xfrm>
          <a:prstGeom prst="rect">
            <a:avLst/>
          </a:prstGeom>
        </p:spPr>
      </p:pic>
      <p:sp>
        <p:nvSpPr>
          <p:cNvPr id="6" name="TextBox 5"/>
          <p:cNvSpPr txBox="1"/>
          <p:nvPr/>
        </p:nvSpPr>
        <p:spPr>
          <a:xfrm>
            <a:off x="6548217" y="1819668"/>
            <a:ext cx="2582758" cy="2031325"/>
          </a:xfrm>
          <a:prstGeom prst="rect">
            <a:avLst/>
          </a:prstGeom>
          <a:noFill/>
        </p:spPr>
        <p:txBody>
          <a:bodyPr wrap="none" rtlCol="0">
            <a:spAutoFit/>
          </a:bodyPr>
          <a:lstStyle/>
          <a:p>
            <a:r>
              <a:rPr lang="en-US" dirty="0" smtClean="0"/>
              <a:t>…and specially</a:t>
            </a:r>
          </a:p>
          <a:p>
            <a:endParaRPr lang="en-US" dirty="0" smtClean="0"/>
          </a:p>
          <a:p>
            <a:pPr marL="285750" indent="-285750">
              <a:buFontTx/>
              <a:buChar char="-"/>
            </a:pPr>
            <a:r>
              <a:rPr lang="en-US" dirty="0" smtClean="0"/>
              <a:t>Colin A. Depp, Ph.D.</a:t>
            </a:r>
          </a:p>
          <a:p>
            <a:pPr marL="285750" indent="-285750">
              <a:buFontTx/>
              <a:buChar char="-"/>
            </a:pPr>
            <a:r>
              <a:rPr lang="en-US" dirty="0" smtClean="0"/>
              <a:t>Wesley Thompson, Ph.D.</a:t>
            </a:r>
          </a:p>
          <a:p>
            <a:pPr marL="285750" indent="-285750">
              <a:buFontTx/>
              <a:buChar char="-"/>
            </a:pPr>
            <a:r>
              <a:rPr lang="en-US" dirty="0" smtClean="0"/>
              <a:t>Carl I. Cohen, M.D.</a:t>
            </a:r>
          </a:p>
          <a:p>
            <a:pPr marL="285750" indent="-285750">
              <a:buFontTx/>
              <a:buChar char="-"/>
            </a:pPr>
            <a:r>
              <a:rPr lang="en-US" dirty="0" err="1" smtClean="0"/>
              <a:t>Dilip</a:t>
            </a:r>
            <a:r>
              <a:rPr lang="en-US" dirty="0" smtClean="0"/>
              <a:t> V. </a:t>
            </a:r>
            <a:r>
              <a:rPr lang="en-US" dirty="0" err="1" smtClean="0"/>
              <a:t>Jeste</a:t>
            </a:r>
            <a:r>
              <a:rPr lang="en-US" dirty="0" smtClean="0"/>
              <a:t>, M.D.</a:t>
            </a:r>
          </a:p>
          <a:p>
            <a:endParaRPr lang="en-US" dirty="0"/>
          </a:p>
        </p:txBody>
      </p:sp>
      <p:sp>
        <p:nvSpPr>
          <p:cNvPr id="7" name="TextBox 6"/>
          <p:cNvSpPr txBox="1"/>
          <p:nvPr/>
        </p:nvSpPr>
        <p:spPr>
          <a:xfrm>
            <a:off x="6548217" y="4111072"/>
            <a:ext cx="2445877" cy="1754327"/>
          </a:xfrm>
          <a:prstGeom prst="rect">
            <a:avLst/>
          </a:prstGeom>
          <a:noFill/>
        </p:spPr>
        <p:txBody>
          <a:bodyPr wrap="none" rtlCol="0">
            <a:spAutoFit/>
          </a:bodyPr>
          <a:lstStyle/>
          <a:p>
            <a:r>
              <a:rPr lang="en-US" u="sng" dirty="0" smtClean="0"/>
              <a:t>CONTACT INFORMATION</a:t>
            </a:r>
          </a:p>
          <a:p>
            <a:endParaRPr lang="en-US" dirty="0"/>
          </a:p>
          <a:p>
            <a:r>
              <a:rPr lang="en-US" dirty="0" smtClean="0">
                <a:hlinkClick r:id="rId3"/>
              </a:rPr>
              <a:t>ivahia@ucsd.edu</a:t>
            </a:r>
            <a:endParaRPr lang="en-US" dirty="0" smtClean="0"/>
          </a:p>
          <a:p>
            <a:endParaRPr lang="en-US" dirty="0" smtClean="0"/>
          </a:p>
          <a:p>
            <a:r>
              <a:rPr lang="en-US" dirty="0" smtClean="0"/>
              <a:t>+1 858 822 3151</a:t>
            </a:r>
          </a:p>
          <a:p>
            <a:endParaRPr lang="en-US" dirty="0"/>
          </a:p>
        </p:txBody>
      </p:sp>
    </p:spTree>
    <p:extLst>
      <p:ext uri="{BB962C8B-B14F-4D97-AF65-F5344CB8AC3E}">
        <p14:creationId xmlns:p14="http://schemas.microsoft.com/office/powerpoint/2010/main" val="38546126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733502"/>
            <a:ext cx="7924800" cy="4114800"/>
          </a:xfrm>
        </p:spPr>
        <p:txBody>
          <a:bodyPr>
            <a:normAutofit/>
          </a:bodyPr>
          <a:lstStyle/>
          <a:p>
            <a:r>
              <a:rPr lang="en-US" sz="4400" dirty="0" smtClean="0"/>
              <a:t>Physical Aging</a:t>
            </a:r>
          </a:p>
          <a:p>
            <a:r>
              <a:rPr lang="en-US" sz="4400" dirty="0" smtClean="0"/>
              <a:t>Cognitive Aging</a:t>
            </a:r>
          </a:p>
          <a:p>
            <a:r>
              <a:rPr lang="en-US" sz="4400" dirty="0" smtClean="0"/>
              <a:t>Psychosocial Aging</a:t>
            </a:r>
          </a:p>
          <a:p>
            <a:r>
              <a:rPr lang="en-US" sz="4400" dirty="0"/>
              <a:t>I</a:t>
            </a:r>
            <a:r>
              <a:rPr lang="en-US" sz="4400" dirty="0" smtClean="0"/>
              <a:t>nterventions</a:t>
            </a:r>
            <a:endParaRPr lang="en-US" sz="4400" dirty="0"/>
          </a:p>
        </p:txBody>
      </p:sp>
    </p:spTree>
    <p:extLst>
      <p:ext uri="{BB962C8B-B14F-4D97-AF65-F5344CB8AC3E}">
        <p14:creationId xmlns:p14="http://schemas.microsoft.com/office/powerpoint/2010/main" val="303618117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733502"/>
            <a:ext cx="7924800" cy="4114800"/>
          </a:xfrm>
        </p:spPr>
        <p:txBody>
          <a:bodyPr>
            <a:normAutofit/>
          </a:bodyPr>
          <a:lstStyle/>
          <a:p>
            <a:r>
              <a:rPr lang="en-US" sz="4400" dirty="0" smtClean="0">
                <a:solidFill>
                  <a:srgbClr val="FF0000"/>
                </a:solidFill>
              </a:rPr>
              <a:t>Physical Aging</a:t>
            </a:r>
          </a:p>
          <a:p>
            <a:r>
              <a:rPr lang="en-US" sz="4400" dirty="0" smtClean="0"/>
              <a:t>Cognitive Aging</a:t>
            </a:r>
          </a:p>
          <a:p>
            <a:r>
              <a:rPr lang="en-US" sz="4400" dirty="0" smtClean="0"/>
              <a:t>Psychosocial Aging</a:t>
            </a:r>
          </a:p>
          <a:p>
            <a:r>
              <a:rPr lang="en-US" sz="4400" dirty="0"/>
              <a:t>I</a:t>
            </a:r>
            <a:r>
              <a:rPr lang="en-US" sz="4400" dirty="0" smtClean="0"/>
              <a:t>nterventions</a:t>
            </a:r>
            <a:endParaRPr lang="en-US" sz="4400" dirty="0"/>
          </a:p>
        </p:txBody>
      </p:sp>
    </p:spTree>
    <p:extLst>
      <p:ext uri="{BB962C8B-B14F-4D97-AF65-F5344CB8AC3E}">
        <p14:creationId xmlns:p14="http://schemas.microsoft.com/office/powerpoint/2010/main" val="10771944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924800" cy="1143000"/>
          </a:xfrm>
        </p:spPr>
        <p:txBody>
          <a:bodyPr/>
          <a:lstStyle/>
          <a:p>
            <a:r>
              <a:rPr lang="en-US" dirty="0" smtClean="0">
                <a:solidFill>
                  <a:schemeClr val="tx2"/>
                </a:solidFill>
              </a:rPr>
              <a:t>Trajectories in schizophrenia:</a:t>
            </a:r>
            <a:br>
              <a:rPr lang="en-US" dirty="0" smtClean="0">
                <a:solidFill>
                  <a:schemeClr val="tx2"/>
                </a:solidFill>
              </a:rPr>
            </a:br>
            <a:r>
              <a:rPr lang="en-US" dirty="0" smtClean="0">
                <a:solidFill>
                  <a:schemeClr val="tx2"/>
                </a:solidFill>
              </a:rPr>
              <a:t>the paradox of aging</a:t>
            </a:r>
            <a:endParaRPr lang="en-US" dirty="0"/>
          </a:p>
        </p:txBody>
      </p:sp>
      <p:sp>
        <p:nvSpPr>
          <p:cNvPr id="3" name="Content Placeholder 2"/>
          <p:cNvSpPr>
            <a:spLocks noGrp="1"/>
          </p:cNvSpPr>
          <p:nvPr>
            <p:ph sz="quarter" idx="13"/>
          </p:nvPr>
        </p:nvSpPr>
        <p:spPr>
          <a:xfrm>
            <a:off x="609600" y="1592730"/>
            <a:ext cx="7924800" cy="4114800"/>
          </a:xfrm>
        </p:spPr>
        <p:txBody>
          <a:bodyPr>
            <a:normAutofit/>
          </a:bodyPr>
          <a:lstStyle/>
          <a:p>
            <a:pPr marL="0" indent="0">
              <a:buNone/>
            </a:pPr>
            <a:r>
              <a:rPr lang="en-US" sz="4000" dirty="0" smtClean="0"/>
              <a:t>Age</a:t>
            </a:r>
            <a:r>
              <a:rPr lang="en-US" sz="4000" dirty="0"/>
              <a:t>-associated decline in physical and some cognitive functions stands in sharp contrast to the enhancement of subjective quality of life and psycho- social functioning</a:t>
            </a:r>
          </a:p>
        </p:txBody>
      </p:sp>
      <p:sp>
        <p:nvSpPr>
          <p:cNvPr id="4" name="Rectangle 3"/>
          <p:cNvSpPr/>
          <p:nvPr/>
        </p:nvSpPr>
        <p:spPr>
          <a:xfrm>
            <a:off x="4712964" y="6189844"/>
            <a:ext cx="4064071" cy="369332"/>
          </a:xfrm>
          <a:prstGeom prst="rect">
            <a:avLst/>
          </a:prstGeom>
        </p:spPr>
        <p:txBody>
          <a:bodyPr wrap="none">
            <a:spAutoFit/>
          </a:bodyPr>
          <a:lstStyle/>
          <a:p>
            <a:r>
              <a:rPr lang="en-US" dirty="0" smtClean="0"/>
              <a:t>Jeste, </a:t>
            </a:r>
            <a:r>
              <a:rPr lang="en-US" dirty="0" err="1" smtClean="0"/>
              <a:t>Wolkowitz</a:t>
            </a:r>
            <a:r>
              <a:rPr lang="en-US" dirty="0" smtClean="0"/>
              <a:t> and Palmer, </a:t>
            </a:r>
            <a:r>
              <a:rPr lang="en-US" dirty="0" err="1" smtClean="0"/>
              <a:t>Schiz</a:t>
            </a:r>
            <a:r>
              <a:rPr lang="en-US" dirty="0" smtClean="0"/>
              <a:t> Bull, 2011</a:t>
            </a:r>
            <a:endParaRPr lang="en-US" dirty="0"/>
          </a:p>
        </p:txBody>
      </p:sp>
    </p:spTree>
    <p:extLst>
      <p:ext uri="{BB962C8B-B14F-4D97-AF65-F5344CB8AC3E}">
        <p14:creationId xmlns:p14="http://schemas.microsoft.com/office/powerpoint/2010/main" val="249044549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541" y="-143715"/>
            <a:ext cx="7924800" cy="1143000"/>
          </a:xfrm>
        </p:spPr>
        <p:txBody>
          <a:bodyPr/>
          <a:lstStyle/>
          <a:p>
            <a:r>
              <a:rPr lang="en-US" dirty="0" smtClean="0">
                <a:solidFill>
                  <a:schemeClr val="tx2"/>
                </a:solidFill>
              </a:rPr>
              <a:t>PHYSICAL </a:t>
            </a:r>
            <a:r>
              <a:rPr lang="en-US" dirty="0">
                <a:solidFill>
                  <a:schemeClr val="tx2"/>
                </a:solidFill>
              </a:rPr>
              <a:t>aging in schizophrenia</a:t>
            </a:r>
            <a:endParaRPr lang="en-US" dirty="0"/>
          </a:p>
        </p:txBody>
      </p:sp>
      <p:sp>
        <p:nvSpPr>
          <p:cNvPr id="3" name="Content Placeholder 2"/>
          <p:cNvSpPr>
            <a:spLocks noGrp="1"/>
          </p:cNvSpPr>
          <p:nvPr>
            <p:ph sz="quarter" idx="13"/>
          </p:nvPr>
        </p:nvSpPr>
        <p:spPr>
          <a:xfrm>
            <a:off x="609600" y="1195294"/>
            <a:ext cx="7924800" cy="4519706"/>
          </a:xfrm>
        </p:spPr>
        <p:txBody>
          <a:bodyPr/>
          <a:lstStyle/>
          <a:p>
            <a:pPr marL="0" indent="0">
              <a:buNone/>
            </a:pPr>
            <a:r>
              <a:rPr lang="en-US" sz="2800" dirty="0" smtClean="0"/>
              <a:t>Evidence for accelerated physical aging:</a:t>
            </a:r>
          </a:p>
          <a:p>
            <a:pPr>
              <a:buFontTx/>
              <a:buChar char="-"/>
            </a:pPr>
            <a:r>
              <a:rPr lang="en-US" sz="2800" dirty="0" err="1" smtClean="0"/>
              <a:t>Avg</a:t>
            </a:r>
            <a:r>
              <a:rPr lang="en-US" sz="2800" dirty="0" smtClean="0"/>
              <a:t> lifespan is 20-25 years shorter</a:t>
            </a:r>
          </a:p>
          <a:p>
            <a:pPr>
              <a:buFontTx/>
              <a:buChar char="-"/>
            </a:pPr>
            <a:r>
              <a:rPr lang="en-US" sz="2800" dirty="0" smtClean="0"/>
              <a:t>60% may have metabolic syndrome</a:t>
            </a:r>
          </a:p>
          <a:p>
            <a:pPr>
              <a:buFontTx/>
              <a:buChar char="-"/>
            </a:pPr>
            <a:r>
              <a:rPr lang="en-US" sz="2800" dirty="0" smtClean="0"/>
              <a:t>10-year risk of CAD increased by 79%</a:t>
            </a:r>
          </a:p>
          <a:p>
            <a:pPr>
              <a:buFontTx/>
              <a:buChar char="-"/>
            </a:pPr>
            <a:r>
              <a:rPr lang="en-US" sz="2800" dirty="0" smtClean="0"/>
              <a:t>Shorter telomeres than healthy subjects</a:t>
            </a:r>
          </a:p>
          <a:p>
            <a:pPr marL="0" indent="0">
              <a:buNone/>
            </a:pPr>
            <a:endParaRPr lang="en-US" sz="2800" dirty="0" smtClean="0"/>
          </a:p>
          <a:p>
            <a:endParaRPr lang="en-US" dirty="0"/>
          </a:p>
        </p:txBody>
      </p:sp>
    </p:spTree>
    <p:extLst>
      <p:ext uri="{BB962C8B-B14F-4D97-AF65-F5344CB8AC3E}">
        <p14:creationId xmlns:p14="http://schemas.microsoft.com/office/powerpoint/2010/main" val="191402479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PHYSICAL aging in schizophrenia</a:t>
            </a:r>
            <a:endParaRPr lang="en-US" dirty="0"/>
          </a:p>
        </p:txBody>
      </p:sp>
      <p:sp>
        <p:nvSpPr>
          <p:cNvPr id="3" name="Content Placeholder 2"/>
          <p:cNvSpPr>
            <a:spLocks noGrp="1"/>
          </p:cNvSpPr>
          <p:nvPr>
            <p:ph sz="quarter" idx="13"/>
          </p:nvPr>
        </p:nvSpPr>
        <p:spPr/>
        <p:txBody>
          <a:bodyPr/>
          <a:lstStyle/>
          <a:p>
            <a:r>
              <a:rPr lang="en-US" sz="2800" dirty="0" smtClean="0"/>
              <a:t>Partly explained by lifestyle – sedentary, chronic smoking, substance use, side effects from atypical antipsychotics.</a:t>
            </a:r>
          </a:p>
          <a:p>
            <a:r>
              <a:rPr lang="en-US" sz="2800" dirty="0" smtClean="0"/>
              <a:t>Partly explained by inadequacy </a:t>
            </a:r>
            <a:r>
              <a:rPr lang="en-US" sz="2800" dirty="0"/>
              <a:t>of medical care, despite adequate </a:t>
            </a:r>
            <a:r>
              <a:rPr lang="en-US" sz="2800" dirty="0" smtClean="0"/>
              <a:t>access.</a:t>
            </a:r>
          </a:p>
          <a:p>
            <a:r>
              <a:rPr lang="en-US" sz="2800" dirty="0"/>
              <a:t>O</a:t>
            </a:r>
            <a:r>
              <a:rPr lang="en-US" sz="2800" dirty="0" smtClean="0"/>
              <a:t>xidative </a:t>
            </a:r>
            <a:r>
              <a:rPr lang="en-US" sz="2800" dirty="0"/>
              <a:t>stress and/or chronic exposure to inflammatory cytokines may form a pathogenic pathway culminating in accelerated cell </a:t>
            </a:r>
            <a:r>
              <a:rPr lang="en-US" sz="2800" dirty="0" smtClean="0"/>
              <a:t>aging</a:t>
            </a:r>
            <a:endParaRPr lang="en-US" sz="2800" dirty="0"/>
          </a:p>
          <a:p>
            <a:endParaRPr lang="en-US" dirty="0"/>
          </a:p>
        </p:txBody>
      </p:sp>
    </p:spTree>
    <p:extLst>
      <p:ext uri="{BB962C8B-B14F-4D97-AF65-F5344CB8AC3E}">
        <p14:creationId xmlns:p14="http://schemas.microsoft.com/office/powerpoint/2010/main" val="130109944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orizon">
  <a:themeElements>
    <a:clrScheme name="Custom 2">
      <a:dk1>
        <a:srgbClr val="000000"/>
      </a:dk1>
      <a:lt1>
        <a:srgbClr val="FFFFFF"/>
      </a:lt1>
      <a:dk2>
        <a:srgbClr val="1F2123"/>
      </a:dk2>
      <a:lt2>
        <a:srgbClr val="DCBF00"/>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ＭＳ ゴシック"/>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Horizon.thmx</Template>
  <TotalTime>19063</TotalTime>
  <Words>2102</Words>
  <Application>Microsoft Macintosh PowerPoint</Application>
  <PresentationFormat>On-screen Show (4:3)</PresentationFormat>
  <Paragraphs>254</Paragraphs>
  <Slides>41</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Horizon</vt:lpstr>
      <vt:lpstr>Chart</vt:lpstr>
      <vt:lpstr>Trajectories of schizophrenia in late life</vt:lpstr>
      <vt:lpstr>disclosures</vt:lpstr>
      <vt:lpstr>SCHIZOPHRENIA CIrCA 1970</vt:lpstr>
      <vt:lpstr>aging  and outcomes in schizophrenia</vt:lpstr>
      <vt:lpstr>PowerPoint Presentation</vt:lpstr>
      <vt:lpstr>PowerPoint Presentation</vt:lpstr>
      <vt:lpstr>Trajectories in schizophrenia: the paradox of aging</vt:lpstr>
      <vt:lpstr>PHYSICAL aging in schizophrenia</vt:lpstr>
      <vt:lpstr>PHYSICAL aging in schizophrenia</vt:lpstr>
      <vt:lpstr>Telomeres in schizophrenia</vt:lpstr>
      <vt:lpstr>COGNITIVE aging in schizophrenia</vt:lpstr>
      <vt:lpstr>Antipsychotic safety in older adults: The MCCE study</vt:lpstr>
      <vt:lpstr>Antipsychotic safety in older adults: The MCCE study</vt:lpstr>
      <vt:lpstr>PowerPoint Presentation</vt:lpstr>
      <vt:lpstr>PowerPoint Presentation</vt:lpstr>
      <vt:lpstr>PowerPoint Presentation</vt:lpstr>
      <vt:lpstr>AGE EFFECT ON cognition in schizophrenia</vt:lpstr>
      <vt:lpstr>Cognition, functioning and hospitalization</vt:lpstr>
      <vt:lpstr>Oxidative stress and cognitive performance: a predictor of decline?</vt:lpstr>
      <vt:lpstr>PowerPoint Presentation</vt:lpstr>
      <vt:lpstr>PowerPoint Presentation</vt:lpstr>
      <vt:lpstr>Successful aging in schizophrenia</vt:lpstr>
      <vt:lpstr>Successful aging in schizophrenia</vt:lpstr>
      <vt:lpstr>Successful aging in schizophrenia</vt:lpstr>
      <vt:lpstr>Successful aging in schizophrenia</vt:lpstr>
      <vt:lpstr>PowerPoint Presentation</vt:lpstr>
      <vt:lpstr>Qualitative Personal Interviews of  Older People with Schizophrenia</vt:lpstr>
      <vt:lpstr>Qualitative Interviews (Quotes): Post-Onset Reactions</vt:lpstr>
      <vt:lpstr>      Qualitative Interviews (Quotes):Course</vt:lpstr>
      <vt:lpstr>Qualitative Interviews (Quotes):  Outlook - Positive</vt:lpstr>
      <vt:lpstr>PowerPoint Presentation</vt:lpstr>
      <vt:lpstr>COULD interventions help?</vt:lpstr>
      <vt:lpstr>Interventions: specialized training</vt:lpstr>
      <vt:lpstr>Interventions: specialized training</vt:lpstr>
      <vt:lpstr>Interventions: individualized health promotion</vt:lpstr>
      <vt:lpstr>Interventions: vocational training</vt:lpstr>
      <vt:lpstr>INTERVENTION TARGETS</vt:lpstr>
      <vt:lpstr>cognitive reserve</vt:lpstr>
      <vt:lpstr>Resilience and recovery?</vt:lpstr>
      <vt:lpstr>summary</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older persons with schizophrenia age successfully?</dc:title>
  <dc:creator>Ipsit Vahia</dc:creator>
  <cp:lastModifiedBy>John Zubrovich</cp:lastModifiedBy>
  <cp:revision>792</cp:revision>
  <dcterms:created xsi:type="dcterms:W3CDTF">2011-09-02T06:59:30Z</dcterms:created>
  <dcterms:modified xsi:type="dcterms:W3CDTF">2013-10-02T15:17:35Z</dcterms:modified>
</cp:coreProperties>
</file>