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56.xml" ContentType="application/vnd.openxmlformats-officedocument.presentationml.notesSlide+xml"/>
  <Override PartName="/ppt/notesSlides/notesSlide57.xml" ContentType="application/vnd.openxmlformats-officedocument.presentationml.notesSlide+xml"/>
  <Override PartName="/ppt/notesSlides/notesSlide58.xml" ContentType="application/vnd.openxmlformats-officedocument.presentationml.notesSlide+xml"/>
  <Override PartName="/ppt/notesSlides/notesSlide59.xml" ContentType="application/vnd.openxmlformats-officedocument.presentationml.notesSlide+xml"/>
  <Override PartName="/ppt/notesSlides/notesSlide60.xml" ContentType="application/vnd.openxmlformats-officedocument.presentationml.notesSlide+xml"/>
  <Override PartName="/ppt/notesSlides/notesSlide61.xml" ContentType="application/vnd.openxmlformats-officedocument.presentationml.notesSlide+xml"/>
  <Override PartName="/ppt/notesSlides/notesSlide62.xml" ContentType="application/vnd.openxmlformats-officedocument.presentationml.notesSlide+xml"/>
  <Override PartName="/ppt/notesSlides/notesSlide63.xml" ContentType="application/vnd.openxmlformats-officedocument.presentationml.notesSlide+xml"/>
  <Override PartName="/ppt/notesSlides/notesSlide64.xml" ContentType="application/vnd.openxmlformats-officedocument.presentationml.notesSlide+xml"/>
  <Override PartName="/ppt/notesSlides/notesSlide65.xml" ContentType="application/vnd.openxmlformats-officedocument.presentationml.notesSlide+xml"/>
  <Override PartName="/ppt/notesSlides/notesSlide66.xml" ContentType="application/vnd.openxmlformats-officedocument.presentationml.notesSlide+xml"/>
  <Override PartName="/ppt/notesSlides/notesSlide67.xml" ContentType="application/vnd.openxmlformats-officedocument.presentationml.notesSlide+xml"/>
  <Override PartName="/ppt/notesSlides/notesSlide68.xml" ContentType="application/vnd.openxmlformats-officedocument.presentationml.notesSlide+xml"/>
  <Override PartName="/ppt/notesSlides/notesSlide69.xml" ContentType="application/vnd.openxmlformats-officedocument.presentationml.notesSlide+xml"/>
  <Override PartName="/ppt/notesSlides/notesSlide7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4" r:id="rId1"/>
  </p:sldMasterIdLst>
  <p:notesMasterIdLst>
    <p:notesMasterId r:id="rId72"/>
  </p:notesMasterIdLst>
  <p:sldIdLst>
    <p:sldId id="256" r:id="rId2"/>
    <p:sldId id="257" r:id="rId3"/>
    <p:sldId id="265" r:id="rId4"/>
    <p:sldId id="267" r:id="rId5"/>
    <p:sldId id="269" r:id="rId6"/>
    <p:sldId id="270" r:id="rId7"/>
    <p:sldId id="271" r:id="rId8"/>
    <p:sldId id="272" r:id="rId9"/>
    <p:sldId id="273" r:id="rId10"/>
    <p:sldId id="274" r:id="rId11"/>
    <p:sldId id="275" r:id="rId12"/>
    <p:sldId id="312" r:id="rId13"/>
    <p:sldId id="313" r:id="rId14"/>
    <p:sldId id="314" r:id="rId15"/>
    <p:sldId id="315" r:id="rId16"/>
    <p:sldId id="316" r:id="rId17"/>
    <p:sldId id="317" r:id="rId18"/>
    <p:sldId id="318" r:id="rId19"/>
    <p:sldId id="319" r:id="rId20"/>
    <p:sldId id="320" r:id="rId21"/>
    <p:sldId id="321" r:id="rId22"/>
    <p:sldId id="322" r:id="rId23"/>
    <p:sldId id="323" r:id="rId24"/>
    <p:sldId id="324" r:id="rId25"/>
    <p:sldId id="325" r:id="rId26"/>
    <p:sldId id="326" r:id="rId27"/>
    <p:sldId id="276" r:id="rId28"/>
    <p:sldId id="277" r:id="rId29"/>
    <p:sldId id="278" r:id="rId30"/>
    <p:sldId id="279" r:id="rId31"/>
    <p:sldId id="280" r:id="rId32"/>
    <p:sldId id="281" r:id="rId33"/>
    <p:sldId id="311" r:id="rId34"/>
    <p:sldId id="282" r:id="rId35"/>
    <p:sldId id="327" r:id="rId36"/>
    <p:sldId id="263" r:id="rId37"/>
    <p:sldId id="288" r:id="rId38"/>
    <p:sldId id="287" r:id="rId39"/>
    <p:sldId id="300" r:id="rId40"/>
    <p:sldId id="290" r:id="rId41"/>
    <p:sldId id="302" r:id="rId42"/>
    <p:sldId id="292" r:id="rId43"/>
    <p:sldId id="296" r:id="rId44"/>
    <p:sldId id="297" r:id="rId45"/>
    <p:sldId id="298" r:id="rId46"/>
    <p:sldId id="304" r:id="rId47"/>
    <p:sldId id="305" r:id="rId48"/>
    <p:sldId id="306" r:id="rId49"/>
    <p:sldId id="307" r:id="rId50"/>
    <p:sldId id="308" r:id="rId51"/>
    <p:sldId id="309" r:id="rId52"/>
    <p:sldId id="310" r:id="rId53"/>
    <p:sldId id="328" r:id="rId54"/>
    <p:sldId id="258" r:id="rId55"/>
    <p:sldId id="259" r:id="rId56"/>
    <p:sldId id="286" r:id="rId57"/>
    <p:sldId id="260" r:id="rId58"/>
    <p:sldId id="261" r:id="rId59"/>
    <p:sldId id="268" r:id="rId60"/>
    <p:sldId id="283" r:id="rId61"/>
    <p:sldId id="329" r:id="rId62"/>
    <p:sldId id="330" r:id="rId63"/>
    <p:sldId id="331" r:id="rId64"/>
    <p:sldId id="332" r:id="rId65"/>
    <p:sldId id="333" r:id="rId66"/>
    <p:sldId id="334" r:id="rId67"/>
    <p:sldId id="335" r:id="rId68"/>
    <p:sldId id="336" r:id="rId69"/>
    <p:sldId id="337" r:id="rId70"/>
    <p:sldId id="338" r:id="rId71"/>
  </p:sldIdLst>
  <p:sldSz cx="9144000" cy="6858000" type="screen4x3"/>
  <p:notesSz cx="6858000" cy="9144000"/>
  <p:custShowLst>
    <p:custShow name="Custom Show 1" id="0">
      <p:sldLst>
        <p:sld r:id="rId2"/>
        <p:sld r:id="rId3"/>
        <p:sld r:id="rId55"/>
        <p:sld r:id="rId56"/>
        <p:sld r:id="rId57"/>
        <p:sld r:id="rId58"/>
        <p:sld r:id="rId59"/>
        <p:sld r:id="rId37"/>
        <p:sld r:id="rId38"/>
        <p:sld r:id="rId39"/>
        <p:sld r:id="rId41"/>
        <p:sld r:id="rId43"/>
        <p:sld r:id="rId44"/>
        <p:sld r:id="rId45"/>
        <p:sld r:id="rId46"/>
        <p:sld r:id="rId60"/>
        <p:sld r:id="rId61"/>
      </p:sldLst>
    </p:custShow>
  </p:custShow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5" d="100"/>
          <a:sy n="95" d="100"/>
        </p:scale>
        <p:origin x="-2672" y="-6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63" Type="http://schemas.openxmlformats.org/officeDocument/2006/relationships/slide" Target="slides/slide62.xml"/><Relationship Id="rId64" Type="http://schemas.openxmlformats.org/officeDocument/2006/relationships/slide" Target="slides/slide63.xml"/><Relationship Id="rId65" Type="http://schemas.openxmlformats.org/officeDocument/2006/relationships/slide" Target="slides/slide64.xml"/><Relationship Id="rId66" Type="http://schemas.openxmlformats.org/officeDocument/2006/relationships/slide" Target="slides/slide65.xml"/><Relationship Id="rId67" Type="http://schemas.openxmlformats.org/officeDocument/2006/relationships/slide" Target="slides/slide66.xml"/><Relationship Id="rId68" Type="http://schemas.openxmlformats.org/officeDocument/2006/relationships/slide" Target="slides/slide67.xml"/><Relationship Id="rId69" Type="http://schemas.openxmlformats.org/officeDocument/2006/relationships/slide" Target="slides/slide68.xml"/><Relationship Id="rId50" Type="http://schemas.openxmlformats.org/officeDocument/2006/relationships/slide" Target="slides/slide49.xml"/><Relationship Id="rId51" Type="http://schemas.openxmlformats.org/officeDocument/2006/relationships/slide" Target="slides/slide50.xml"/><Relationship Id="rId52" Type="http://schemas.openxmlformats.org/officeDocument/2006/relationships/slide" Target="slides/slide51.xml"/><Relationship Id="rId53" Type="http://schemas.openxmlformats.org/officeDocument/2006/relationships/slide" Target="slides/slide52.xml"/><Relationship Id="rId54" Type="http://schemas.openxmlformats.org/officeDocument/2006/relationships/slide" Target="slides/slide53.xml"/><Relationship Id="rId55" Type="http://schemas.openxmlformats.org/officeDocument/2006/relationships/slide" Target="slides/slide54.xml"/><Relationship Id="rId56" Type="http://schemas.openxmlformats.org/officeDocument/2006/relationships/slide" Target="slides/slide55.xml"/><Relationship Id="rId57" Type="http://schemas.openxmlformats.org/officeDocument/2006/relationships/slide" Target="slides/slide56.xml"/><Relationship Id="rId58" Type="http://schemas.openxmlformats.org/officeDocument/2006/relationships/slide" Target="slides/slide57.xml"/><Relationship Id="rId59" Type="http://schemas.openxmlformats.org/officeDocument/2006/relationships/slide" Target="slides/slide5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70" Type="http://schemas.openxmlformats.org/officeDocument/2006/relationships/slide" Target="slides/slide69.xml"/><Relationship Id="rId71" Type="http://schemas.openxmlformats.org/officeDocument/2006/relationships/slide" Target="slides/slide70.xml"/><Relationship Id="rId72" Type="http://schemas.openxmlformats.org/officeDocument/2006/relationships/notesMaster" Target="notesMasters/notesMaster1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73" Type="http://schemas.openxmlformats.org/officeDocument/2006/relationships/printerSettings" Target="printerSettings/printerSettings1.bin"/><Relationship Id="rId74" Type="http://schemas.openxmlformats.org/officeDocument/2006/relationships/presProps" Target="presProps.xml"/><Relationship Id="rId75" Type="http://schemas.openxmlformats.org/officeDocument/2006/relationships/viewProps" Target="viewProps.xml"/><Relationship Id="rId76" Type="http://schemas.openxmlformats.org/officeDocument/2006/relationships/theme" Target="theme/theme1.xml"/><Relationship Id="rId77" Type="http://schemas.openxmlformats.org/officeDocument/2006/relationships/tableStyles" Target="tableStyles.xml"/><Relationship Id="rId60" Type="http://schemas.openxmlformats.org/officeDocument/2006/relationships/slide" Target="slides/slide59.xml"/><Relationship Id="rId61" Type="http://schemas.openxmlformats.org/officeDocument/2006/relationships/slide" Target="slides/slide60.xml"/><Relationship Id="rId62" Type="http://schemas.openxmlformats.org/officeDocument/2006/relationships/slide" Target="slides/slide61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F1A2BC-6F6C-462F-83B8-A6B52C49AFEB}" type="datetimeFigureOut">
              <a:rPr lang="en-US" smtClean="0"/>
              <a:pPr/>
              <a:t>2/25/14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5A39EE-AE96-493E-B710-3C0E1CEDAC6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27914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2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2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2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_rels/notesSlide3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1.xml"/></Relationships>
</file>

<file path=ppt/notesSlides/_rels/notesSlide3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2.xml"/></Relationships>
</file>

<file path=ppt/notesSlides/_rels/notesSlide3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3.xml"/></Relationships>
</file>

<file path=ppt/notesSlides/_rels/notesSlide3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4.xml"/></Relationships>
</file>

<file path=ppt/notesSlides/_rels/notesSlide3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5.xml"/></Relationships>
</file>

<file path=ppt/notesSlides/_rels/notesSlide3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6.xml"/></Relationships>
</file>

<file path=ppt/notesSlides/_rels/notesSlide3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7.xml"/></Relationships>
</file>

<file path=ppt/notesSlides/_rels/notesSlide3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8.xml"/></Relationships>
</file>

<file path=ppt/notesSlides/_rels/notesSlide3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9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0.xml"/></Relationships>
</file>

<file path=ppt/notesSlides/_rels/notesSlide4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1.xml"/></Relationships>
</file>

<file path=ppt/notesSlides/_rels/notesSlide4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2.xml"/></Relationships>
</file>

<file path=ppt/notesSlides/_rels/notesSlide4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3.xml"/></Relationships>
</file>

<file path=ppt/notesSlides/_rels/notesSlide4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4.xml"/></Relationships>
</file>

<file path=ppt/notesSlides/_rels/notesSlide4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5.xml"/></Relationships>
</file>

<file path=ppt/notesSlides/_rels/notesSlide4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6.xml"/></Relationships>
</file>

<file path=ppt/notesSlides/_rels/notesSlide4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7.xml"/></Relationships>
</file>

<file path=ppt/notesSlides/_rels/notesSlide4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8.xml"/></Relationships>
</file>

<file path=ppt/notesSlides/_rels/notesSlide4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9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0.xml"/></Relationships>
</file>

<file path=ppt/notesSlides/_rels/notesSlide5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1.xml"/></Relationships>
</file>

<file path=ppt/notesSlides/_rels/notesSlide5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2.xml"/></Relationships>
</file>

<file path=ppt/notesSlides/_rels/notesSlide5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3.xml"/></Relationships>
</file>

<file path=ppt/notesSlides/_rels/notesSlide5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4.xml"/></Relationships>
</file>

<file path=ppt/notesSlides/_rels/notesSlide5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5.xml"/></Relationships>
</file>

<file path=ppt/notesSlides/_rels/notesSlide5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6.xml"/></Relationships>
</file>

<file path=ppt/notesSlides/_rels/notesSlide5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7.xml"/></Relationships>
</file>

<file path=ppt/notesSlides/_rels/notesSlide5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8.xml"/></Relationships>
</file>

<file path=ppt/notesSlides/_rels/notesSlide5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9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6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0.xml"/></Relationships>
</file>

<file path=ppt/notesSlides/_rels/notesSlide6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1.xml"/></Relationships>
</file>

<file path=ppt/notesSlides/_rels/notesSlide6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2.xml"/></Relationships>
</file>

<file path=ppt/notesSlides/_rels/notesSlide6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3.xml"/></Relationships>
</file>

<file path=ppt/notesSlides/_rels/notesSlide6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4.xml"/></Relationships>
</file>

<file path=ppt/notesSlides/_rels/notesSlide6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5.xml"/></Relationships>
</file>

<file path=ppt/notesSlides/_rels/notesSlide6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6.xml"/></Relationships>
</file>

<file path=ppt/notesSlides/_rels/notesSlide6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7.xml"/></Relationships>
</file>

<file path=ppt/notesSlides/_rels/notesSlide6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8.xml"/></Relationships>
</file>

<file path=ppt/notesSlides/_rels/notesSlide6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9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7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0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5A39EE-AE96-493E-B710-3C0E1CEDAC60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05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29BAEC4-2375-4B4F-8B56-F5AF938211F0}" type="slidenum">
              <a:rPr lang="en-US"/>
              <a:pPr/>
              <a:t>10</a:t>
            </a:fld>
            <a:endParaRPr lang="en-US"/>
          </a:p>
        </p:txBody>
      </p:sp>
      <p:sp>
        <p:nvSpPr>
          <p:cNvPr id="315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5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05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7CE9BDE-5F4B-4C0E-9337-B2EE26BB5ED8}" type="slidenum">
              <a:rPr lang="en-US"/>
              <a:pPr/>
              <a:t>11</a:t>
            </a:fld>
            <a:endParaRPr lang="en-US"/>
          </a:p>
        </p:txBody>
      </p:sp>
      <p:sp>
        <p:nvSpPr>
          <p:cNvPr id="3164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6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786" name="Rectangle 2055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4E542A54-3D41-474D-AC90-9BA2762C77E1}" type="slidenum">
              <a:rPr lang="en-US" sz="1200" smtClean="0"/>
              <a:pPr eaLnBrk="1" hangingPunct="1"/>
              <a:t>12</a:t>
            </a:fld>
            <a:endParaRPr lang="en-US" sz="1200" smtClean="0"/>
          </a:p>
        </p:txBody>
      </p:sp>
      <p:sp>
        <p:nvSpPr>
          <p:cNvPr id="2467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67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810" name="Rectangle 2055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5684C918-B317-4224-9A8E-86E8CD85E505}" type="slidenum">
              <a:rPr lang="en-US" sz="1200" smtClean="0"/>
              <a:pPr eaLnBrk="1" hangingPunct="1"/>
              <a:t>13</a:t>
            </a:fld>
            <a:endParaRPr lang="en-US" sz="1200" smtClean="0"/>
          </a:p>
        </p:txBody>
      </p:sp>
      <p:sp>
        <p:nvSpPr>
          <p:cNvPr id="2478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78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834" name="Rectangle 2055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AB8334CC-A0E3-475A-9A45-C0A35401A16C}" type="slidenum">
              <a:rPr lang="en-US" sz="1200" smtClean="0"/>
              <a:pPr eaLnBrk="1" hangingPunct="1"/>
              <a:t>14</a:t>
            </a:fld>
            <a:endParaRPr lang="en-US" sz="1200" smtClean="0"/>
          </a:p>
        </p:txBody>
      </p:sp>
      <p:sp>
        <p:nvSpPr>
          <p:cNvPr id="2488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88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smtClean="0"/>
              <a:t>See ACT Task Force Report – Convulsive Therapy 12:42-55, 1996</a:t>
            </a: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858" name="Rectangle 2055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5A0A1681-ECC3-4747-93B3-7348518C6BD7}" type="slidenum">
              <a:rPr lang="en-US" sz="1200" smtClean="0"/>
              <a:pPr eaLnBrk="1" hangingPunct="1"/>
              <a:t>15</a:t>
            </a:fld>
            <a:endParaRPr lang="en-US" sz="1200" smtClean="0"/>
          </a:p>
        </p:txBody>
      </p:sp>
      <p:sp>
        <p:nvSpPr>
          <p:cNvPr id="249859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49860" name="Rectangle 1027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r>
              <a:rPr lang="en-US" dirty="0" smtClean="0"/>
              <a:t>Never a rationale to plan a pre-determined # of ECT</a:t>
            </a:r>
          </a:p>
          <a:p>
            <a:r>
              <a:rPr lang="en-US" dirty="0" smtClean="0"/>
              <a:t> - usually see early initial benefit and progressive improvement, but pattern and timing of response may vary</a:t>
            </a:r>
          </a:p>
          <a:p>
            <a:r>
              <a:rPr lang="en-US" dirty="0" smtClean="0"/>
              <a:t> - should generally continue ECT series until remission or plateau in improvement</a:t>
            </a:r>
          </a:p>
          <a:p>
            <a:endParaRPr lang="en-US" dirty="0" smtClean="0"/>
          </a:p>
          <a:p>
            <a:r>
              <a:rPr lang="en-US" dirty="0" smtClean="0"/>
              <a:t>Typical course for mood disorders – 6-12 ECT</a:t>
            </a:r>
          </a:p>
          <a:p>
            <a:r>
              <a:rPr lang="en-US" dirty="0" smtClean="0"/>
              <a:t>Severe chronic/refractory depression may require &gt;#ECT</a:t>
            </a:r>
          </a:p>
          <a:p>
            <a:r>
              <a:rPr lang="en-US" dirty="0" smtClean="0"/>
              <a:t>Schizophrenic disorders may require &gt;#ECT</a:t>
            </a:r>
          </a:p>
          <a:p>
            <a:endParaRPr lang="en-US" dirty="0" smtClean="0"/>
          </a:p>
          <a:p>
            <a:r>
              <a:rPr lang="en-US" dirty="0" smtClean="0"/>
              <a:t>Goal – ideally complete remission of depressive syndrome</a:t>
            </a:r>
          </a:p>
          <a:p>
            <a:r>
              <a:rPr lang="en-US" dirty="0" smtClean="0"/>
              <a:t>  - residual sx’s correlate with relapse</a:t>
            </a:r>
          </a:p>
          <a:p>
            <a:r>
              <a:rPr lang="en-US" dirty="0" smtClean="0"/>
              <a:t>  - once improvement is maximal, no evidence that extra ECT “for the road” is of benefit (Barton ’73)</a:t>
            </a:r>
          </a:p>
          <a:p>
            <a:endParaRPr lang="en-US" dirty="0" smtClean="0"/>
          </a:p>
          <a:p>
            <a:r>
              <a:rPr lang="en-US" dirty="0" smtClean="0"/>
              <a:t>However, ECT “taper”, analogous to medication taper, may be worth considering even if C/MECT not planned</a:t>
            </a: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882" name="Rectangle 2055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1AA03FD5-BE04-47E3-AA0A-E50E061895F9}" type="slidenum">
              <a:rPr lang="en-US" sz="1200" smtClean="0"/>
              <a:pPr eaLnBrk="1" hangingPunct="1"/>
              <a:t>16</a:t>
            </a:fld>
            <a:endParaRPr lang="en-US" sz="1200" smtClean="0"/>
          </a:p>
        </p:txBody>
      </p:sp>
      <p:sp>
        <p:nvSpPr>
          <p:cNvPr id="2508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50884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r>
              <a:rPr lang="en-US" dirty="0" smtClean="0"/>
              <a:t>If minimal response by 6+ ECT, do something different</a:t>
            </a:r>
          </a:p>
          <a:p>
            <a:endParaRPr lang="en-US" dirty="0" smtClean="0"/>
          </a:p>
          <a:p>
            <a:r>
              <a:rPr lang="en-US" dirty="0" smtClean="0"/>
              <a:t>For UL ECT, consider dose increase (if not at or near max energy)</a:t>
            </a:r>
          </a:p>
          <a:p>
            <a:r>
              <a:rPr lang="en-US" dirty="0" smtClean="0"/>
              <a:t> - Sackeim (Arch Gen Psych May 2000) – efficacy of RUL ECT = that of </a:t>
            </a:r>
            <a:r>
              <a:rPr lang="en-US" dirty="0" err="1" smtClean="0"/>
              <a:t>bilat</a:t>
            </a:r>
            <a:r>
              <a:rPr lang="en-US" dirty="0" smtClean="0"/>
              <a:t> ECT when dosed at 6x seizure threshold (&amp; retains cognitive advantages)</a:t>
            </a:r>
          </a:p>
          <a:p>
            <a:r>
              <a:rPr lang="en-US" dirty="0" smtClean="0"/>
              <a:t> - McCall “                “ – pos. dose-response curve for RUL ECT up to 8-12x seizure threshold (but with greater cognitive impact)</a:t>
            </a:r>
          </a:p>
          <a:p>
            <a:r>
              <a:rPr lang="en-US" dirty="0" smtClean="0"/>
              <a:t>If still no response, switch to </a:t>
            </a:r>
            <a:r>
              <a:rPr lang="en-US" dirty="0" err="1" smtClean="0"/>
              <a:t>bilat</a:t>
            </a:r>
            <a:r>
              <a:rPr lang="en-US" dirty="0" smtClean="0"/>
              <a:t> ECT</a:t>
            </a:r>
          </a:p>
          <a:p>
            <a:r>
              <a:rPr lang="en-US" dirty="0" smtClean="0"/>
              <a:t> - &gt;dose of </a:t>
            </a:r>
            <a:r>
              <a:rPr lang="en-US" dirty="0" err="1" smtClean="0"/>
              <a:t>bilat</a:t>
            </a:r>
            <a:r>
              <a:rPr lang="en-US" dirty="0" smtClean="0"/>
              <a:t> ECT will &gt;rate of response but not ultimate outcome</a:t>
            </a:r>
          </a:p>
          <a:p>
            <a:r>
              <a:rPr lang="en-US" dirty="0" smtClean="0"/>
              <a:t> - little rational to &gt;dose of </a:t>
            </a:r>
            <a:r>
              <a:rPr lang="en-US" dirty="0" err="1" smtClean="0"/>
              <a:t>bilat</a:t>
            </a:r>
            <a:r>
              <a:rPr lang="en-US" dirty="0" smtClean="0"/>
              <a:t> ECT beyond 2.5x seizure threshold; may significantly worsen cognitive side effects (Sackeim – NEJM ’93)</a:t>
            </a:r>
          </a:p>
          <a:p>
            <a:endParaRPr lang="en-US" dirty="0" smtClean="0"/>
          </a:p>
          <a:p>
            <a:r>
              <a:rPr lang="en-US" dirty="0" smtClean="0"/>
              <a:t>Medication augmentation</a:t>
            </a:r>
          </a:p>
          <a:p>
            <a:r>
              <a:rPr lang="en-US" dirty="0" smtClean="0"/>
              <a:t>  - antipsychotic for psychotic depression</a:t>
            </a:r>
          </a:p>
          <a:p>
            <a:r>
              <a:rPr lang="en-US" dirty="0" smtClean="0"/>
              <a:t> - limited data suggest TCA (NT, IMI) may augment response (Nelson &amp; Benjamin ’89; </a:t>
            </a:r>
            <a:r>
              <a:rPr lang="en-US" dirty="0" err="1" smtClean="0"/>
              <a:t>Lauritzen</a:t>
            </a:r>
            <a:r>
              <a:rPr lang="en-US" dirty="0" smtClean="0"/>
              <a:t> et al ’96)</a:t>
            </a:r>
          </a:p>
          <a:p>
            <a:r>
              <a:rPr lang="en-US" dirty="0" smtClean="0"/>
              <a:t> - “negative” augmentation – e.g.. – stopping or lowering anticonvulsants or </a:t>
            </a:r>
            <a:r>
              <a:rPr lang="en-US" dirty="0" err="1" smtClean="0"/>
              <a:t>benzos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If still no response –</a:t>
            </a:r>
          </a:p>
          <a:p>
            <a:r>
              <a:rPr lang="en-US" dirty="0" smtClean="0"/>
              <a:t> -review Dx</a:t>
            </a:r>
          </a:p>
          <a:p>
            <a:r>
              <a:rPr lang="en-US" dirty="0" smtClean="0"/>
              <a:t> -review for co morbidity – medical and/or psychiatric</a:t>
            </a:r>
          </a:p>
          <a:p>
            <a:r>
              <a:rPr lang="en-US" dirty="0" smtClean="0"/>
              <a:t> -consider consultation</a:t>
            </a: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906" name="Rectangle 2055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2D39A5CF-8EB2-4998-BDF7-F854B4781283}" type="slidenum">
              <a:rPr lang="en-US" sz="1200" smtClean="0"/>
              <a:pPr eaLnBrk="1" hangingPunct="1"/>
              <a:t>17</a:t>
            </a:fld>
            <a:endParaRPr lang="en-US" sz="1200" smtClean="0"/>
          </a:p>
        </p:txBody>
      </p:sp>
      <p:sp>
        <p:nvSpPr>
          <p:cNvPr id="2519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51908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r>
              <a:rPr lang="en-US" dirty="0" smtClean="0"/>
              <a:t>May start ECT 3x/week (or even daily if rapid response is urgent)</a:t>
            </a:r>
          </a:p>
          <a:p>
            <a:endParaRPr lang="en-US" dirty="0" smtClean="0"/>
          </a:p>
          <a:p>
            <a:r>
              <a:rPr lang="en-US" dirty="0" smtClean="0"/>
              <a:t>Decrease frequency to 2x/week if cognitive side effects become problematic</a:t>
            </a: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954" name="Rectangle 2055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236A6E9C-273F-4FF3-A1E2-938BD0806298}" type="slidenum">
              <a:rPr lang="en-US" sz="1200" smtClean="0"/>
              <a:pPr eaLnBrk="1" hangingPunct="1"/>
              <a:t>18</a:t>
            </a:fld>
            <a:endParaRPr lang="en-US" sz="1200" smtClean="0"/>
          </a:p>
        </p:txBody>
      </p:sp>
      <p:sp>
        <p:nvSpPr>
          <p:cNvPr id="2539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53956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978" name="Rectangle 2055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FD390D66-B3C6-42BC-8E9E-45F5616B4986}" type="slidenum">
              <a:rPr lang="en-US" sz="1200" smtClean="0"/>
              <a:pPr eaLnBrk="1" hangingPunct="1"/>
              <a:t>19</a:t>
            </a:fld>
            <a:endParaRPr lang="en-US" sz="1200" smtClean="0"/>
          </a:p>
        </p:txBody>
      </p:sp>
      <p:sp>
        <p:nvSpPr>
          <p:cNvPr id="2549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49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5A39EE-AE96-493E-B710-3C0E1CEDAC60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02" name="Rectangle 2055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267D51B9-095E-47A6-806B-9335B3FE7DF4}" type="slidenum">
              <a:rPr lang="en-US" sz="1200" smtClean="0"/>
              <a:pPr eaLnBrk="1" hangingPunct="1"/>
              <a:t>20</a:t>
            </a:fld>
            <a:endParaRPr lang="en-US" sz="1200" smtClean="0"/>
          </a:p>
        </p:txBody>
      </p:sp>
      <p:sp>
        <p:nvSpPr>
          <p:cNvPr id="2560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0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5702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570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9811C317-B195-4055-8EA7-787A812B0C74}" type="slidenum">
              <a:rPr lang="en-US" sz="1200" smtClean="0"/>
              <a:pPr eaLnBrk="1" hangingPunct="1"/>
              <a:t>21</a:t>
            </a:fld>
            <a:endParaRPr lang="en-US" sz="1200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050" name="Rectangle 2055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609FB88F-9660-4D83-B1F6-C69536AC801A}" type="slidenum">
              <a:rPr lang="en-US" sz="1200" smtClean="0"/>
              <a:pPr eaLnBrk="1" hangingPunct="1"/>
              <a:t>22</a:t>
            </a:fld>
            <a:endParaRPr lang="en-US" sz="1200" smtClean="0"/>
          </a:p>
        </p:txBody>
      </p:sp>
      <p:sp>
        <p:nvSpPr>
          <p:cNvPr id="2580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80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074" name="Rectangle 2055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D190F269-B2E7-48E5-83BE-1275EAFD42F3}" type="slidenum">
              <a:rPr lang="en-US" sz="1200" smtClean="0"/>
              <a:pPr eaLnBrk="1" hangingPunct="1"/>
              <a:t>23</a:t>
            </a:fld>
            <a:endParaRPr lang="en-US" sz="1200" smtClean="0"/>
          </a:p>
        </p:txBody>
      </p:sp>
      <p:sp>
        <p:nvSpPr>
          <p:cNvPr id="2590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90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dirty="0" smtClean="0"/>
              <a:t>Interesting data emerging on alternative electrode placements:</a:t>
            </a:r>
          </a:p>
          <a:p>
            <a:r>
              <a:rPr lang="en-US" dirty="0" smtClean="0"/>
              <a:t> - Bifrontal (Letemendia et.al. ’93;Bailine et.al. 2ooo)</a:t>
            </a:r>
          </a:p>
          <a:p>
            <a:r>
              <a:rPr lang="en-US" dirty="0" smtClean="0"/>
              <a:t> - Left anterior/ right </a:t>
            </a:r>
            <a:r>
              <a:rPr lang="en-US" dirty="0" err="1" smtClean="0"/>
              <a:t>frontotemporal</a:t>
            </a:r>
            <a:r>
              <a:rPr lang="en-US" dirty="0" smtClean="0"/>
              <a:t> (LART)  (Swartz ’94)</a:t>
            </a:r>
          </a:p>
          <a:p>
            <a:endParaRPr lang="en-US" dirty="0" smtClean="0"/>
          </a:p>
          <a:p>
            <a:r>
              <a:rPr lang="en-US" dirty="0" smtClean="0"/>
              <a:t>Initial data suggest response rates equal to bilateral with significant cognitive advantages, but more data needed.</a:t>
            </a: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0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6009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6010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A1274D51-D092-4B1E-8BD3-B2486459DDEE}" type="slidenum">
              <a:rPr lang="en-US" sz="1200" smtClean="0"/>
              <a:pPr eaLnBrk="1" hangingPunct="1"/>
              <a:t>24</a:t>
            </a:fld>
            <a:endParaRPr lang="en-US" sz="1200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1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6112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611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47CA8192-D2A6-4669-B535-2EB309BA40F2}" type="slidenum">
              <a:rPr lang="en-US" sz="1200" smtClean="0"/>
              <a:pPr eaLnBrk="1" hangingPunct="1"/>
              <a:t>25</a:t>
            </a:fld>
            <a:endParaRPr lang="en-US" sz="1200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1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6317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 smtClean="0"/>
          </a:p>
        </p:txBody>
      </p:sp>
      <p:sp>
        <p:nvSpPr>
          <p:cNvPr id="26317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91411331-0F37-4E7E-8EBC-19100A512DCE}" type="slidenum">
              <a:rPr lang="en-US" sz="1200" smtClean="0"/>
              <a:pPr eaLnBrk="1" hangingPunct="1"/>
              <a:t>26</a:t>
            </a:fld>
            <a:endParaRPr lang="en-US" sz="1200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05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9C7F0C4-D10F-44A0-A409-72D8AC68046C}" type="slidenum">
              <a:rPr lang="en-US"/>
              <a:pPr/>
              <a:t>27</a:t>
            </a:fld>
            <a:endParaRPr lang="en-US"/>
          </a:p>
        </p:txBody>
      </p:sp>
      <p:sp>
        <p:nvSpPr>
          <p:cNvPr id="144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4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 order to understand medical risks factors and consequences of ECT, it is important to know something about the normal physiologic effects of an induced seizure</a:t>
            </a:r>
          </a:p>
          <a:p>
            <a:r>
              <a:rPr lang="en-US" dirty="0"/>
              <a:t> - In presence of &gt;ICP, rapid &gt; in CBF may cause further &gt; in ICP and brain stem </a:t>
            </a:r>
            <a:r>
              <a:rPr lang="en-US" dirty="0" err="1"/>
              <a:t>herniation</a:t>
            </a:r>
            <a:endParaRPr lang="en-US" dirty="0"/>
          </a:p>
          <a:p>
            <a:endParaRPr lang="en-US" dirty="0"/>
          </a:p>
          <a:p>
            <a:r>
              <a:rPr lang="en-US" dirty="0"/>
              <a:t> - Initial &gt; </a:t>
            </a:r>
            <a:r>
              <a:rPr lang="en-US" dirty="0" err="1"/>
              <a:t>vagal</a:t>
            </a:r>
            <a:r>
              <a:rPr lang="en-US" dirty="0"/>
              <a:t> tone, if not followed by compensatory &gt; sympathetic tone from a seizure (e.g..- sub convulsive stimulation with titration or “missed seizure”), may cause prolonged sinus pause or even arrest.</a:t>
            </a:r>
          </a:p>
          <a:p>
            <a:r>
              <a:rPr lang="en-US" dirty="0"/>
              <a:t>     This is most likely if </a:t>
            </a:r>
            <a:r>
              <a:rPr lang="en-US" dirty="0" err="1"/>
              <a:t>vagal</a:t>
            </a:r>
            <a:r>
              <a:rPr lang="en-US" dirty="0"/>
              <a:t> tone is further increased by B blockers</a:t>
            </a:r>
          </a:p>
          <a:p>
            <a:r>
              <a:rPr lang="en-US" dirty="0"/>
              <a:t>     Atropine has protective </a:t>
            </a:r>
            <a:r>
              <a:rPr lang="en-US" dirty="0" err="1"/>
              <a:t>vagolytic</a:t>
            </a:r>
            <a:r>
              <a:rPr lang="en-US" dirty="0"/>
              <a:t> effect</a:t>
            </a:r>
          </a:p>
          <a:p>
            <a:endParaRPr lang="en-US" dirty="0"/>
          </a:p>
          <a:p>
            <a:r>
              <a:rPr lang="en-US" dirty="0"/>
              <a:t> - Hypertension &amp; tachycardia cause significant rise in rate-pressure product (H.R.XB.P.); this results in:</a:t>
            </a:r>
          </a:p>
          <a:p>
            <a:r>
              <a:rPr lang="en-US" dirty="0"/>
              <a:t>    -&gt; myocardial O2 demand and &lt; supply (because of shortened coronary filling time)</a:t>
            </a:r>
          </a:p>
          <a:p>
            <a:r>
              <a:rPr lang="en-US" dirty="0"/>
              <a:t>    may produce ischemic changes, angina, or even M.I. In pts with severe CAD</a:t>
            </a:r>
          </a:p>
          <a:p>
            <a:r>
              <a:rPr lang="en-US" dirty="0"/>
              <a:t> -Hypertension increases </a:t>
            </a:r>
            <a:r>
              <a:rPr lang="en-US" dirty="0" err="1"/>
              <a:t>afterload</a:t>
            </a:r>
            <a:endParaRPr lang="en-US" dirty="0"/>
          </a:p>
          <a:p>
            <a:r>
              <a:rPr lang="en-US" dirty="0"/>
              <a:t>    - this, along with tachycardia, may &lt; cardiac output in pts with L.V. dysfunction or tight A.S.</a:t>
            </a:r>
          </a:p>
          <a:p>
            <a:r>
              <a:rPr lang="en-US" dirty="0"/>
              <a:t>   - may precipitate CHF</a:t>
            </a:r>
          </a:p>
          <a:p>
            <a:endParaRPr lang="en-US" dirty="0"/>
          </a:p>
          <a:p>
            <a:r>
              <a:rPr lang="en-US" dirty="0"/>
              <a:t> - Catecholamine increase, in presence of myocardial ischemia, may trigger serious arrhythmia</a:t>
            </a:r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05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109853C-287A-458A-8047-0692356F1EDC}" type="slidenum">
              <a:rPr lang="en-US"/>
              <a:pPr/>
              <a:t>28</a:t>
            </a:fld>
            <a:endParaRPr lang="en-US"/>
          </a:p>
        </p:txBody>
      </p:sp>
      <p:sp>
        <p:nvSpPr>
          <p:cNvPr id="3184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8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05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B72C55F-1C36-419B-90AE-2A88F1EB90CA}" type="slidenum">
              <a:rPr lang="en-US"/>
              <a:pPr/>
              <a:t>29</a:t>
            </a:fld>
            <a:endParaRPr lang="en-US"/>
          </a:p>
        </p:txBody>
      </p:sp>
      <p:sp>
        <p:nvSpPr>
          <p:cNvPr id="198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8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Explicit memory is memory of things or events, in contrast to:</a:t>
            </a:r>
          </a:p>
          <a:p>
            <a:r>
              <a:rPr lang="en-US" dirty="0"/>
              <a:t>     Implicit memory – memory for things outside of conscious awareness</a:t>
            </a:r>
          </a:p>
          <a:p>
            <a:r>
              <a:rPr lang="en-US" dirty="0"/>
              <a:t>     Procedural memory – motor skills (playing piano, riding bike)</a:t>
            </a:r>
          </a:p>
          <a:p>
            <a:r>
              <a:rPr lang="en-US" dirty="0"/>
              <a:t>     Semantic memory/General knowledge (vocabulary, etc.)</a:t>
            </a:r>
          </a:p>
          <a:p>
            <a:r>
              <a:rPr lang="en-US" dirty="0"/>
              <a:t>     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05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9730EBC-4F06-448D-B12D-EB8CF6A32AEC}" type="slidenum">
              <a:rPr lang="en-US"/>
              <a:pPr/>
              <a:t>3</a:t>
            </a:fld>
            <a:endParaRPr lang="en-US"/>
          </a:p>
        </p:txBody>
      </p:sp>
      <p:sp>
        <p:nvSpPr>
          <p:cNvPr id="311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1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05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560219B-ADC8-4DF6-A29C-6966498B9E88}" type="slidenum">
              <a:rPr lang="en-US"/>
              <a:pPr/>
              <a:t>30</a:t>
            </a:fld>
            <a:endParaRPr lang="en-US"/>
          </a:p>
        </p:txBody>
      </p:sp>
      <p:sp>
        <p:nvSpPr>
          <p:cNvPr id="217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70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Some ‘PERTINENT NEGATIVES”</a:t>
            </a:r>
          </a:p>
          <a:p>
            <a:r>
              <a:rPr lang="en-US"/>
              <a:t>No evidence brain damage:</a:t>
            </a:r>
          </a:p>
          <a:p>
            <a:r>
              <a:rPr lang="en-US"/>
              <a:t>     - Neuroimaging studies (CT, MRI)</a:t>
            </a:r>
          </a:p>
          <a:p>
            <a:r>
              <a:rPr lang="en-US"/>
              <a:t>     - LP studies- markers of neuronal degeneration (tau, neurofilament, S-100 beta protein)</a:t>
            </a:r>
          </a:p>
          <a:p>
            <a:r>
              <a:rPr lang="en-US"/>
              <a:t>     - MRS (MAGNETIC RESONANCE SPECTROSCOPY)- studies of membrane turnover</a:t>
            </a:r>
          </a:p>
          <a:p>
            <a:r>
              <a:rPr lang="en-US"/>
              <a:t>     - Animal ECS studies with neuropathological examinations of brains</a:t>
            </a:r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05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56D3DCF-80AC-4E51-AAA0-82A1F538419C}" type="slidenum">
              <a:rPr lang="en-US"/>
              <a:pPr/>
              <a:t>31</a:t>
            </a:fld>
            <a:endParaRPr lang="en-US"/>
          </a:p>
        </p:txBody>
      </p:sp>
      <p:sp>
        <p:nvSpPr>
          <p:cNvPr id="319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9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05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445703A-0869-49FF-A8FE-BB6A463EF54A}" type="slidenum">
              <a:rPr lang="en-US"/>
              <a:pPr/>
              <a:t>32</a:t>
            </a:fld>
            <a:endParaRPr lang="en-US"/>
          </a:p>
        </p:txBody>
      </p:sp>
      <p:sp>
        <p:nvSpPr>
          <p:cNvPr id="3205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0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738" name="Rectangle 2055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EFBA0D3D-6090-4307-9DC1-B22DB42F6FF1}" type="slidenum">
              <a:rPr lang="en-US" sz="1200" smtClean="0"/>
              <a:pPr eaLnBrk="1" hangingPunct="1"/>
              <a:t>33</a:t>
            </a:fld>
            <a:endParaRPr lang="en-US" sz="1200" smtClean="0"/>
          </a:p>
        </p:txBody>
      </p:sp>
      <p:sp>
        <p:nvSpPr>
          <p:cNvPr id="2447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47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05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13A7B3B-068D-44E0-863C-8F7EBA1CA83A}" type="slidenum">
              <a:rPr lang="en-US"/>
              <a:pPr/>
              <a:t>34</a:t>
            </a:fld>
            <a:endParaRPr lang="en-US"/>
          </a:p>
        </p:txBody>
      </p:sp>
      <p:sp>
        <p:nvSpPr>
          <p:cNvPr id="322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2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2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6521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26522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7C92B9B8-0397-470D-9EB7-671387FEA136}" type="slidenum">
              <a:rPr lang="en-US" sz="1200" smtClean="0"/>
              <a:pPr eaLnBrk="1" hangingPunct="1"/>
              <a:t>35</a:t>
            </a:fld>
            <a:endParaRPr lang="en-US" sz="1200" smtClean="0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3A70952-6160-4E1F-95A1-B9089A4EB22A}" type="slidenum">
              <a:rPr lang="en-US" smtClean="0"/>
              <a:pPr/>
              <a:t>36</a:t>
            </a:fld>
            <a:endParaRPr lang="en-US" smtClean="0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2000" cy="3429000"/>
          </a:xfrm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 lIns="91432" tIns="45717" rIns="91432" bIns="45717"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5A39EE-AE96-493E-B710-3C0E1CEDAC60}" type="slidenum">
              <a:rPr lang="en-US" smtClean="0"/>
              <a:pPr/>
              <a:t>37</a:t>
            </a:fld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5A39EE-AE96-493E-B710-3C0E1CEDAC60}" type="slidenum">
              <a:rPr lang="en-US" smtClean="0"/>
              <a:pPr/>
              <a:t>38</a:t>
            </a:fld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410" name="Rectangle 2055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A1BD4D8E-8C86-42C4-AED1-4773EA9A6A36}" type="slidenum">
              <a:rPr lang="en-US" sz="1200" smtClean="0"/>
              <a:pPr eaLnBrk="1" hangingPunct="1"/>
              <a:t>39</a:t>
            </a:fld>
            <a:endParaRPr lang="en-US" sz="1200" smtClean="0"/>
          </a:p>
        </p:txBody>
      </p:sp>
      <p:sp>
        <p:nvSpPr>
          <p:cNvPr id="273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3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dirty="0" smtClean="0"/>
              <a:t>Early studies on efficacy of TCA prophylaxis were done in Britain in 1960’s – </a:t>
            </a:r>
          </a:p>
          <a:p>
            <a:r>
              <a:rPr lang="en-US" dirty="0" smtClean="0"/>
              <a:t>     -ECT was often a </a:t>
            </a:r>
            <a:r>
              <a:rPr lang="en-US" u="sng" dirty="0" smtClean="0"/>
              <a:t>first-line</a:t>
            </a:r>
            <a:r>
              <a:rPr lang="en-US" dirty="0" smtClean="0"/>
              <a:t> TX, so many pt/s were not med-resistant</a:t>
            </a:r>
          </a:p>
          <a:p>
            <a:r>
              <a:rPr lang="en-US" dirty="0" smtClean="0"/>
              <a:t>     -Meds were often continued</a:t>
            </a:r>
            <a:r>
              <a:rPr lang="en-US" u="sng" dirty="0" smtClean="0"/>
              <a:t> during</a:t>
            </a:r>
            <a:r>
              <a:rPr lang="en-US" dirty="0" smtClean="0"/>
              <a:t> ECT course, so some pt’s were actually responding to medication during ECT. 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05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1135F73-5616-4B91-8C53-8666D6D21B8F}" type="slidenum">
              <a:rPr lang="en-US"/>
              <a:pPr/>
              <a:t>4</a:t>
            </a:fld>
            <a:endParaRPr lang="en-US"/>
          </a:p>
        </p:txBody>
      </p:sp>
      <p:sp>
        <p:nvSpPr>
          <p:cNvPr id="312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2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e.g.- pt with severe psychotic depression, severe agitation or withdrawal, catatonia, medical deterioration (malnutrition, dehydration), active suicidal ideation/attempts</a:t>
            </a:r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63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563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249E173-2358-4206-8DC9-80C45DC5BF98}" type="slidenum">
              <a:rPr lang="en-US" smtClean="0"/>
              <a:pPr/>
              <a:t>40</a:t>
            </a:fld>
            <a:endParaRPr lang="en-US" smtClean="0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434" name="Rectangle 2055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C0250225-C735-4265-8E9A-C2B38B40BFA2}" type="slidenum">
              <a:rPr lang="en-US" sz="1200" smtClean="0"/>
              <a:pPr eaLnBrk="1" hangingPunct="1"/>
              <a:t>41</a:t>
            </a:fld>
            <a:endParaRPr lang="en-US" sz="1200" smtClean="0"/>
          </a:p>
        </p:txBody>
      </p:sp>
      <p:sp>
        <p:nvSpPr>
          <p:cNvPr id="274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4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dirty="0" smtClean="0"/>
              <a:t>Data from study by Sackeim et al (J </a:t>
            </a:r>
            <a:r>
              <a:rPr lang="en-US" dirty="0" err="1" smtClean="0"/>
              <a:t>Clin</a:t>
            </a:r>
            <a:r>
              <a:rPr lang="en-US" dirty="0" smtClean="0"/>
              <a:t> </a:t>
            </a:r>
            <a:r>
              <a:rPr lang="en-US" dirty="0" err="1" smtClean="0"/>
              <a:t>Psychopharm</a:t>
            </a:r>
            <a:r>
              <a:rPr lang="en-US" dirty="0" smtClean="0"/>
              <a:t> ’90)</a:t>
            </a:r>
          </a:p>
          <a:p>
            <a:r>
              <a:rPr lang="en-US" dirty="0" smtClean="0"/>
              <a:t>Looked at relapse as a function of medication-resistance </a:t>
            </a:r>
            <a:r>
              <a:rPr lang="en-US" u="sng" dirty="0" smtClean="0"/>
              <a:t>pre ECT</a:t>
            </a:r>
          </a:p>
          <a:p>
            <a:endParaRPr lang="en-US" u="sng" dirty="0" smtClean="0"/>
          </a:p>
          <a:p>
            <a:r>
              <a:rPr lang="en-US" u="sng" dirty="0" smtClean="0"/>
              <a:t>Relapse</a:t>
            </a:r>
            <a:r>
              <a:rPr lang="en-US" dirty="0" smtClean="0"/>
              <a:t> rates were much greater in med-resistant pts, regardless of adequacy of post-ECT pharmacotherapy</a:t>
            </a:r>
          </a:p>
          <a:p>
            <a:r>
              <a:rPr lang="en-US" dirty="0" smtClean="0"/>
              <a:t>(analogous to lower ECT </a:t>
            </a:r>
            <a:r>
              <a:rPr lang="en-US" u="sng" dirty="0" smtClean="0"/>
              <a:t>response</a:t>
            </a:r>
            <a:r>
              <a:rPr lang="en-US" dirty="0" smtClean="0"/>
              <a:t> rates in med-resistant pts)</a:t>
            </a:r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0A00173-C032-4D81-BA75-8B8462D0DF8E}" type="slidenum">
              <a:rPr lang="en-US" smtClean="0"/>
              <a:pPr/>
              <a:t>42</a:t>
            </a:fld>
            <a:endParaRPr lang="en-US" smtClean="0"/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1413" y="684213"/>
            <a:ext cx="4576762" cy="3432175"/>
          </a:xfrm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4343400"/>
            <a:ext cx="4724400" cy="4116388"/>
          </a:xfrm>
          <a:noFill/>
          <a:ln/>
        </p:spPr>
        <p:txBody>
          <a:bodyPr/>
          <a:lstStyle/>
          <a:p>
            <a:r>
              <a:rPr lang="en-US" dirty="0" smtClean="0">
                <a:latin typeface="Helvetica" pitchFamily="34" charset="0"/>
                <a:cs typeface="Times New Roman" pitchFamily="18" charset="0"/>
              </a:rPr>
              <a:t>Sackeim and colleagues carried out a double-blind, randomized study of ECT in 80 patients with MDD. Of these, 62 responded to therapy with ECT and were monitored for relapse for 1 year. Study results indicated that 53% of patients relapsed, with 94% of the relapses occurring during the first</a:t>
            </a:r>
            <a:r>
              <a:rPr lang="en-US" baseline="30000" dirty="0" smtClean="0">
                <a:latin typeface="Helvetica" pitchFamily="34" charset="0"/>
                <a:cs typeface="Times New Roman" pitchFamily="18" charset="0"/>
              </a:rPr>
              <a:t> </a:t>
            </a:r>
            <a:r>
              <a:rPr lang="en-US" dirty="0" smtClean="0">
                <a:latin typeface="Helvetica" pitchFamily="34" charset="0"/>
                <a:cs typeface="Times New Roman" pitchFamily="18" charset="0"/>
              </a:rPr>
              <a:t>6 months. Relapse was almost twice as likely among medication-resistant</a:t>
            </a:r>
            <a:r>
              <a:rPr lang="en-US" baseline="30000" dirty="0" smtClean="0">
                <a:latin typeface="Helvetica" pitchFamily="34" charset="0"/>
                <a:cs typeface="Times New Roman" pitchFamily="18" charset="0"/>
              </a:rPr>
              <a:t> </a:t>
            </a:r>
            <a:r>
              <a:rPr lang="en-US" dirty="0" smtClean="0">
                <a:latin typeface="Helvetica" pitchFamily="34" charset="0"/>
                <a:cs typeface="Times New Roman" pitchFamily="18" charset="0"/>
              </a:rPr>
              <a:t>patients (68%) </a:t>
            </a:r>
            <a:r>
              <a:rPr lang="en-US" dirty="0" err="1" smtClean="0">
                <a:latin typeface="Helvetica" pitchFamily="34" charset="0"/>
                <a:cs typeface="Times New Roman" pitchFamily="18" charset="0"/>
              </a:rPr>
              <a:t>vs</a:t>
            </a:r>
            <a:r>
              <a:rPr lang="en-US" dirty="0" smtClean="0">
                <a:latin typeface="Helvetica" pitchFamily="34" charset="0"/>
                <a:cs typeface="Times New Roman" pitchFamily="18" charset="0"/>
              </a:rPr>
              <a:t> those who had not had an adequate medication trial before ECT (36%). Higher HAMD scores at the</a:t>
            </a:r>
            <a:r>
              <a:rPr lang="en-US" baseline="30000" dirty="0" smtClean="0">
                <a:latin typeface="Helvetica" pitchFamily="34" charset="0"/>
                <a:cs typeface="Times New Roman" pitchFamily="18" charset="0"/>
              </a:rPr>
              <a:t> </a:t>
            </a:r>
            <a:r>
              <a:rPr lang="en-US" dirty="0" smtClean="0">
                <a:latin typeface="Helvetica" pitchFamily="34" charset="0"/>
                <a:cs typeface="Times New Roman" pitchFamily="18" charset="0"/>
              </a:rPr>
              <a:t>end of ECT were also associated with a higher rate of relapse. (Similar to 1990 J. </a:t>
            </a:r>
            <a:r>
              <a:rPr lang="en-US" dirty="0" err="1" smtClean="0">
                <a:latin typeface="Helvetica" pitchFamily="34" charset="0"/>
                <a:cs typeface="Times New Roman" pitchFamily="18" charset="0"/>
              </a:rPr>
              <a:t>Clin</a:t>
            </a:r>
            <a:r>
              <a:rPr lang="en-US" dirty="0" smtClean="0">
                <a:latin typeface="Helvetica" pitchFamily="34" charset="0"/>
                <a:cs typeface="Times New Roman" pitchFamily="18" charset="0"/>
              </a:rPr>
              <a:t>. </a:t>
            </a:r>
            <a:r>
              <a:rPr lang="en-US" dirty="0" err="1" smtClean="0">
                <a:latin typeface="Helvetica" pitchFamily="34" charset="0"/>
                <a:cs typeface="Times New Roman" pitchFamily="18" charset="0"/>
              </a:rPr>
              <a:t>Pshchopharm</a:t>
            </a:r>
            <a:r>
              <a:rPr lang="en-US" dirty="0" smtClean="0">
                <a:latin typeface="Helvetica" pitchFamily="34" charset="0"/>
                <a:cs typeface="Times New Roman" pitchFamily="18" charset="0"/>
              </a:rPr>
              <a:t> study)</a:t>
            </a:r>
          </a:p>
          <a:p>
            <a:r>
              <a:rPr lang="en-US" dirty="0" smtClean="0">
                <a:latin typeface="Helvetica" pitchFamily="34" charset="0"/>
                <a:cs typeface="Times New Roman" pitchFamily="18" charset="0"/>
              </a:rPr>
              <a:t> </a:t>
            </a:r>
          </a:p>
          <a:p>
            <a:r>
              <a:rPr lang="en-US" sz="1000" dirty="0" smtClean="0">
                <a:latin typeface="Helvetica" pitchFamily="34" charset="0"/>
                <a:cs typeface="Times New Roman" pitchFamily="18" charset="0"/>
              </a:rPr>
              <a:t>Sackeim HA, Prudic J, </a:t>
            </a:r>
            <a:r>
              <a:rPr lang="en-US" sz="1000" dirty="0" err="1" smtClean="0">
                <a:latin typeface="Helvetica" pitchFamily="34" charset="0"/>
                <a:cs typeface="Times New Roman" pitchFamily="18" charset="0"/>
              </a:rPr>
              <a:t>Devanand</a:t>
            </a:r>
            <a:r>
              <a:rPr lang="en-US" sz="1000" dirty="0" smtClean="0">
                <a:latin typeface="Helvetica" pitchFamily="34" charset="0"/>
                <a:cs typeface="Times New Roman" pitchFamily="18" charset="0"/>
              </a:rPr>
              <a:t> DP, et al. A prospective, randomized, double-blind comparison of bilateral and right unilateral electroconvulsive therapy at different stimulus intensities. </a:t>
            </a:r>
            <a:r>
              <a:rPr lang="en-US" sz="1000" i="1" dirty="0" smtClean="0">
                <a:latin typeface="Helvetica" pitchFamily="34" charset="0"/>
                <a:cs typeface="Times New Roman" pitchFamily="18" charset="0"/>
              </a:rPr>
              <a:t>Arch Gen Psychiatry</a:t>
            </a:r>
            <a:r>
              <a:rPr lang="en-US" sz="1000" dirty="0" smtClean="0">
                <a:latin typeface="Helvetica" pitchFamily="34" charset="0"/>
                <a:cs typeface="Times New Roman" pitchFamily="18" charset="0"/>
              </a:rPr>
              <a:t>. 2000;57:425-434. </a:t>
            </a:r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0D2A016-77F2-4215-A388-2EFD97A871BA}" type="slidenum">
              <a:rPr lang="en-US" smtClean="0"/>
              <a:pPr/>
              <a:t>43</a:t>
            </a:fld>
            <a:endParaRPr lang="en-US" smtClean="0"/>
          </a:p>
        </p:txBody>
      </p:sp>
      <p:sp>
        <p:nvSpPr>
          <p:cNvPr id="634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smtClean="0"/>
              <a:t>Rating of adequacy of medication trials was based on a 5-point scale initially developed by Marty Keller</a:t>
            </a:r>
          </a:p>
          <a:p>
            <a:endParaRPr lang="en-US" smtClean="0"/>
          </a:p>
          <a:p>
            <a:r>
              <a:rPr lang="en-US" smtClean="0"/>
              <a:t>Strength of trials were rated as both continuous and dichotomous variables, with an “adequate” trial having a score of =&gt;3</a:t>
            </a:r>
          </a:p>
          <a:p>
            <a:r>
              <a:rPr lang="en-US" smtClean="0"/>
              <a:t>  - e.g. 20 mg Fluoxitene; 75 mg NT or 200mg IMI, or adequate blood levels</a:t>
            </a:r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0983EB9-1CC8-4CE6-ADD5-CE358160A6FA}" type="slidenum">
              <a:rPr lang="en-US" smtClean="0"/>
              <a:pPr/>
              <a:t>44</a:t>
            </a:fld>
            <a:endParaRPr lang="en-US" smtClean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152C82B-B494-4CB9-B800-161EEC8DC531}" type="slidenum">
              <a:rPr lang="en-US" smtClean="0"/>
              <a:pPr/>
              <a:t>45</a:t>
            </a:fld>
            <a:endParaRPr lang="en-US" smtClean="0"/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smtClean="0"/>
              <a:t>Most pts relapsed on placebo</a:t>
            </a:r>
          </a:p>
          <a:p>
            <a:endParaRPr lang="en-US" smtClean="0"/>
          </a:p>
          <a:p>
            <a:r>
              <a:rPr lang="en-US" smtClean="0"/>
              <a:t>A majority (especially in the medication-resistant group) relapsed on NT alone</a:t>
            </a:r>
          </a:p>
          <a:p>
            <a:endParaRPr lang="en-US" smtClean="0"/>
          </a:p>
          <a:p>
            <a:r>
              <a:rPr lang="en-US" smtClean="0"/>
              <a:t>There was a significant advantage for the NT + Li group (though still a high relapse rate)</a:t>
            </a:r>
          </a:p>
          <a:p>
            <a:r>
              <a:rPr lang="en-US" smtClean="0"/>
              <a:t>  - all pts who relapsed on NT + Li did so in the first 5 weeks</a:t>
            </a:r>
          </a:p>
          <a:p>
            <a:r>
              <a:rPr lang="en-US" smtClean="0"/>
              <a:t>  - NT and placebo groups relapsed throughout the 6 months</a:t>
            </a:r>
          </a:p>
          <a:p>
            <a:endParaRPr lang="en-US" smtClean="0"/>
          </a:p>
          <a:p>
            <a:r>
              <a:rPr lang="en-US" smtClean="0"/>
              <a:t>If early relapse can be avoided, chances of longer-term remission are much better</a:t>
            </a:r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578" name="Rectangle 2055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3F7A48C2-98CA-4265-A9AB-FB8969BD6CCC}" type="slidenum">
              <a:rPr lang="en-US" sz="1200" smtClean="0"/>
              <a:pPr eaLnBrk="1" hangingPunct="1"/>
              <a:t>46</a:t>
            </a:fld>
            <a:endParaRPr lang="en-US" sz="1200" smtClean="0"/>
          </a:p>
        </p:txBody>
      </p:sp>
      <p:sp>
        <p:nvSpPr>
          <p:cNvPr id="280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0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602" name="Rectangle 2055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DAA5FBBD-8BAE-4B5E-8844-A22AE23126F0}" type="slidenum">
              <a:rPr lang="en-US" sz="1200" smtClean="0"/>
              <a:pPr eaLnBrk="1" hangingPunct="1"/>
              <a:t>47</a:t>
            </a:fld>
            <a:endParaRPr lang="en-US" sz="1200" smtClean="0"/>
          </a:p>
        </p:txBody>
      </p:sp>
      <p:sp>
        <p:nvSpPr>
          <p:cNvPr id="281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1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626" name="Rectangle 2055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1509E775-7B15-44F5-A92F-5A70A4D799BE}" type="slidenum">
              <a:rPr lang="en-US" sz="1200" smtClean="0"/>
              <a:pPr eaLnBrk="1" hangingPunct="1"/>
              <a:t>48</a:t>
            </a:fld>
            <a:endParaRPr lang="en-US" sz="1200" smtClean="0"/>
          </a:p>
        </p:txBody>
      </p:sp>
      <p:sp>
        <p:nvSpPr>
          <p:cNvPr id="282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2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650" name="Rectangle 2055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85F08F3E-9967-409A-9C2E-5562C4ADA697}" type="slidenum">
              <a:rPr lang="en-US" sz="1200" smtClean="0"/>
              <a:pPr eaLnBrk="1" hangingPunct="1"/>
              <a:t>49</a:t>
            </a:fld>
            <a:endParaRPr lang="en-US" sz="1200" smtClean="0"/>
          </a:p>
        </p:txBody>
      </p:sp>
      <p:sp>
        <p:nvSpPr>
          <p:cNvPr id="283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3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dirty="0" smtClean="0"/>
              <a:t>Multi-site study involves:</a:t>
            </a:r>
          </a:p>
          <a:p>
            <a:r>
              <a:rPr lang="en-US" dirty="0" smtClean="0"/>
              <a:t>MSSM(</a:t>
            </a:r>
            <a:r>
              <a:rPr lang="en-US" dirty="0" err="1" smtClean="0"/>
              <a:t>C.Kellner</a:t>
            </a:r>
            <a:r>
              <a:rPr lang="en-US" dirty="0" smtClean="0"/>
              <a:t>, R. Greenberg)</a:t>
            </a:r>
          </a:p>
          <a:p>
            <a:r>
              <a:rPr lang="en-US" dirty="0" smtClean="0"/>
              <a:t>Duke (H.</a:t>
            </a:r>
            <a:r>
              <a:rPr lang="en-US" baseline="0" dirty="0" smtClean="0"/>
              <a:t> </a:t>
            </a:r>
            <a:r>
              <a:rPr lang="en-US" baseline="0" dirty="0" err="1" smtClean="0"/>
              <a:t>Lisanby</a:t>
            </a:r>
            <a:r>
              <a:rPr lang="en-US" baseline="0" dirty="0" smtClean="0"/>
              <a:t>)</a:t>
            </a:r>
            <a:endParaRPr lang="en-US" dirty="0" smtClean="0"/>
          </a:p>
          <a:p>
            <a:r>
              <a:rPr lang="en-US" dirty="0" smtClean="0"/>
              <a:t>LIJ-Hillside (G. </a:t>
            </a:r>
            <a:r>
              <a:rPr lang="en-US" dirty="0" err="1" smtClean="0"/>
              <a:t>Petrides</a:t>
            </a:r>
            <a:r>
              <a:rPr lang="en-US" dirty="0" smtClean="0"/>
              <a:t>, </a:t>
            </a:r>
            <a:r>
              <a:rPr lang="en-US" dirty="0" err="1" smtClean="0"/>
              <a:t>S.Baline</a:t>
            </a:r>
            <a:r>
              <a:rPr lang="en-US" dirty="0" smtClean="0"/>
              <a:t>,)</a:t>
            </a:r>
          </a:p>
          <a:p>
            <a:r>
              <a:rPr lang="en-US" dirty="0" smtClean="0"/>
              <a:t> U. Of Texas (</a:t>
            </a:r>
            <a:r>
              <a:rPr lang="en-US" dirty="0" err="1" smtClean="0"/>
              <a:t>M.Hussain</a:t>
            </a:r>
            <a:r>
              <a:rPr lang="en-US" dirty="0" smtClean="0"/>
              <a:t>)</a:t>
            </a:r>
          </a:p>
          <a:p>
            <a:r>
              <a:rPr lang="en-US" dirty="0" smtClean="0"/>
              <a:t>Mayo Clinic (</a:t>
            </a:r>
            <a:r>
              <a:rPr lang="en-US" dirty="0" err="1" smtClean="0"/>
              <a:t>S.Sampson</a:t>
            </a:r>
            <a:r>
              <a:rPr lang="en-US" dirty="0" smtClean="0"/>
              <a:t>)</a:t>
            </a:r>
          </a:p>
          <a:p>
            <a:r>
              <a:rPr lang="en-US" dirty="0" smtClean="0"/>
              <a:t>Wake-Forest (V. McCall)</a:t>
            </a:r>
          </a:p>
          <a:p>
            <a:r>
              <a:rPr lang="en-US" dirty="0" smtClean="0"/>
              <a:t>NY Presbyterian (J. Prudic, B. Young)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05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A8D0847-3C62-4B8F-8C8D-096FFA8359E3}" type="slidenum">
              <a:rPr lang="en-US"/>
              <a:pPr/>
              <a:t>5</a:t>
            </a:fld>
            <a:endParaRPr lang="en-US"/>
          </a:p>
        </p:txBody>
      </p:sp>
      <p:sp>
        <p:nvSpPr>
          <p:cNvPr id="1976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7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However, many medication trials are less than adequate</a:t>
            </a:r>
          </a:p>
          <a:p>
            <a:endParaRPr lang="en-US" dirty="0"/>
          </a:p>
          <a:p>
            <a:r>
              <a:rPr lang="en-US" dirty="0"/>
              <a:t>Also, too often, pts are subjected to numerous medication trials over many months or years, until ECT is finally considered (if at all)</a:t>
            </a:r>
          </a:p>
          <a:p>
            <a:r>
              <a:rPr lang="en-US" dirty="0"/>
              <a:t> - results in needless prolongation of suffering and disability.</a:t>
            </a:r>
          </a:p>
          <a:p>
            <a:endParaRPr lang="en-US" dirty="0"/>
          </a:p>
          <a:p>
            <a:r>
              <a:rPr lang="en-US" dirty="0"/>
              <a:t>No “magic number” but, in general, if pt has failed 2 or 3 adequate medication trials, with agents from different classes and with augmentation strategies, ECT should usually be considered. GROWING EVIDENCE THAT PROLONGED/RECURRENT DEPRESSION MAY BE TOXIC TO THE BRAIN, AND BECOME A LESS TREATABLE ILLNESS</a:t>
            </a:r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674" name="Rectangle 2055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8A93DB9B-6E10-4BAA-A428-343C0F019A0A}" type="slidenum">
              <a:rPr lang="en-US" sz="1200" smtClean="0"/>
              <a:pPr eaLnBrk="1" hangingPunct="1"/>
              <a:t>50</a:t>
            </a:fld>
            <a:endParaRPr lang="en-US" sz="1200" smtClean="0"/>
          </a:p>
        </p:txBody>
      </p:sp>
      <p:sp>
        <p:nvSpPr>
          <p:cNvPr id="284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4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smtClean="0"/>
              <a:t>C-ECT schedule – weekly x 4 wks</a:t>
            </a:r>
          </a:p>
          <a:p>
            <a:r>
              <a:rPr lang="en-US" smtClean="0"/>
              <a:t>                          bi-weekly x 8 wks</a:t>
            </a:r>
          </a:p>
          <a:p>
            <a:r>
              <a:rPr lang="en-US" smtClean="0"/>
              <a:t>                          monthly x 2 mos.</a:t>
            </a:r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22" name="Rectangle 2055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E5FA8617-DA6B-4438-B898-CB578D73B893}" type="slidenum">
              <a:rPr lang="en-US" sz="1200" smtClean="0"/>
              <a:pPr eaLnBrk="1" hangingPunct="1"/>
              <a:t>51</a:t>
            </a:fld>
            <a:endParaRPr lang="en-US" sz="1200" smtClean="0"/>
          </a:p>
        </p:txBody>
      </p:sp>
      <p:sp>
        <p:nvSpPr>
          <p:cNvPr id="286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746" name="Rectangle 2055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E82854BF-988C-4133-A49B-8B3C21736EC3}" type="slidenum">
              <a:rPr lang="en-US" sz="1200" smtClean="0"/>
              <a:pPr eaLnBrk="1" hangingPunct="1"/>
              <a:t>52</a:t>
            </a:fld>
            <a:endParaRPr lang="en-US" sz="1200" smtClean="0"/>
          </a:p>
        </p:txBody>
      </p:sp>
      <p:sp>
        <p:nvSpPr>
          <p:cNvPr id="287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7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5A39EE-AE96-493E-B710-3C0E1CEDAC60}" type="slidenum">
              <a:rPr lang="en-US" smtClean="0"/>
              <a:pPr/>
              <a:t>53</a:t>
            </a:fld>
            <a:endParaRPr lang="en-US"/>
          </a:p>
        </p:txBody>
      </p:sp>
    </p:spTree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5A39EE-AE96-493E-B710-3C0E1CEDAC60}" type="slidenum">
              <a:rPr lang="en-US" smtClean="0"/>
              <a:pPr/>
              <a:t>54</a:t>
            </a:fld>
            <a:endParaRPr lang="en-US"/>
          </a:p>
        </p:txBody>
      </p:sp>
    </p:spTree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5A39EE-AE96-493E-B710-3C0E1CEDAC60}" type="slidenum">
              <a:rPr lang="en-US" smtClean="0"/>
              <a:pPr/>
              <a:t>55</a:t>
            </a:fld>
            <a:endParaRPr lang="en-US"/>
          </a:p>
        </p:txBody>
      </p:sp>
    </p:spTree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30F2621-0C25-49C5-BE40-9E884B5C1E4A}" type="slidenum">
              <a:rPr lang="en-US" smtClean="0"/>
              <a:pPr/>
              <a:t>56</a:t>
            </a:fld>
            <a:endParaRPr lang="en-US" smtClean="0"/>
          </a:p>
        </p:txBody>
      </p:sp>
    </p:spTree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5A39EE-AE96-493E-B710-3C0E1CEDAC60}" type="slidenum">
              <a:rPr lang="en-US" smtClean="0"/>
              <a:pPr/>
              <a:t>57</a:t>
            </a:fld>
            <a:endParaRPr lang="en-US"/>
          </a:p>
        </p:txBody>
      </p:sp>
    </p:spTree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5A39EE-AE96-493E-B710-3C0E1CEDAC60}" type="slidenum">
              <a:rPr lang="en-US" smtClean="0"/>
              <a:pPr/>
              <a:t>58</a:t>
            </a:fld>
            <a:endParaRPr lang="en-US"/>
          </a:p>
        </p:txBody>
      </p:sp>
    </p:spTree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5A39EE-AE96-493E-B710-3C0E1CEDAC60}" type="slidenum">
              <a:rPr lang="en-US" smtClean="0"/>
              <a:pPr/>
              <a:t>59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05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ABC261F-2A45-4AF0-811B-A227F2C4412C}" type="slidenum">
              <a:rPr lang="en-US"/>
              <a:pPr/>
              <a:t>6</a:t>
            </a:fld>
            <a:endParaRPr lang="en-US"/>
          </a:p>
        </p:txBody>
      </p:sp>
      <p:sp>
        <p:nvSpPr>
          <p:cNvPr id="142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2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Prudic et al.(Psych Research’90, AJP’96) – Failure to respond to adequate trial of TCA significantly decreased rate of ECT response</a:t>
            </a:r>
          </a:p>
        </p:txBody>
      </p:sp>
    </p:spTree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5A39EE-AE96-493E-B710-3C0E1CEDAC60}" type="slidenum">
              <a:rPr lang="en-US" smtClean="0"/>
              <a:pPr/>
              <a:t>60</a:t>
            </a:fld>
            <a:endParaRPr lang="en-US"/>
          </a:p>
        </p:txBody>
      </p:sp>
    </p:spTree>
  </p:cSld>
  <p:clrMapOvr>
    <a:masterClrMapping/>
  </p:clrMapOvr>
</p:notes>
</file>

<file path=ppt/notesSlides/notesSlide6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62" name="Rectangle 2055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4148" indent="-286211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4843" indent="-228969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2781" indent="-228969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60718" indent="-228969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8656" indent="-228969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6593" indent="-228969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34530" indent="-228969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92468" indent="-228969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34DC842B-F950-4637-90DC-1ADE0D393A5A}" type="slidenum">
              <a:rPr lang="en-US" sz="1200"/>
              <a:pPr eaLnBrk="1" hangingPunct="1"/>
              <a:t>61</a:t>
            </a:fld>
            <a:endParaRPr lang="en-US" sz="1200" dirty="0"/>
          </a:p>
        </p:txBody>
      </p:sp>
      <p:sp>
        <p:nvSpPr>
          <p:cNvPr id="296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6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986" name="Rectangle 2055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4148" indent="-286211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4843" indent="-228969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2781" indent="-228969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60718" indent="-228969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8656" indent="-228969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6593" indent="-228969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34530" indent="-228969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92468" indent="-228969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442726BC-6B0F-475B-800C-157DCCA781E5}" type="slidenum">
              <a:rPr lang="en-US" sz="1200"/>
              <a:pPr eaLnBrk="1" hangingPunct="1"/>
              <a:t>62</a:t>
            </a:fld>
            <a:endParaRPr lang="en-US" sz="1200" dirty="0"/>
          </a:p>
        </p:txBody>
      </p:sp>
      <p:sp>
        <p:nvSpPr>
          <p:cNvPr id="297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9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6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010" name="Rectangle 2055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4148" indent="-286211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4843" indent="-228969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2781" indent="-228969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60718" indent="-228969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8656" indent="-228969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6593" indent="-228969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34530" indent="-228969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92468" indent="-228969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4DDC2ED5-684D-41A1-AD81-E554FD2EDB4F}" type="slidenum">
              <a:rPr lang="en-US" sz="1200"/>
              <a:pPr eaLnBrk="1" hangingPunct="1"/>
              <a:t>63</a:t>
            </a:fld>
            <a:endParaRPr lang="en-US" sz="1200" dirty="0"/>
          </a:p>
        </p:txBody>
      </p:sp>
      <p:sp>
        <p:nvSpPr>
          <p:cNvPr id="299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90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6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00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0003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30003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4148" indent="-286211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4843" indent="-228969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2781" indent="-228969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60718" indent="-228969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8656" indent="-228969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6593" indent="-228969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34530" indent="-228969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92468" indent="-228969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1AF14DCE-A9CB-4D1E-9CA5-2E6F08E79120}" type="slidenum">
              <a:rPr lang="en-US" sz="1200"/>
              <a:pPr eaLnBrk="1" hangingPunct="1"/>
              <a:t>64</a:t>
            </a:fld>
            <a:endParaRPr lang="en-US" sz="1200" dirty="0"/>
          </a:p>
        </p:txBody>
      </p:sp>
    </p:spTree>
  </p:cSld>
  <p:clrMapOvr>
    <a:masterClrMapping/>
  </p:clrMapOvr>
</p:notes>
</file>

<file path=ppt/notesSlides/notesSlide6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0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0105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30106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4148" indent="-286211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4843" indent="-228969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2781" indent="-228969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60718" indent="-228969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8656" indent="-228969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6593" indent="-228969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34530" indent="-228969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92468" indent="-228969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BC4B9C04-3D24-42D1-AA9E-7AD1E234B9A7}" type="slidenum">
              <a:rPr lang="en-US" sz="1200"/>
              <a:pPr eaLnBrk="1" hangingPunct="1"/>
              <a:t>65</a:t>
            </a:fld>
            <a:endParaRPr lang="en-US" sz="1200" dirty="0"/>
          </a:p>
        </p:txBody>
      </p:sp>
    </p:spTree>
  </p:cSld>
  <p:clrMapOvr>
    <a:masterClrMapping/>
  </p:clrMapOvr>
</p:notes>
</file>

<file path=ppt/notesSlides/notesSlide6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2082" name="Rectangle 2055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4148" indent="-286211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4843" indent="-228969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2781" indent="-228969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60718" indent="-228969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8656" indent="-228969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6593" indent="-228969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34530" indent="-228969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92468" indent="-228969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05DCC97F-8B3A-440D-9683-FD5DBDB75F02}" type="slidenum">
              <a:rPr lang="en-US" sz="1200"/>
              <a:pPr eaLnBrk="1" hangingPunct="1"/>
              <a:t>66</a:t>
            </a:fld>
            <a:endParaRPr lang="en-US" sz="1200" dirty="0"/>
          </a:p>
        </p:txBody>
      </p:sp>
      <p:sp>
        <p:nvSpPr>
          <p:cNvPr id="302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20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6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5A39EE-AE96-493E-B710-3C0E1CEDAC60}" type="slidenum">
              <a:rPr lang="en-US" smtClean="0"/>
              <a:pPr/>
              <a:t>67</a:t>
            </a:fld>
            <a:endParaRPr lang="en-US"/>
          </a:p>
        </p:txBody>
      </p:sp>
    </p:spTree>
  </p:cSld>
  <p:clrMapOvr>
    <a:masterClrMapping/>
  </p:clrMapOvr>
</p:notes>
</file>

<file path=ppt/notesSlides/notesSlide6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5A39EE-AE96-493E-B710-3C0E1CEDAC60}" type="slidenum">
              <a:rPr lang="en-US" smtClean="0"/>
              <a:pPr/>
              <a:t>68</a:t>
            </a:fld>
            <a:endParaRPr lang="en-US"/>
          </a:p>
        </p:txBody>
      </p:sp>
    </p:spTree>
  </p:cSld>
  <p:clrMapOvr>
    <a:masterClrMapping/>
  </p:clrMapOvr>
</p:notes>
</file>

<file path=ppt/notesSlides/notesSlide6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5A39EE-AE96-493E-B710-3C0E1CEDAC60}" type="slidenum">
              <a:rPr lang="en-US" smtClean="0"/>
              <a:pPr/>
              <a:t>69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05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D2DF975-1D86-459F-958E-9D8366C76472}" type="slidenum">
              <a:rPr lang="en-US"/>
              <a:pPr/>
              <a:t>7</a:t>
            </a:fld>
            <a:endParaRPr lang="en-US"/>
          </a:p>
        </p:txBody>
      </p:sp>
      <p:sp>
        <p:nvSpPr>
          <p:cNvPr id="313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3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5A39EE-AE96-493E-B710-3C0E1CEDAC60}" type="slidenum">
              <a:rPr lang="en-US" smtClean="0"/>
              <a:pPr/>
              <a:t>70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05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E552F72-0DD7-4DE5-A463-913905F632A9}" type="slidenum">
              <a:rPr lang="en-US"/>
              <a:pPr/>
              <a:t>8</a:t>
            </a:fld>
            <a:endParaRPr lang="en-US"/>
          </a:p>
        </p:txBody>
      </p:sp>
      <p:sp>
        <p:nvSpPr>
          <p:cNvPr id="314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4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05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DF8265C-F099-4809-B6D1-05908B5B4EE4}" type="slidenum">
              <a:rPr lang="en-US"/>
              <a:pPr/>
              <a:t>9</a:t>
            </a:fld>
            <a:endParaRPr lang="en-US"/>
          </a:p>
        </p:txBody>
      </p:sp>
      <p:sp>
        <p:nvSpPr>
          <p:cNvPr id="2160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60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To date, there are close to 30 case series published involving ECT in Parkinson's disease.</a:t>
            </a:r>
          </a:p>
          <a:p>
            <a:r>
              <a:rPr lang="en-US" dirty="0"/>
              <a:t>Most (though not all) have shown significant improvement in the motor sx’s of P.D., sometimes independent of mood effects.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7037D41-DE28-4E02-90C6-5B69B05E6400}" type="datetimeFigureOut">
              <a:rPr lang="en-US" smtClean="0"/>
              <a:pPr/>
              <a:t>2/25/14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13D615D-E33E-49E6-9EBF-0E3A84CA4E3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Rectangle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Rectangle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Rectangle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56" name="Rectangle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Rectangle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Rectangle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Rectangle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7037D41-DE28-4E02-90C6-5B69B05E6400}" type="datetimeFigureOut">
              <a:rPr lang="en-US" smtClean="0"/>
              <a:pPr/>
              <a:t>2/25/14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13D615D-E33E-49E6-9EBF-0E3A84CA4E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7037D41-DE28-4E02-90C6-5B69B05E6400}" type="datetimeFigureOut">
              <a:rPr lang="en-US" smtClean="0"/>
              <a:pPr/>
              <a:t>2/25/14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13D615D-E33E-49E6-9EBF-0E3A84CA4E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57175"/>
            <a:ext cx="79248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1049338" y="2095500"/>
            <a:ext cx="7237412" cy="2438400"/>
          </a:xfrm>
        </p:spPr>
        <p:txBody>
          <a:bodyPr/>
          <a:lstStyle/>
          <a:p>
            <a:pPr lvl="0"/>
            <a:endParaRPr lang="en-US" noProof="0" smtClean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7037D41-DE28-4E02-90C6-5B69B05E6400}" type="datetimeFigureOut">
              <a:rPr lang="en-US" smtClean="0"/>
              <a:pPr/>
              <a:t>2/25/14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13D615D-E33E-49E6-9EBF-0E3A84CA4E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Freeform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Freeform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Freeform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Freeform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Freeform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Freeform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Freeform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Freeform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Freeform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Freeform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Freeform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Freeform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Freeform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7037D41-DE28-4E02-90C6-5B69B05E6400}" type="datetimeFigureOut">
              <a:rPr lang="en-US" smtClean="0"/>
              <a:pPr/>
              <a:t>2/25/14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13D615D-E33E-49E6-9EBF-0E3A84CA4E3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7037D41-DE28-4E02-90C6-5B69B05E6400}" type="datetimeFigureOut">
              <a:rPr lang="en-US" smtClean="0"/>
              <a:pPr/>
              <a:t>2/25/14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13D615D-E33E-49E6-9EBF-0E3A84CA4E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7037D41-DE28-4E02-90C6-5B69B05E6400}" type="datetimeFigureOut">
              <a:rPr lang="en-US" smtClean="0"/>
              <a:pPr/>
              <a:t>2/25/14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13D615D-E33E-49E6-9EBF-0E3A84CA4E3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Rectangle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Rectangle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Rectangle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Rectangle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Rectangle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Rectangle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7037D41-DE28-4E02-90C6-5B69B05E6400}" type="datetimeFigureOut">
              <a:rPr lang="en-US" smtClean="0"/>
              <a:pPr/>
              <a:t>2/25/14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13D615D-E33E-49E6-9EBF-0E3A84CA4E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7037D41-DE28-4E02-90C6-5B69B05E6400}" type="datetimeFigureOut">
              <a:rPr lang="en-US" smtClean="0"/>
              <a:pPr/>
              <a:t>2/25/14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13D615D-E33E-49E6-9EBF-0E3A84CA4E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7037D41-DE28-4E02-90C6-5B69B05E6400}" type="datetimeFigureOut">
              <a:rPr lang="en-US" smtClean="0"/>
              <a:pPr/>
              <a:t>2/25/14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13D615D-E33E-49E6-9EBF-0E3A84CA4E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Group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Straight Connector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grpSp>
        <p:nvGrpSpPr>
          <p:cNvPr id="14" name="Group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Straight Connector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Straight Connector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07037D41-DE28-4E02-90C6-5B69B05E6400}" type="datetimeFigureOut">
              <a:rPr lang="en-US" smtClean="0"/>
              <a:pPr/>
              <a:t>2/25/14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013D615D-E33E-49E6-9EBF-0E3A84CA4E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Rectangle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Rectangle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Rectangle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07037D41-DE28-4E02-90C6-5B69B05E6400}" type="datetimeFigureOut">
              <a:rPr lang="en-US" smtClean="0"/>
              <a:pPr/>
              <a:t>2/25/14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013D615D-E33E-49E6-9EBF-0E3A84CA4E3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8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0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4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5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36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8.xml"/><Relationship Id="rId3" Type="http://schemas.openxmlformats.org/officeDocument/2006/relationships/image" Target="../media/image2.jpeg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0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4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3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4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5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6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7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8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0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1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3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4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5.xml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hyperlink" Target="http://gateway2.ovid.com/ovidweb.cgi?View+Image=00006114-199606000-00014%7CFF2&amp;S=IDNJHKDKFADMBP00D" TargetMode="External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6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7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8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0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1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3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4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5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6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7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8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OVERVIEW OF Ect USE IN THE ELDERLY </a:t>
            </a:r>
            <a:endParaRPr lang="en-US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And Other Novel Forms of Brain Stimulation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ECT - CONTRAINDICATIONS</a:t>
            </a:r>
          </a:p>
        </p:txBody>
      </p:sp>
      <p:sp>
        <p:nvSpPr>
          <p:cNvPr id="901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No absolute contraindications- only </a:t>
            </a:r>
            <a:r>
              <a:rPr lang="en-US" dirty="0" smtClean="0"/>
              <a:t>relative (except  possibly for cochlear implants)</a:t>
            </a:r>
            <a:endParaRPr lang="en-US" dirty="0"/>
          </a:p>
          <a:p>
            <a:r>
              <a:rPr lang="en-US" dirty="0"/>
              <a:t>Risk/benefit analysis required</a:t>
            </a:r>
          </a:p>
          <a:p>
            <a:pPr lvl="1"/>
            <a:r>
              <a:rPr lang="en-US" dirty="0"/>
              <a:t>Severity/duration of psychiatric illness, and its threat to life</a:t>
            </a:r>
          </a:p>
          <a:p>
            <a:pPr lvl="1"/>
            <a:r>
              <a:rPr lang="en-US" dirty="0"/>
              <a:t>Likelihood of benefit with ECT</a:t>
            </a:r>
          </a:p>
          <a:p>
            <a:pPr lvl="1"/>
            <a:r>
              <a:rPr lang="en-US" dirty="0"/>
              <a:t>Medical risks of ECT and their modifiability</a:t>
            </a:r>
          </a:p>
          <a:p>
            <a:pPr lvl="1"/>
            <a:r>
              <a:rPr lang="en-US" dirty="0"/>
              <a:t>Risks/benefits of alternative TX or no TX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ECT – HIGH RISK </a:t>
            </a:r>
          </a:p>
        </p:txBody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/>
              <a:t>Increased intracranial pressure</a:t>
            </a:r>
          </a:p>
          <a:p>
            <a:pPr>
              <a:lnSpc>
                <a:spcPct val="90000"/>
              </a:lnSpc>
            </a:pPr>
            <a:r>
              <a:rPr lang="en-US" sz="2800"/>
              <a:t>Unstable/severe cardiovascular disorders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Recent M.I., unstable angina, poorly compensated CHF, severe valvular disease (critical aortic stenosis), serious untreated arrhythmias</a:t>
            </a:r>
          </a:p>
          <a:p>
            <a:pPr>
              <a:lnSpc>
                <a:spcPct val="90000"/>
              </a:lnSpc>
            </a:pPr>
            <a:r>
              <a:rPr lang="en-US" sz="2800"/>
              <a:t>Unstable aneurysm/vascular malformation</a:t>
            </a:r>
          </a:p>
          <a:p>
            <a:pPr>
              <a:lnSpc>
                <a:spcPct val="90000"/>
              </a:lnSpc>
            </a:pPr>
            <a:r>
              <a:rPr lang="en-US" sz="2800"/>
              <a:t>Recent stroke/CNS bleed</a:t>
            </a:r>
          </a:p>
          <a:p>
            <a:pPr>
              <a:lnSpc>
                <a:spcPct val="90000"/>
              </a:lnSpc>
            </a:pPr>
            <a:r>
              <a:rPr lang="en-US" sz="2800"/>
              <a:t>Severe pulmonary disorders (COPD, asthma, pneumonia)</a:t>
            </a:r>
          </a:p>
          <a:p>
            <a:pPr>
              <a:lnSpc>
                <a:spcPct val="90000"/>
              </a:lnSpc>
            </a:pPr>
            <a:r>
              <a:rPr lang="en-US" sz="2800"/>
              <a:t>ASA level 4 or 5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PRE-ECT EVALUATION</a:t>
            </a:r>
          </a:p>
        </p:txBody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dirty="0" smtClean="0"/>
              <a:t>Psychiatric history and exam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/>
              <a:t>Include prior TX and response, prior ECT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dirty="0" smtClean="0"/>
              <a:t>Medical history and exam, including teeth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/>
              <a:t>Goal – optimize medical status &amp; management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/>
              <a:t>Concept of “clearance” not useful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dirty="0" smtClean="0"/>
              <a:t>Laboratory tests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/>
              <a:t>Goal – confirm presence/severity medical risks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/>
              <a:t>None “routinely” required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dirty="0" smtClean="0"/>
              <a:t>Anesthetic evaluation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/>
              <a:t>ASA class, need to modify technique or meds</a:t>
            </a:r>
          </a:p>
          <a:p>
            <a:pPr eaLnBrk="1" hangingPunct="1">
              <a:lnSpc>
                <a:spcPct val="90000"/>
              </a:lnSpc>
            </a:pPr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11054623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PRE-ECT EVALUATION (CONT)</a:t>
            </a:r>
          </a:p>
        </p:txBody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en-US" sz="2800" dirty="0" smtClean="0"/>
              <a:t>Typical labs – CBC, ‘</a:t>
            </a:r>
            <a:r>
              <a:rPr lang="en-US" sz="2800" dirty="0" err="1" smtClean="0"/>
              <a:t>Lytes</a:t>
            </a:r>
            <a:r>
              <a:rPr lang="en-US" sz="2800" dirty="0" smtClean="0"/>
              <a:t>, ECG, (CXR)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dirty="0" smtClean="0"/>
              <a:t>Others as clinically indicated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/>
              <a:t>Spine films with severe osteoporosis/</a:t>
            </a:r>
            <a:r>
              <a:rPr lang="en-US" sz="2400" dirty="0" err="1" smtClean="0"/>
              <a:t>sx’s</a:t>
            </a:r>
            <a:endParaRPr lang="en-US" sz="2400" dirty="0" smtClean="0"/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/>
              <a:t>Neuroimaging, EEG</a:t>
            </a:r>
            <a:r>
              <a:rPr lang="en-US" sz="2400" u="sng" dirty="0" smtClean="0"/>
              <a:t> if</a:t>
            </a:r>
            <a:r>
              <a:rPr lang="en-US" sz="2400" dirty="0" smtClean="0"/>
              <a:t> pathology suspected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/>
              <a:t>Blood level monitoring for warfarin, digoxin, antiarrhythmic, anticonvulsants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/>
              <a:t>Echocardiogram, </a:t>
            </a:r>
            <a:r>
              <a:rPr lang="en-US" sz="2400" dirty="0" err="1" smtClean="0"/>
              <a:t>Holter</a:t>
            </a:r>
            <a:r>
              <a:rPr lang="en-US" sz="2400" dirty="0" smtClean="0"/>
              <a:t>, stress test – </a:t>
            </a:r>
            <a:r>
              <a:rPr lang="en-US" sz="2400" u="sng" dirty="0" smtClean="0"/>
              <a:t>if</a:t>
            </a:r>
            <a:r>
              <a:rPr lang="en-US" sz="2400" dirty="0" smtClean="0"/>
              <a:t> indicated</a:t>
            </a:r>
            <a:endParaRPr lang="en-US" sz="2400" u="sng" dirty="0" smtClean="0"/>
          </a:p>
          <a:p>
            <a:pPr eaLnBrk="1" hangingPunct="1">
              <a:lnSpc>
                <a:spcPct val="90000"/>
              </a:lnSpc>
            </a:pPr>
            <a:r>
              <a:rPr lang="en-US" sz="2800" dirty="0" smtClean="0"/>
              <a:t>Repeat pre-anesthesia physical every 6 </a:t>
            </a:r>
            <a:r>
              <a:rPr lang="en-US" sz="2800" dirty="0" err="1" smtClean="0"/>
              <a:t>mos</a:t>
            </a:r>
            <a:endParaRPr lang="en-US" sz="2800" dirty="0" smtClean="0"/>
          </a:p>
          <a:p>
            <a:pPr eaLnBrk="1" hangingPunct="1">
              <a:lnSpc>
                <a:spcPct val="90000"/>
              </a:lnSpc>
            </a:pPr>
            <a:r>
              <a:rPr lang="en-US" sz="2800" dirty="0" smtClean="0"/>
              <a:t>Repeat consent – post 12-25 TX in series, when starting CECT, and at least every 6 </a:t>
            </a:r>
            <a:r>
              <a:rPr lang="en-US" sz="2800" dirty="0" err="1" smtClean="0"/>
              <a:t>mos</a:t>
            </a:r>
            <a:r>
              <a:rPr lang="en-US" sz="2800" dirty="0" smtClean="0"/>
              <a:t> for MECT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dirty="0" smtClean="0"/>
              <a:t>Repeat labs at least yearly (more if needed)</a:t>
            </a:r>
          </a:p>
        </p:txBody>
      </p:sp>
    </p:spTree>
    <p:extLst>
      <p:ext uri="{BB962C8B-B14F-4D97-AF65-F5344CB8AC3E}">
        <p14:creationId xmlns:p14="http://schemas.microsoft.com/office/powerpoint/2010/main" val="4364677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CRITERIA FOR AMBULATORY ECT</a:t>
            </a:r>
          </a:p>
        </p:txBody>
      </p:sp>
      <p:sp>
        <p:nvSpPr>
          <p:cNvPr id="901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800" dirty="0" smtClean="0"/>
              <a:t>Psychiatric status</a:t>
            </a:r>
          </a:p>
          <a:p>
            <a:pPr lvl="1" eaLnBrk="1" hangingPunct="1"/>
            <a:r>
              <a:rPr lang="en-US" sz="2400" dirty="0" smtClean="0"/>
              <a:t>Not acutely psychotic/suicidal</a:t>
            </a:r>
          </a:p>
          <a:p>
            <a:pPr lvl="1" eaLnBrk="1" hangingPunct="1"/>
            <a:r>
              <a:rPr lang="en-US" sz="2400" dirty="0" smtClean="0"/>
              <a:t>Behavior/compliance predictable</a:t>
            </a:r>
          </a:p>
          <a:p>
            <a:pPr eaLnBrk="1" hangingPunct="1"/>
            <a:r>
              <a:rPr lang="en-US" sz="2800" dirty="0" smtClean="0"/>
              <a:t>Medical status</a:t>
            </a:r>
          </a:p>
          <a:p>
            <a:pPr lvl="1" eaLnBrk="1" hangingPunct="1"/>
            <a:r>
              <a:rPr lang="en-US" sz="2400" dirty="0" smtClean="0"/>
              <a:t>Relatively stable; ASA class 1 or 2 (?3)</a:t>
            </a:r>
          </a:p>
          <a:p>
            <a:pPr eaLnBrk="1" hangingPunct="1"/>
            <a:r>
              <a:rPr lang="en-US" sz="2800" dirty="0" smtClean="0"/>
              <a:t>Social factors</a:t>
            </a:r>
          </a:p>
          <a:p>
            <a:pPr lvl="1" eaLnBrk="1" hangingPunct="1"/>
            <a:r>
              <a:rPr lang="en-US" sz="2400" dirty="0" smtClean="0"/>
              <a:t>Responsible caretaker to: </a:t>
            </a:r>
          </a:p>
          <a:p>
            <a:pPr lvl="2" eaLnBrk="1" hangingPunct="1"/>
            <a:r>
              <a:rPr lang="en-US" sz="2000" dirty="0" smtClean="0"/>
              <a:t>Monitor compliance, report </a:t>
            </a:r>
            <a:r>
              <a:rPr lang="en-US" sz="2000" dirty="0" err="1" smtClean="0"/>
              <a:t>progress,adverse</a:t>
            </a:r>
            <a:r>
              <a:rPr lang="en-US" sz="2000" dirty="0" smtClean="0"/>
              <a:t> events</a:t>
            </a:r>
          </a:p>
          <a:p>
            <a:pPr lvl="2" eaLnBrk="1" hangingPunct="1"/>
            <a:r>
              <a:rPr lang="en-US" sz="2000" dirty="0" smtClean="0"/>
              <a:t>Provide transport &amp; supervision after ECT</a:t>
            </a:r>
          </a:p>
        </p:txBody>
      </p:sp>
    </p:spTree>
    <p:extLst>
      <p:ext uri="{BB962C8B-B14F-4D97-AF65-F5344CB8AC3E}">
        <p14:creationId xmlns:p14="http://schemas.microsoft.com/office/powerpoint/2010/main" val="21800110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274" name="Rectangle 1026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6096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Number of ECT</a:t>
            </a:r>
          </a:p>
        </p:txBody>
      </p:sp>
      <p:sp>
        <p:nvSpPr>
          <p:cNvPr id="91139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685800" y="1219200"/>
            <a:ext cx="7772400" cy="47244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800" dirty="0" smtClean="0"/>
              <a:t>Should be  function of response and adverse cognitive effects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dirty="0" smtClean="0"/>
              <a:t>Wide individual variation</a:t>
            </a:r>
          </a:p>
          <a:p>
            <a:pPr lvl="1" eaLnBrk="1" hangingPunct="1">
              <a:lnSpc>
                <a:spcPct val="70000"/>
              </a:lnSpc>
            </a:pPr>
            <a:r>
              <a:rPr lang="en-US" sz="2400" dirty="0" smtClean="0"/>
              <a:t>Generally continue until remission or plateau in improvement</a:t>
            </a:r>
          </a:p>
          <a:p>
            <a:pPr lvl="1" eaLnBrk="1" hangingPunct="1">
              <a:lnSpc>
                <a:spcPct val="70000"/>
              </a:lnSpc>
            </a:pPr>
            <a:r>
              <a:rPr lang="en-US" sz="2400" dirty="0" smtClean="0"/>
              <a:t>Monitor target symptoms between each treatment</a:t>
            </a:r>
          </a:p>
          <a:p>
            <a:pPr eaLnBrk="1" hangingPunct="1">
              <a:lnSpc>
                <a:spcPct val="70000"/>
              </a:lnSpc>
            </a:pPr>
            <a:r>
              <a:rPr lang="en-US" sz="2800" dirty="0" smtClean="0"/>
              <a:t>“Typical” course for mood disorders</a:t>
            </a:r>
          </a:p>
          <a:p>
            <a:pPr lvl="1" eaLnBrk="1" hangingPunct="1">
              <a:lnSpc>
                <a:spcPct val="70000"/>
              </a:lnSpc>
            </a:pPr>
            <a:r>
              <a:rPr lang="en-US" sz="2400" dirty="0" smtClean="0"/>
              <a:t>6-12 ECT</a:t>
            </a:r>
          </a:p>
          <a:p>
            <a:pPr lvl="1" eaLnBrk="1" hangingPunct="1">
              <a:lnSpc>
                <a:spcPct val="70000"/>
              </a:lnSpc>
            </a:pPr>
            <a:r>
              <a:rPr lang="en-US" sz="2400" dirty="0" smtClean="0"/>
              <a:t>Some patients remit with fewer than 6</a:t>
            </a:r>
          </a:p>
          <a:p>
            <a:pPr lvl="1" eaLnBrk="1" hangingPunct="1">
              <a:lnSpc>
                <a:spcPct val="70000"/>
              </a:lnSpc>
            </a:pPr>
            <a:r>
              <a:rPr lang="en-US" sz="2400" dirty="0" smtClean="0"/>
              <a:t>Some patients require more than 12</a:t>
            </a:r>
          </a:p>
          <a:p>
            <a:pPr eaLnBrk="1" hangingPunct="1">
              <a:lnSpc>
                <a:spcPct val="70000"/>
              </a:lnSpc>
            </a:pPr>
            <a:r>
              <a:rPr lang="en-US" sz="2800" dirty="0" smtClean="0"/>
              <a:t>Greater numbers often needed for schizophrenia</a:t>
            </a:r>
          </a:p>
          <a:p>
            <a:pPr eaLnBrk="1" hangingPunct="1">
              <a:lnSpc>
                <a:spcPct val="70000"/>
              </a:lnSpc>
            </a:pPr>
            <a:r>
              <a:rPr lang="en-US" sz="2800" dirty="0" smtClean="0"/>
              <a:t>Avoid pre-determined treatment numbers</a:t>
            </a:r>
          </a:p>
        </p:txBody>
      </p:sp>
    </p:spTree>
    <p:extLst>
      <p:ext uri="{BB962C8B-B14F-4D97-AF65-F5344CB8AC3E}">
        <p14:creationId xmlns:p14="http://schemas.microsoft.com/office/powerpoint/2010/main" val="19314568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2" name="Rectangle 1026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4572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Number of ECT</a:t>
            </a:r>
          </a:p>
        </p:txBody>
      </p:sp>
      <p:sp>
        <p:nvSpPr>
          <p:cNvPr id="92163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685800" y="1295400"/>
            <a:ext cx="7772400" cy="4648200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r>
              <a:rPr lang="en-US" sz="3000" dirty="0" smtClean="0"/>
              <a:t>Consider ECT modification if no significant response by ~6 treatments:</a:t>
            </a:r>
          </a:p>
          <a:p>
            <a:pPr lvl="1" eaLnBrk="1" hangingPunct="1">
              <a:lnSpc>
                <a:spcPct val="70000"/>
              </a:lnSpc>
            </a:pPr>
            <a:r>
              <a:rPr lang="en-US" dirty="0" smtClean="0"/>
              <a:t>Dose increase</a:t>
            </a:r>
          </a:p>
          <a:p>
            <a:pPr lvl="1" eaLnBrk="1" hangingPunct="1">
              <a:lnSpc>
                <a:spcPct val="70000"/>
              </a:lnSpc>
            </a:pPr>
            <a:r>
              <a:rPr lang="en-US" dirty="0" smtClean="0"/>
              <a:t>Switching from unilateral to bilateral</a:t>
            </a:r>
          </a:p>
          <a:p>
            <a:pPr lvl="1" eaLnBrk="1" hangingPunct="1">
              <a:lnSpc>
                <a:spcPct val="70000"/>
              </a:lnSpc>
            </a:pPr>
            <a:r>
              <a:rPr lang="en-US" dirty="0" smtClean="0"/>
              <a:t>Medication – inhibiting or augmenting</a:t>
            </a:r>
          </a:p>
          <a:p>
            <a:pPr eaLnBrk="1" hangingPunct="1">
              <a:lnSpc>
                <a:spcPct val="80000"/>
              </a:lnSpc>
            </a:pPr>
            <a:r>
              <a:rPr lang="en-US" sz="3000" dirty="0" smtClean="0"/>
              <a:t>Policy needed regarding maximum number ECT in acute treatment series prior to formal re-assessment and re-consent</a:t>
            </a:r>
          </a:p>
          <a:p>
            <a:pPr lvl="1" eaLnBrk="1" hangingPunct="1">
              <a:lnSpc>
                <a:spcPct val="70000"/>
              </a:lnSpc>
            </a:pPr>
            <a:r>
              <a:rPr lang="en-US" dirty="0" smtClean="0"/>
              <a:t>Typically 12-25</a:t>
            </a:r>
          </a:p>
          <a:p>
            <a:pPr lvl="1" eaLnBrk="1" hangingPunct="1">
              <a:lnSpc>
                <a:spcPct val="70000"/>
              </a:lnSpc>
            </a:pPr>
            <a:r>
              <a:rPr lang="en-US" dirty="0" smtClean="0"/>
              <a:t>Consider consultation</a:t>
            </a:r>
          </a:p>
          <a:p>
            <a:pPr eaLnBrk="1" hangingPunct="1">
              <a:lnSpc>
                <a:spcPct val="80000"/>
              </a:lnSpc>
            </a:pPr>
            <a:r>
              <a:rPr lang="en-US" sz="3000" dirty="0" smtClean="0"/>
              <a:t>Repeated ECT courses sometimes needed</a:t>
            </a:r>
            <a:endParaRPr lang="en-US" dirty="0" smtClean="0"/>
          </a:p>
          <a:p>
            <a:pPr lvl="1" eaLnBrk="1" hangingPunct="1">
              <a:lnSpc>
                <a:spcPct val="80000"/>
              </a:lnSpc>
            </a:pPr>
            <a:r>
              <a:rPr lang="en-US" dirty="0" smtClean="0"/>
              <a:t>No evidence for “lifetime maximum”</a:t>
            </a:r>
          </a:p>
        </p:txBody>
      </p:sp>
    </p:spTree>
    <p:extLst>
      <p:ext uri="{BB962C8B-B14F-4D97-AF65-F5344CB8AC3E}">
        <p14:creationId xmlns:p14="http://schemas.microsoft.com/office/powerpoint/2010/main" val="23540345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370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Frequency of ECT</a:t>
            </a:r>
          </a:p>
        </p:txBody>
      </p:sp>
      <p:sp>
        <p:nvSpPr>
          <p:cNvPr id="93187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U.S. - 3x weekly standard</a:t>
            </a:r>
          </a:p>
          <a:p>
            <a:pPr eaLnBrk="1" hangingPunct="1"/>
            <a:r>
              <a:rPr lang="en-US" dirty="0" smtClean="0"/>
              <a:t>Britain/Europe - 2x weekly common</a:t>
            </a:r>
          </a:p>
          <a:p>
            <a:pPr eaLnBrk="1" hangingPunct="1"/>
            <a:r>
              <a:rPr lang="en-US" dirty="0" smtClean="0"/>
              <a:t>May start daily ECT for severe illness/rapid response urgent</a:t>
            </a:r>
          </a:p>
          <a:p>
            <a:pPr eaLnBrk="1" hangingPunct="1"/>
            <a:r>
              <a:rPr lang="en-US" dirty="0" smtClean="0"/>
              <a:t>Decrease frequency with severe cognitive dysfunction/delirium</a:t>
            </a:r>
          </a:p>
        </p:txBody>
      </p:sp>
    </p:spTree>
    <p:extLst>
      <p:ext uri="{BB962C8B-B14F-4D97-AF65-F5344CB8AC3E}">
        <p14:creationId xmlns:p14="http://schemas.microsoft.com/office/powerpoint/2010/main" val="21526074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466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Frequency of ECT</a:t>
            </a:r>
          </a:p>
        </p:txBody>
      </p:sp>
      <p:sp>
        <p:nvSpPr>
          <p:cNvPr id="95235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772400" cy="43434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800" u="sng" dirty="0" smtClean="0"/>
              <a:t>Conclusions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dirty="0" smtClean="0"/>
              <a:t>3x weekly ECT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/>
              <a:t>Rapid response urgent, hospitalized patients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dirty="0" smtClean="0"/>
              <a:t>2x weekly ECT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/>
              <a:t>Minimizing cognitive effects a priority (e.g., outpatients)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dirty="0" smtClean="0"/>
              <a:t>May vary interval during course of ECT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dirty="0" smtClean="0"/>
              <a:t>Decision about treatment frequency made in conjunction with electrode placement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/>
              <a:t>3x weekly RUL ECT rarely problematic</a:t>
            </a:r>
          </a:p>
        </p:txBody>
      </p:sp>
    </p:spTree>
    <p:extLst>
      <p:ext uri="{BB962C8B-B14F-4D97-AF65-F5344CB8AC3E}">
        <p14:creationId xmlns:p14="http://schemas.microsoft.com/office/powerpoint/2010/main" val="40034030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STIMULUS DOSING/ELECTRODE PLACEMENT-General Principles </a:t>
            </a:r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dirty="0" smtClean="0"/>
              <a:t>Seizure thresholds </a:t>
            </a:r>
            <a:r>
              <a:rPr lang="en-US" u="sng" dirty="0" smtClean="0"/>
              <a:t>may</a:t>
            </a:r>
            <a:r>
              <a:rPr lang="en-US" dirty="0" smtClean="0"/>
              <a:t> vary widely (40X), </a:t>
            </a:r>
            <a:r>
              <a:rPr lang="en-US" u="sng" dirty="0" smtClean="0"/>
              <a:t>but </a:t>
            </a:r>
            <a:r>
              <a:rPr lang="en-US" dirty="0" smtClean="0"/>
              <a:t>most fall within narrower range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Higher with &gt;age, males, BL (vs. RUL) ECT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Known variables predict &lt;40% of variance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Threshold may rise 25-200% over ECT course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Stimulus dose </a:t>
            </a:r>
            <a:r>
              <a:rPr lang="en-US" u="sng" dirty="0" smtClean="0"/>
              <a:t>relative to threshold</a:t>
            </a:r>
            <a:r>
              <a:rPr lang="en-US" dirty="0" smtClean="0"/>
              <a:t> affects: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Efficacy (with RUL ECT)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Rate of response (RUL and BL ECT)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Cognitive side effects</a:t>
            </a:r>
          </a:p>
        </p:txBody>
      </p:sp>
    </p:spTree>
    <p:extLst>
      <p:ext uri="{BB962C8B-B14F-4D97-AF65-F5344CB8AC3E}">
        <p14:creationId xmlns:p14="http://schemas.microsoft.com/office/powerpoint/2010/main" val="32061422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Robert M Greenberg, M.D.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Chief, Geriatrics, Geropsychiatry and ECT -  Lutheran Medical Center (Brooklyn, N.Y.)</a:t>
            </a:r>
          </a:p>
          <a:p>
            <a:r>
              <a:rPr lang="en-US" dirty="0" smtClean="0"/>
              <a:t>Co-Chair, AAGP Clinical Practice Committee</a:t>
            </a:r>
          </a:p>
          <a:p>
            <a:r>
              <a:rPr lang="en-US" dirty="0" smtClean="0"/>
              <a:t>Disclosures: NIMH funding for C.O.R.E./PRIDE Study (Prolonging Remission in Depressed Elderly)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8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STIMULUS DOSING AND ELECTRODE PLACEMENT</a:t>
            </a:r>
          </a:p>
        </p:txBody>
      </p:sp>
      <p:sp>
        <p:nvSpPr>
          <p:cNvPr id="97283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Three methods for choosing stimulus dose:</a:t>
            </a:r>
          </a:p>
          <a:p>
            <a:pPr lvl="1" eaLnBrk="1" hangingPunct="1"/>
            <a:r>
              <a:rPr lang="en-US" smtClean="0"/>
              <a:t>1. Fixed dose</a:t>
            </a:r>
          </a:p>
          <a:p>
            <a:pPr lvl="2" eaLnBrk="1" hangingPunct="1"/>
            <a:r>
              <a:rPr lang="en-US" smtClean="0"/>
              <a:t> Not recommended (except high-risk patients)</a:t>
            </a:r>
          </a:p>
          <a:p>
            <a:pPr lvl="1" eaLnBrk="1" hangingPunct="1"/>
            <a:r>
              <a:rPr lang="en-US" smtClean="0"/>
              <a:t>2. Formula-based dosing</a:t>
            </a:r>
          </a:p>
          <a:p>
            <a:pPr lvl="2" eaLnBrk="1" hangingPunct="1"/>
            <a:r>
              <a:rPr lang="en-US" smtClean="0"/>
              <a:t> Limited accuracy</a:t>
            </a:r>
          </a:p>
          <a:p>
            <a:pPr lvl="1" eaLnBrk="1" hangingPunct="1"/>
            <a:r>
              <a:rPr lang="en-US" smtClean="0"/>
              <a:t>3. Empirical titration</a:t>
            </a:r>
          </a:p>
          <a:p>
            <a:pPr lvl="2" eaLnBrk="1" hangingPunct="1"/>
            <a:r>
              <a:rPr lang="en-US" smtClean="0"/>
              <a:t> Most accurate</a:t>
            </a:r>
          </a:p>
        </p:txBody>
      </p:sp>
    </p:spTree>
    <p:extLst>
      <p:ext uri="{BB962C8B-B14F-4D97-AF65-F5344CB8AC3E}">
        <p14:creationId xmlns:p14="http://schemas.microsoft.com/office/powerpoint/2010/main" val="14946828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sz="4000" dirty="0" smtClean="0"/>
              <a:t>ELECTRODE</a:t>
            </a:r>
            <a:r>
              <a:rPr lang="en-US" dirty="0" smtClean="0"/>
              <a:t> </a:t>
            </a:r>
            <a:r>
              <a:rPr lang="en-US" sz="4000" dirty="0" smtClean="0"/>
              <a:t>PLACEMENT</a:t>
            </a:r>
            <a:r>
              <a:rPr lang="en-US" dirty="0" smtClean="0"/>
              <a:t>/</a:t>
            </a:r>
            <a:br>
              <a:rPr lang="en-US" dirty="0" smtClean="0"/>
            </a:br>
            <a:r>
              <a:rPr lang="en-US" dirty="0" smtClean="0"/>
              <a:t>STIMULUS DOSE (</a:t>
            </a:r>
            <a:r>
              <a:rPr lang="en-US" dirty="0" err="1" smtClean="0"/>
              <a:t>cont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98307" name="Content Placeholder 1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267200"/>
          </a:xfrm>
        </p:spPr>
        <p:txBody>
          <a:bodyPr>
            <a:normAutofit lnSpcReduction="10000"/>
          </a:bodyPr>
          <a:lstStyle/>
          <a:p>
            <a:r>
              <a:rPr lang="en-US" sz="2400" dirty="0" smtClean="0"/>
              <a:t>Stimulus Dose Determination</a:t>
            </a:r>
          </a:p>
          <a:p>
            <a:r>
              <a:rPr lang="en-US" sz="2400" dirty="0" smtClean="0"/>
              <a:t>BL – Titration or ½ Age (Petrides 1996)</a:t>
            </a:r>
          </a:p>
          <a:p>
            <a:pPr lvl="1"/>
            <a:r>
              <a:rPr lang="en-US" sz="2400" dirty="0" smtClean="0"/>
              <a:t>Seizure thresholds can vary 40-fold (Sackeim 1991, 1993) BUT</a:t>
            </a:r>
          </a:p>
          <a:p>
            <a:pPr lvl="1"/>
            <a:r>
              <a:rPr lang="en-US" sz="2400" dirty="0" smtClean="0"/>
              <a:t>Most fall within smaller range</a:t>
            </a:r>
          </a:p>
          <a:p>
            <a:pPr lvl="2"/>
            <a:r>
              <a:rPr lang="en-US" dirty="0" smtClean="0"/>
              <a:t>96% 50-200mC, 80% 100-200mC (CORE- JECT 2009)</a:t>
            </a:r>
          </a:p>
          <a:p>
            <a:r>
              <a:rPr lang="en-US" sz="2400" dirty="0" smtClean="0"/>
              <a:t>RUL – Titration more important</a:t>
            </a:r>
          </a:p>
          <a:p>
            <a:pPr lvl="1"/>
            <a:r>
              <a:rPr lang="en-US" sz="2400" dirty="0" smtClean="0"/>
              <a:t>Dose-response relation can effect outcome</a:t>
            </a:r>
          </a:p>
          <a:p>
            <a:pPr lvl="1"/>
            <a:r>
              <a:rPr lang="en-US" sz="2400" dirty="0" smtClean="0"/>
              <a:t>“Fixed high-dose”  an option, but will result in excessive dosing for some (McCall 2000)</a:t>
            </a:r>
          </a:p>
        </p:txBody>
      </p:sp>
    </p:spTree>
    <p:extLst>
      <p:ext uri="{BB962C8B-B14F-4D97-AF65-F5344CB8AC3E}">
        <p14:creationId xmlns:p14="http://schemas.microsoft.com/office/powerpoint/2010/main" val="25155002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STIMULUS DOSING AND ELECTRODE PLACEMENT</a:t>
            </a:r>
          </a:p>
        </p:txBody>
      </p:sp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800" dirty="0" smtClean="0"/>
              <a:t>RUL ECT</a:t>
            </a:r>
          </a:p>
          <a:p>
            <a:pPr lvl="1" eaLnBrk="1" hangingPunct="1"/>
            <a:r>
              <a:rPr lang="en-US" sz="2400" dirty="0" smtClean="0"/>
              <a:t>Efficacy =BL ECT when dosed 6X threshold</a:t>
            </a:r>
          </a:p>
          <a:p>
            <a:pPr lvl="2" eaLnBrk="1" hangingPunct="1"/>
            <a:r>
              <a:rPr lang="en-US" sz="2000" dirty="0" smtClean="0"/>
              <a:t>Significant cognitive advantages –at 1 wk &amp; 2 </a:t>
            </a:r>
            <a:r>
              <a:rPr lang="en-US" sz="2000" dirty="0" err="1" smtClean="0"/>
              <a:t>mos</a:t>
            </a:r>
            <a:r>
              <a:rPr lang="en-US" sz="2000" dirty="0" smtClean="0"/>
              <a:t>, c/w 2.5X threshold BL ECT</a:t>
            </a:r>
          </a:p>
          <a:p>
            <a:pPr lvl="1" eaLnBrk="1" hangingPunct="1"/>
            <a:r>
              <a:rPr lang="en-US" sz="2400" dirty="0" smtClean="0"/>
              <a:t>Efficacy more modest at lower doses:</a:t>
            </a:r>
          </a:p>
          <a:p>
            <a:pPr lvl="2" eaLnBrk="1" hangingPunct="1"/>
            <a:r>
              <a:rPr lang="en-US" sz="2000" dirty="0" smtClean="0"/>
              <a:t>30-44% response at 1.5 – 2.5X threshold</a:t>
            </a:r>
          </a:p>
          <a:p>
            <a:pPr lvl="2" eaLnBrk="1" hangingPunct="1"/>
            <a:r>
              <a:rPr lang="en-US" sz="2000" dirty="0" smtClean="0"/>
              <a:t>17% response just above threshold</a:t>
            </a:r>
          </a:p>
          <a:p>
            <a:pPr lvl="1" eaLnBrk="1" hangingPunct="1"/>
            <a:r>
              <a:rPr lang="en-US" sz="2400" dirty="0" smtClean="0"/>
              <a:t>Positive dose-response relationship found at least to 12X threshold</a:t>
            </a:r>
          </a:p>
          <a:p>
            <a:pPr lvl="2" eaLnBrk="1" hangingPunct="1"/>
            <a:r>
              <a:rPr lang="en-US" sz="2000" dirty="0" smtClean="0"/>
              <a:t>Slope of cognitive deficits steep at 8-12X threshold</a:t>
            </a:r>
          </a:p>
          <a:p>
            <a:pPr lvl="1" eaLnBrk="1" hangingPunct="1"/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32470842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STIMULUS DOSING AND ELECTRODE PLACEMENT</a:t>
            </a:r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800" dirty="0" smtClean="0"/>
              <a:t>BL ECT</a:t>
            </a:r>
          </a:p>
          <a:p>
            <a:pPr lvl="1" eaLnBrk="1" hangingPunct="1"/>
            <a:r>
              <a:rPr lang="en-US" sz="2400" dirty="0" smtClean="0"/>
              <a:t>Effective even close to threshold</a:t>
            </a:r>
          </a:p>
          <a:p>
            <a:pPr lvl="1" eaLnBrk="1" hangingPunct="1"/>
            <a:r>
              <a:rPr lang="en-US" sz="2400" dirty="0" smtClean="0"/>
              <a:t>Rate of response </a:t>
            </a:r>
            <a:r>
              <a:rPr lang="en-US" sz="2400" u="sng" dirty="0" smtClean="0"/>
              <a:t>and</a:t>
            </a:r>
            <a:r>
              <a:rPr lang="en-US" sz="2400" dirty="0" smtClean="0"/>
              <a:t> cognitive side effects increase with dose (relative to threshold)</a:t>
            </a:r>
          </a:p>
          <a:p>
            <a:pPr lvl="1" eaLnBrk="1" hangingPunct="1"/>
            <a:r>
              <a:rPr lang="en-US" sz="2400" dirty="0" smtClean="0"/>
              <a:t>Optimum dose ~ 1.5 – 2.5X threshold</a:t>
            </a:r>
          </a:p>
          <a:p>
            <a:pPr lvl="1" eaLnBrk="1" hangingPunct="1"/>
            <a:endParaRPr lang="en-US" sz="2400" dirty="0" smtClean="0"/>
          </a:p>
          <a:p>
            <a:pPr lvl="2" eaLnBrk="1" hangingPunct="1"/>
            <a:r>
              <a:rPr lang="en-US" sz="2000" dirty="0" smtClean="0"/>
              <a:t>Refs: Sackeim et.al. Arch Gen Psych May 2000;                       			NEJM 1993.</a:t>
            </a:r>
          </a:p>
          <a:p>
            <a:pPr lvl="2" eaLnBrk="1" hangingPunct="1"/>
            <a:r>
              <a:rPr lang="en-US" sz="2000" dirty="0" smtClean="0"/>
              <a:t>          McCall et.al. Arch Gen Psych May 2000               </a:t>
            </a:r>
          </a:p>
          <a:p>
            <a:pPr lvl="2" eaLnBrk="1" hangingPunct="1">
              <a:buFont typeface="Wingdings" pitchFamily="2" charset="2"/>
              <a:buNone/>
            </a:pPr>
            <a:r>
              <a:rPr lang="en-US" sz="2000" dirty="0" smtClean="0"/>
              <a:t>         </a:t>
            </a:r>
          </a:p>
        </p:txBody>
      </p:sp>
    </p:spTree>
    <p:extLst>
      <p:ext uri="{BB962C8B-B14F-4D97-AF65-F5344CB8AC3E}">
        <p14:creationId xmlns:p14="http://schemas.microsoft.com/office/powerpoint/2010/main" val="22498887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r>
              <a:rPr lang="en-US" sz="2500" b="1" smtClean="0"/>
              <a:t>Choice is Good</a:t>
            </a:r>
          </a:p>
          <a:p>
            <a:pPr>
              <a:defRPr/>
            </a:pPr>
            <a:r>
              <a:rPr lang="en-US" sz="2500" b="1" smtClean="0"/>
              <a:t>Bilateral</a:t>
            </a:r>
          </a:p>
          <a:p>
            <a:pPr lvl="1">
              <a:defRPr/>
            </a:pPr>
            <a:r>
              <a:rPr lang="en-US" sz="2100" smtClean="0"/>
              <a:t>Still the “gold standard”</a:t>
            </a:r>
          </a:p>
          <a:p>
            <a:pPr lvl="1">
              <a:defRPr/>
            </a:pPr>
            <a:r>
              <a:rPr lang="en-US" sz="2100" smtClean="0"/>
              <a:t>1</a:t>
            </a:r>
            <a:r>
              <a:rPr lang="en-US" sz="2100" baseline="30000" smtClean="0"/>
              <a:t>st</a:t>
            </a:r>
            <a:r>
              <a:rPr lang="en-US" sz="2100" smtClean="0"/>
              <a:t> choice when rapid, definitive response urgent</a:t>
            </a:r>
          </a:p>
          <a:p>
            <a:pPr lvl="1">
              <a:defRPr/>
            </a:pPr>
            <a:r>
              <a:rPr lang="en-US" sz="2100" smtClean="0"/>
              <a:t>Dose 1.5 – 2.5 x threshold</a:t>
            </a:r>
          </a:p>
          <a:p>
            <a:pPr lvl="2">
              <a:buFont typeface="Wingdings 2" pitchFamily="18" charset="2"/>
              <a:buNone/>
              <a:defRPr/>
            </a:pPr>
            <a:r>
              <a:rPr lang="en-US" sz="1900" smtClean="0"/>
              <a:t>Cognitive effects at 1.5x threshold = RUL at 8x threshold (McCall – JECT 2002)</a:t>
            </a:r>
          </a:p>
          <a:p>
            <a:pPr lvl="2">
              <a:buFont typeface="Wingdings 2" pitchFamily="18" charset="2"/>
              <a:buNone/>
              <a:defRPr/>
            </a:pPr>
            <a:r>
              <a:rPr lang="en-US" sz="1900" smtClean="0"/>
              <a:t>Fastest response</a:t>
            </a:r>
          </a:p>
          <a:p>
            <a:pPr>
              <a:defRPr/>
            </a:pPr>
            <a:r>
              <a:rPr lang="en-US" sz="2500" b="1" smtClean="0"/>
              <a:t>Bifrontal</a:t>
            </a:r>
          </a:p>
          <a:p>
            <a:pPr lvl="1">
              <a:defRPr/>
            </a:pPr>
            <a:r>
              <a:rPr lang="en-US" sz="2100" smtClean="0"/>
              <a:t>Conflicting data (Lawson, Letemendia, Bailine, etc.)</a:t>
            </a:r>
          </a:p>
          <a:p>
            <a:pPr lvl="1">
              <a:defRPr/>
            </a:pPr>
            <a:r>
              <a:rPr lang="en-US" sz="2100" smtClean="0"/>
              <a:t>Response rates intermediate RUL – BL (non-signif.)</a:t>
            </a:r>
          </a:p>
          <a:p>
            <a:pPr lvl="1">
              <a:defRPr/>
            </a:pPr>
            <a:r>
              <a:rPr lang="en-US" sz="2100" smtClean="0"/>
              <a:t>No clear cognitive advantage (CORE – Br Jnl Psych 2010)</a:t>
            </a:r>
          </a:p>
          <a:p>
            <a:pPr lvl="2">
              <a:buFont typeface="Wingdings 2" pitchFamily="18" charset="2"/>
              <a:buNone/>
              <a:defRPr/>
            </a:pPr>
            <a:endParaRPr lang="en-US" sz="1900" smtClean="0"/>
          </a:p>
          <a:p>
            <a:pPr>
              <a:buFont typeface="Wingdings 3" pitchFamily="18" charset="2"/>
              <a:buNone/>
              <a:defRPr/>
            </a:pPr>
            <a:endParaRPr lang="en-US" sz="250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ELECTRODE PLACEMENT/</a:t>
            </a:r>
            <a:br>
              <a:rPr lang="en-US" dirty="0" smtClean="0"/>
            </a:br>
            <a:r>
              <a:rPr lang="en-US" dirty="0" smtClean="0"/>
              <a:t>STIMULUS DOSE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59201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500" b="1" dirty="0" smtClean="0"/>
              <a:t>Right Unilateral</a:t>
            </a:r>
          </a:p>
          <a:p>
            <a:pPr lvl="1"/>
            <a:r>
              <a:rPr lang="en-US" dirty="0" smtClean="0"/>
              <a:t>Best choice in non-urgent situations, when minimizing memory effects important</a:t>
            </a:r>
          </a:p>
          <a:p>
            <a:pPr lvl="1"/>
            <a:r>
              <a:rPr lang="en-US" dirty="0" smtClean="0"/>
              <a:t>Positive dose – response curve (McCall 2000)</a:t>
            </a:r>
          </a:p>
          <a:p>
            <a:pPr lvl="1"/>
            <a:r>
              <a:rPr lang="en-US" dirty="0" smtClean="0"/>
              <a:t>Efficacy approaches BL at 6x threshold (Sackeim 2000).</a:t>
            </a:r>
          </a:p>
          <a:p>
            <a:pPr lvl="1"/>
            <a:r>
              <a:rPr lang="en-US" dirty="0" smtClean="0"/>
              <a:t>Less data in non-affective disorders</a:t>
            </a:r>
          </a:p>
          <a:p>
            <a:pPr lvl="3"/>
            <a:endParaRPr lang="en-US" sz="2800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ELECTRODE PLACEMENT/</a:t>
            </a:r>
            <a:br>
              <a:rPr lang="en-US" dirty="0" smtClean="0"/>
            </a:br>
            <a:r>
              <a:rPr lang="en-US" dirty="0" smtClean="0"/>
              <a:t>STIMULUS DOSE (cont)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05370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27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OPTIMIZING ECT STIMULUS</a:t>
            </a:r>
          </a:p>
        </p:txBody>
      </p:sp>
      <p:sp>
        <p:nvSpPr>
          <p:cNvPr id="1044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en-US" dirty="0" smtClean="0"/>
              <a:t>Brief pulse bidirectional square wave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Stimulus dose depends on: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Pulse frequency, width, train duration, amps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Stimulus charge (</a:t>
            </a:r>
            <a:r>
              <a:rPr lang="en-US" dirty="0" err="1" smtClean="0"/>
              <a:t>mC</a:t>
            </a:r>
            <a:r>
              <a:rPr lang="en-US" dirty="0" smtClean="0"/>
              <a:t>) = </a:t>
            </a:r>
            <a:r>
              <a:rPr lang="en-US" dirty="0" err="1" smtClean="0"/>
              <a:t>IxT</a:t>
            </a:r>
            <a:endParaRPr lang="en-US" dirty="0" smtClean="0"/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Longer duration, shorter pulse width best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Ultra-brief pulse(&lt;= 0.3 </a:t>
            </a:r>
            <a:r>
              <a:rPr lang="en-US" dirty="0" err="1" smtClean="0"/>
              <a:t>msec</a:t>
            </a:r>
            <a:r>
              <a:rPr lang="en-US" dirty="0" smtClean="0"/>
              <a:t>) most efficient, least cognitive side effects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May be less effective with BL ECT (unclear)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Relative efficacy/efficiency needs further study, </a:t>
            </a:r>
            <a:r>
              <a:rPr lang="en-US" u="sng" dirty="0" smtClean="0"/>
              <a:t>but </a:t>
            </a:r>
            <a:r>
              <a:rPr lang="en-US" dirty="0" smtClean="0"/>
              <a:t>initial good outcome data in elderly (CORE/PRIDE 2013 ISEN poster submission)</a:t>
            </a:r>
          </a:p>
        </p:txBody>
      </p:sp>
    </p:spTree>
    <p:extLst>
      <p:ext uri="{BB962C8B-B14F-4D97-AF65-F5344CB8AC3E}">
        <p14:creationId xmlns:p14="http://schemas.microsoft.com/office/powerpoint/2010/main" val="2275654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MEDICAL SEQUELAE OF ECT</a:t>
            </a:r>
          </a:p>
        </p:txBody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2286000"/>
            <a:ext cx="7772400" cy="411480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Cerebral – </a:t>
            </a:r>
          </a:p>
          <a:p>
            <a:pPr lvl="1"/>
            <a:r>
              <a:rPr lang="en-US" dirty="0"/>
              <a:t>Increased blood flow, metabolic rate</a:t>
            </a:r>
          </a:p>
          <a:p>
            <a:pPr lvl="1"/>
            <a:r>
              <a:rPr lang="en-US" dirty="0"/>
              <a:t>Increased blood-brain barrier permeability</a:t>
            </a:r>
          </a:p>
          <a:p>
            <a:r>
              <a:rPr lang="en-US" dirty="0"/>
              <a:t>Cardiovascular</a:t>
            </a:r>
          </a:p>
          <a:p>
            <a:pPr lvl="1"/>
            <a:r>
              <a:rPr lang="en-US" dirty="0"/>
              <a:t>Initial increased vagal tone</a:t>
            </a:r>
          </a:p>
          <a:p>
            <a:pPr lvl="2"/>
            <a:r>
              <a:rPr lang="en-US" dirty="0"/>
              <a:t>Sinus pause, </a:t>
            </a:r>
            <a:r>
              <a:rPr lang="en-US" dirty="0" err="1"/>
              <a:t>bradyarrhythmias</a:t>
            </a:r>
            <a:r>
              <a:rPr lang="en-US" dirty="0"/>
              <a:t>, escape arrhythmias</a:t>
            </a:r>
          </a:p>
          <a:p>
            <a:pPr lvl="1"/>
            <a:r>
              <a:rPr lang="en-US" dirty="0"/>
              <a:t>Subsequent increased sympathetic tone</a:t>
            </a:r>
          </a:p>
          <a:p>
            <a:pPr lvl="2"/>
            <a:r>
              <a:rPr lang="en-US" dirty="0"/>
              <a:t>Hypertension, tachycardia, </a:t>
            </a:r>
            <a:r>
              <a:rPr lang="en-US" dirty="0" smtClean="0"/>
              <a:t>PVC’s/</a:t>
            </a:r>
            <a:r>
              <a:rPr lang="en-US" dirty="0" err="1" smtClean="0"/>
              <a:t>tachyarrhythmias</a:t>
            </a:r>
            <a:endParaRPr lang="en-US" dirty="0" smtClean="0"/>
          </a:p>
          <a:p>
            <a:pPr lvl="2"/>
            <a:r>
              <a:rPr lang="en-US" dirty="0" smtClean="0"/>
              <a:t>Risk of ischemia, CHF, arrhythmia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ECT – MEDICAL SIDE EFFECTS (CONT)</a:t>
            </a:r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US" sz="2800"/>
              <a:t>Prolonged apnea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Maintain adequate oxygenation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Check dibucaine number/pseudocholinesterase</a:t>
            </a:r>
          </a:p>
          <a:p>
            <a:pPr>
              <a:lnSpc>
                <a:spcPct val="90000"/>
              </a:lnSpc>
            </a:pPr>
            <a:r>
              <a:rPr lang="en-US" sz="2800"/>
              <a:t>Post-ictal delirium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Supportive environment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I.V. lorazepam,haloperidol,methohexital, etc.</a:t>
            </a:r>
          </a:p>
          <a:p>
            <a:pPr>
              <a:lnSpc>
                <a:spcPct val="90000"/>
              </a:lnSpc>
            </a:pPr>
            <a:r>
              <a:rPr lang="en-US" sz="2800"/>
              <a:t>Orthopedic complication – rare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Risk &gt; with osteoporosis; consider &gt; succinylcholine </a:t>
            </a:r>
          </a:p>
          <a:p>
            <a:pPr>
              <a:lnSpc>
                <a:spcPct val="90000"/>
              </a:lnSpc>
            </a:pPr>
            <a:r>
              <a:rPr lang="en-US" sz="2800"/>
              <a:t>Severe cardiovascular/pulmonary complication – very rare</a:t>
            </a:r>
          </a:p>
          <a:p>
            <a:pPr>
              <a:lnSpc>
                <a:spcPct val="90000"/>
              </a:lnSpc>
            </a:pPr>
            <a:r>
              <a:rPr lang="en-US" sz="2800"/>
              <a:t>Death – extremely rare (&lt;1/10,000)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ECT – COGNITIVE SIDE EFFECTS</a:t>
            </a:r>
          </a:p>
        </p:txBody>
      </p:sp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Effects largely limited to explicit memory</a:t>
            </a:r>
          </a:p>
          <a:p>
            <a:pPr lvl="1"/>
            <a:r>
              <a:rPr lang="en-US"/>
              <a:t>Anterograde and retrograde</a:t>
            </a:r>
          </a:p>
          <a:p>
            <a:r>
              <a:rPr lang="en-US"/>
              <a:t>Characteristic pattern – acute, sub-acute, longer term</a:t>
            </a:r>
          </a:p>
          <a:p>
            <a:r>
              <a:rPr lang="en-US"/>
              <a:t>Extent and severity of memory effects vary widely</a:t>
            </a:r>
          </a:p>
          <a:p>
            <a:pPr lvl="1"/>
            <a:r>
              <a:rPr lang="en-US"/>
              <a:t>Influenced by patient and treatment variables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ECT - STRATEGIC INDICATIONS</a:t>
            </a:r>
          </a:p>
        </p:txBody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u="sng" dirty="0"/>
              <a:t>Not</a:t>
            </a:r>
            <a:r>
              <a:rPr lang="en-US" dirty="0"/>
              <a:t> a treatment of “last resort”</a:t>
            </a:r>
            <a:endParaRPr lang="en-US" u="sng" dirty="0"/>
          </a:p>
          <a:p>
            <a:r>
              <a:rPr lang="en-US" dirty="0"/>
              <a:t>Should be considered along a </a:t>
            </a:r>
            <a:r>
              <a:rPr lang="en-US" u="sng" dirty="0"/>
              <a:t>continuum</a:t>
            </a:r>
            <a:r>
              <a:rPr lang="en-US" dirty="0"/>
              <a:t> of options</a:t>
            </a:r>
          </a:p>
          <a:p>
            <a:r>
              <a:rPr lang="en-US" u="sng" dirty="0"/>
              <a:t>Primary</a:t>
            </a:r>
            <a:r>
              <a:rPr lang="en-US" dirty="0"/>
              <a:t> vs.</a:t>
            </a:r>
            <a:r>
              <a:rPr lang="en-US" u="sng" dirty="0"/>
              <a:t> secondary</a:t>
            </a:r>
            <a:r>
              <a:rPr lang="en-US" dirty="0"/>
              <a:t> indications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ECT – COGNITIVE SIDE EFFECTS (CONT)</a:t>
            </a:r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u="sng" dirty="0"/>
              <a:t>No</a:t>
            </a:r>
            <a:r>
              <a:rPr lang="en-US" dirty="0"/>
              <a:t> evidence of brain damage</a:t>
            </a:r>
          </a:p>
          <a:p>
            <a:r>
              <a:rPr lang="en-US" u="sng" dirty="0"/>
              <a:t>No</a:t>
            </a:r>
            <a:r>
              <a:rPr lang="en-US" dirty="0"/>
              <a:t> impairment of other cognitive functions:</a:t>
            </a:r>
          </a:p>
          <a:p>
            <a:pPr lvl="1"/>
            <a:r>
              <a:rPr lang="en-US" dirty="0"/>
              <a:t>Executive functions, reasoning, creativity, I.Q., semantic memory(knowledge), procedural memory(skills), personality</a:t>
            </a:r>
          </a:p>
          <a:p>
            <a:r>
              <a:rPr lang="en-US" dirty="0"/>
              <a:t>Global cognitive status and I.Q. typically </a:t>
            </a:r>
            <a:r>
              <a:rPr lang="en-US" u="sng" dirty="0"/>
              <a:t>improve</a:t>
            </a:r>
            <a:r>
              <a:rPr lang="en-US" dirty="0"/>
              <a:t> soon after ECT course</a:t>
            </a:r>
          </a:p>
          <a:p>
            <a:pPr lvl="1"/>
            <a:r>
              <a:rPr lang="en-US" dirty="0"/>
              <a:t>Related to improved attention/concentration </a:t>
            </a:r>
            <a:endParaRPr lang="en-US" u="sng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ECT – MEMORY EFFECTS</a:t>
            </a:r>
          </a:p>
        </p:txBody>
      </p:sp>
      <p:sp>
        <p:nvSpPr>
          <p:cNvPr id="1013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 u="sng" dirty="0"/>
              <a:t>Acute</a:t>
            </a:r>
            <a:r>
              <a:rPr lang="en-US" sz="2800" dirty="0"/>
              <a:t> – Transient confusion/disorientation</a:t>
            </a:r>
          </a:p>
          <a:p>
            <a:pPr lvl="1"/>
            <a:r>
              <a:rPr lang="en-US" sz="2400" dirty="0"/>
              <a:t>Resolves in minutes to few hours</a:t>
            </a:r>
          </a:p>
          <a:p>
            <a:r>
              <a:rPr lang="en-US" sz="2800" u="sng" dirty="0"/>
              <a:t>Sub-acute</a:t>
            </a:r>
            <a:r>
              <a:rPr lang="en-US" sz="2800" dirty="0"/>
              <a:t> – </a:t>
            </a:r>
          </a:p>
          <a:p>
            <a:pPr lvl="1"/>
            <a:r>
              <a:rPr lang="en-US" sz="2400" u="sng" dirty="0"/>
              <a:t>Anterograde </a:t>
            </a:r>
            <a:r>
              <a:rPr lang="en-US" sz="2400" dirty="0"/>
              <a:t>– trouble learning/retaining new information; resolves in days to weeks(months)</a:t>
            </a:r>
          </a:p>
          <a:p>
            <a:pPr lvl="1"/>
            <a:r>
              <a:rPr lang="en-US" sz="2400" u="sng" dirty="0"/>
              <a:t>Retrograde</a:t>
            </a:r>
            <a:r>
              <a:rPr lang="en-US" sz="2400" dirty="0"/>
              <a:t> – trouble remembering events up to several months (rarely years) before ECT</a:t>
            </a:r>
          </a:p>
          <a:p>
            <a:pPr lvl="2"/>
            <a:r>
              <a:rPr lang="en-US" sz="2000" dirty="0"/>
              <a:t>Many memories return within weeks to months</a:t>
            </a:r>
          </a:p>
          <a:p>
            <a:pPr lvl="2"/>
            <a:r>
              <a:rPr lang="en-US" sz="2000" dirty="0"/>
              <a:t>Temporal gradient – events closest to ECT most likely to be forgotten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ECT – MEMORY EFFECTS(CONT)</a:t>
            </a:r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u="sng" dirty="0"/>
              <a:t>Longer term effects</a:t>
            </a:r>
          </a:p>
          <a:p>
            <a:pPr lvl="1"/>
            <a:r>
              <a:rPr lang="en-US" dirty="0"/>
              <a:t>Involves </a:t>
            </a:r>
            <a:r>
              <a:rPr lang="en-US" u="sng" dirty="0"/>
              <a:t>retrograde</a:t>
            </a:r>
            <a:r>
              <a:rPr lang="en-US" dirty="0"/>
              <a:t> memory only</a:t>
            </a:r>
          </a:p>
          <a:p>
            <a:pPr lvl="1"/>
            <a:r>
              <a:rPr lang="en-US" u="sng" dirty="0"/>
              <a:t>Variable gaps</a:t>
            </a:r>
            <a:r>
              <a:rPr lang="en-US" dirty="0"/>
              <a:t> may persist over variable time</a:t>
            </a:r>
          </a:p>
          <a:p>
            <a:pPr lvl="2"/>
            <a:r>
              <a:rPr lang="en-US" dirty="0"/>
              <a:t>Amnesia greater for public than personal events</a:t>
            </a:r>
          </a:p>
          <a:p>
            <a:pPr lvl="2"/>
            <a:r>
              <a:rPr lang="en-US" dirty="0"/>
              <a:t>Older memories more likely to return</a:t>
            </a:r>
          </a:p>
          <a:p>
            <a:pPr lvl="2"/>
            <a:r>
              <a:rPr lang="en-US" dirty="0"/>
              <a:t>Events close to ECT course may not be recalled</a:t>
            </a:r>
          </a:p>
          <a:p>
            <a:pPr lvl="1"/>
            <a:r>
              <a:rPr lang="en-US" dirty="0"/>
              <a:t>Rarely, troubling </a:t>
            </a:r>
            <a:r>
              <a:rPr lang="en-US" dirty="0" err="1"/>
              <a:t>amnestic</a:t>
            </a:r>
            <a:r>
              <a:rPr lang="en-US" dirty="0"/>
              <a:t> gaps extending back several years may persist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COGNITIVE SIDE EFFECTS – PATIENT VARIABLES</a:t>
            </a:r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Preexisting cognitive impairment</a:t>
            </a:r>
          </a:p>
          <a:p>
            <a:pPr lvl="1" eaLnBrk="1" hangingPunct="1"/>
            <a:r>
              <a:rPr lang="en-US" dirty="0" smtClean="0"/>
              <a:t>Low MMSE, Alzheimer’s, Parkinson’s, stroke</a:t>
            </a:r>
          </a:p>
          <a:p>
            <a:pPr lvl="2" eaLnBrk="1" hangingPunct="1"/>
            <a:r>
              <a:rPr lang="en-US" dirty="0" smtClean="0"/>
              <a:t>Greater risk persistent retrograde amnesia</a:t>
            </a:r>
          </a:p>
          <a:p>
            <a:pPr eaLnBrk="1" hangingPunct="1"/>
            <a:r>
              <a:rPr lang="en-US" dirty="0" smtClean="0"/>
              <a:t>Duration of post ECT confusion </a:t>
            </a:r>
          </a:p>
          <a:p>
            <a:pPr lvl="1" eaLnBrk="1" hangingPunct="1"/>
            <a:r>
              <a:rPr lang="en-US" dirty="0" smtClean="0"/>
              <a:t>Predicts severity of retrograde amnesia</a:t>
            </a:r>
          </a:p>
          <a:p>
            <a:pPr eaLnBrk="1" hangingPunct="1"/>
            <a:r>
              <a:rPr lang="en-US" dirty="0" smtClean="0"/>
              <a:t>MRI findings of BG lesions, WMHI’s</a:t>
            </a:r>
          </a:p>
          <a:p>
            <a:pPr lvl="1" eaLnBrk="1" hangingPunct="1"/>
            <a:r>
              <a:rPr lang="en-US" dirty="0" smtClean="0"/>
              <a:t>Predicts ECT – induced delirium</a:t>
            </a:r>
          </a:p>
        </p:txBody>
      </p:sp>
    </p:spTree>
    <p:extLst>
      <p:ext uri="{BB962C8B-B14F-4D97-AF65-F5344CB8AC3E}">
        <p14:creationId xmlns:p14="http://schemas.microsoft.com/office/powerpoint/2010/main" val="35394328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COGNITIVE SIDE EFFECTS – TREATMENT VARIABLES</a:t>
            </a:r>
          </a:p>
        </p:txBody>
      </p:sp>
      <p:sp>
        <p:nvSpPr>
          <p:cNvPr id="1044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pPr>
              <a:lnSpc>
                <a:spcPct val="90000"/>
              </a:lnSpc>
            </a:pPr>
            <a:r>
              <a:rPr lang="en-US" sz="2800"/>
              <a:t>Stimulus waveform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Sine wave&gt;brief pulse &gt;ultra-brief pulse</a:t>
            </a:r>
          </a:p>
          <a:p>
            <a:pPr>
              <a:lnSpc>
                <a:spcPct val="90000"/>
              </a:lnSpc>
            </a:pPr>
            <a:r>
              <a:rPr lang="en-US" sz="2800"/>
              <a:t>Electrode placement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Bilateral&gt;right unilateral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? Bifrontal, LART – more research needed</a:t>
            </a:r>
          </a:p>
          <a:p>
            <a:pPr>
              <a:lnSpc>
                <a:spcPct val="90000"/>
              </a:lnSpc>
            </a:pPr>
            <a:r>
              <a:rPr lang="en-US" sz="2800"/>
              <a:t>Stimulus dosing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Greater if markedly suprathreshold, especially bilateral</a:t>
            </a:r>
          </a:p>
          <a:p>
            <a:pPr>
              <a:lnSpc>
                <a:spcPct val="90000"/>
              </a:lnSpc>
            </a:pPr>
            <a:r>
              <a:rPr lang="en-US" sz="2800"/>
              <a:t>Treatment interval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3x per week &gt; 2x per week</a:t>
            </a:r>
          </a:p>
          <a:p>
            <a:pPr>
              <a:lnSpc>
                <a:spcPct val="90000"/>
              </a:lnSpc>
            </a:pPr>
            <a:r>
              <a:rPr lang="en-US" sz="2800"/>
              <a:t>Medications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Lithium, anticholinergics, high dose anesthetic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37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000" dirty="0" smtClean="0"/>
              <a:t>PREDICTORS OF ECT RESPONSE</a:t>
            </a:r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Clinical</a:t>
            </a:r>
          </a:p>
          <a:p>
            <a:pPr lvl="1" eaLnBrk="1" hangingPunct="1"/>
            <a:r>
              <a:rPr lang="en-US" smtClean="0"/>
              <a:t>Shorter episode duration</a:t>
            </a:r>
          </a:p>
          <a:p>
            <a:pPr lvl="1" eaLnBrk="1" hangingPunct="1"/>
            <a:r>
              <a:rPr lang="en-US" smtClean="0"/>
              <a:t>Less medication resistance</a:t>
            </a:r>
          </a:p>
          <a:p>
            <a:pPr lvl="1" eaLnBrk="1" hangingPunct="1"/>
            <a:r>
              <a:rPr lang="en-US" smtClean="0"/>
              <a:t>Psychotic subtype</a:t>
            </a:r>
          </a:p>
          <a:p>
            <a:pPr lvl="1" eaLnBrk="1" hangingPunct="1"/>
            <a:r>
              <a:rPr lang="en-US" smtClean="0"/>
              <a:t>Catatonia</a:t>
            </a:r>
          </a:p>
          <a:p>
            <a:pPr lvl="1" eaLnBrk="1" hangingPunct="1"/>
            <a:r>
              <a:rPr lang="en-US" smtClean="0"/>
              <a:t>Older age</a:t>
            </a:r>
          </a:p>
          <a:p>
            <a:pPr lvl="1" eaLnBrk="1" hangingPunct="1"/>
            <a:r>
              <a:rPr lang="en-US" smtClean="0"/>
              <a:t>?Absence of severe anxiety, personality disorder</a:t>
            </a:r>
          </a:p>
        </p:txBody>
      </p:sp>
    </p:spTree>
    <p:extLst>
      <p:ext uri="{BB962C8B-B14F-4D97-AF65-F5344CB8AC3E}">
        <p14:creationId xmlns:p14="http://schemas.microsoft.com/office/powerpoint/2010/main" val="9667829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GB" dirty="0" smtClean="0"/>
              <a:t>Effect of Age on Remission Rates with ECT</a:t>
            </a:r>
            <a:endParaRPr lang="en-US" dirty="0" smtClean="0"/>
          </a:p>
        </p:txBody>
      </p:sp>
      <p:sp>
        <p:nvSpPr>
          <p:cNvPr id="11268" name="Rectangle 142"/>
          <p:cNvSpPr>
            <a:spLocks noChangeArrowheads="1"/>
          </p:cNvSpPr>
          <p:nvPr/>
        </p:nvSpPr>
        <p:spPr bwMode="auto">
          <a:xfrm>
            <a:off x="2362200" y="3049588"/>
            <a:ext cx="846138" cy="2398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270" name="Rectangle 282"/>
          <p:cNvSpPr>
            <a:spLocks noChangeArrowheads="1"/>
          </p:cNvSpPr>
          <p:nvPr/>
        </p:nvSpPr>
        <p:spPr bwMode="auto">
          <a:xfrm>
            <a:off x="4486275" y="2365375"/>
            <a:ext cx="844550" cy="308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272" name="Rectangle 422"/>
          <p:cNvSpPr>
            <a:spLocks noChangeArrowheads="1"/>
          </p:cNvSpPr>
          <p:nvPr/>
        </p:nvSpPr>
        <p:spPr bwMode="auto">
          <a:xfrm>
            <a:off x="6608763" y="2357438"/>
            <a:ext cx="846137" cy="3090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273" name="Line 423"/>
          <p:cNvSpPr>
            <a:spLocks noChangeShapeType="1"/>
          </p:cNvSpPr>
          <p:nvPr/>
        </p:nvSpPr>
        <p:spPr bwMode="auto">
          <a:xfrm>
            <a:off x="1728788" y="2016125"/>
            <a:ext cx="1587" cy="3432175"/>
          </a:xfrm>
          <a:prstGeom prst="line">
            <a:avLst/>
          </a:prstGeom>
          <a:noFill/>
          <a:ln w="26988">
            <a:solidFill>
              <a:srgbClr val="FFFF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274" name="Line 424"/>
          <p:cNvSpPr>
            <a:spLocks noChangeShapeType="1"/>
          </p:cNvSpPr>
          <p:nvPr/>
        </p:nvSpPr>
        <p:spPr bwMode="auto">
          <a:xfrm>
            <a:off x="1657350" y="5448300"/>
            <a:ext cx="71438" cy="1588"/>
          </a:xfrm>
          <a:prstGeom prst="line">
            <a:avLst/>
          </a:prstGeom>
          <a:noFill/>
          <a:ln w="26988">
            <a:solidFill>
              <a:srgbClr val="FFFF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275" name="Line 425"/>
          <p:cNvSpPr>
            <a:spLocks noChangeShapeType="1"/>
          </p:cNvSpPr>
          <p:nvPr/>
        </p:nvSpPr>
        <p:spPr bwMode="auto">
          <a:xfrm>
            <a:off x="1657350" y="5106988"/>
            <a:ext cx="71438" cy="1587"/>
          </a:xfrm>
          <a:prstGeom prst="line">
            <a:avLst/>
          </a:prstGeom>
          <a:noFill/>
          <a:ln w="26988">
            <a:solidFill>
              <a:srgbClr val="FFFF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276" name="Line 426"/>
          <p:cNvSpPr>
            <a:spLocks noChangeShapeType="1"/>
          </p:cNvSpPr>
          <p:nvPr/>
        </p:nvSpPr>
        <p:spPr bwMode="auto">
          <a:xfrm>
            <a:off x="1657350" y="4765675"/>
            <a:ext cx="71438" cy="1588"/>
          </a:xfrm>
          <a:prstGeom prst="line">
            <a:avLst/>
          </a:prstGeom>
          <a:noFill/>
          <a:ln w="26988">
            <a:solidFill>
              <a:srgbClr val="FFFF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277" name="Line 427"/>
          <p:cNvSpPr>
            <a:spLocks noChangeShapeType="1"/>
          </p:cNvSpPr>
          <p:nvPr/>
        </p:nvSpPr>
        <p:spPr bwMode="auto">
          <a:xfrm>
            <a:off x="1657350" y="4414838"/>
            <a:ext cx="71438" cy="1587"/>
          </a:xfrm>
          <a:prstGeom prst="line">
            <a:avLst/>
          </a:prstGeom>
          <a:noFill/>
          <a:ln w="26988">
            <a:solidFill>
              <a:srgbClr val="FFFF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278" name="Line 428"/>
          <p:cNvSpPr>
            <a:spLocks noChangeShapeType="1"/>
          </p:cNvSpPr>
          <p:nvPr/>
        </p:nvSpPr>
        <p:spPr bwMode="auto">
          <a:xfrm>
            <a:off x="1657350" y="4073525"/>
            <a:ext cx="71438" cy="1588"/>
          </a:xfrm>
          <a:prstGeom prst="line">
            <a:avLst/>
          </a:prstGeom>
          <a:noFill/>
          <a:ln w="26988">
            <a:solidFill>
              <a:srgbClr val="FFFF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279" name="Line 429"/>
          <p:cNvSpPr>
            <a:spLocks noChangeShapeType="1"/>
          </p:cNvSpPr>
          <p:nvPr/>
        </p:nvSpPr>
        <p:spPr bwMode="auto">
          <a:xfrm>
            <a:off x="1657350" y="3732213"/>
            <a:ext cx="71438" cy="1587"/>
          </a:xfrm>
          <a:prstGeom prst="line">
            <a:avLst/>
          </a:prstGeom>
          <a:noFill/>
          <a:ln w="26988">
            <a:solidFill>
              <a:srgbClr val="FFFF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280" name="Line 430"/>
          <p:cNvSpPr>
            <a:spLocks noChangeShapeType="1"/>
          </p:cNvSpPr>
          <p:nvPr/>
        </p:nvSpPr>
        <p:spPr bwMode="auto">
          <a:xfrm>
            <a:off x="1657350" y="3390900"/>
            <a:ext cx="71438" cy="1588"/>
          </a:xfrm>
          <a:prstGeom prst="line">
            <a:avLst/>
          </a:prstGeom>
          <a:noFill/>
          <a:ln w="26988">
            <a:solidFill>
              <a:srgbClr val="FFFF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281" name="Line 431"/>
          <p:cNvSpPr>
            <a:spLocks noChangeShapeType="1"/>
          </p:cNvSpPr>
          <p:nvPr/>
        </p:nvSpPr>
        <p:spPr bwMode="auto">
          <a:xfrm>
            <a:off x="1657350" y="3049588"/>
            <a:ext cx="71438" cy="1587"/>
          </a:xfrm>
          <a:prstGeom prst="line">
            <a:avLst/>
          </a:prstGeom>
          <a:noFill/>
          <a:ln w="26988">
            <a:solidFill>
              <a:srgbClr val="FFFF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282" name="Line 432"/>
          <p:cNvSpPr>
            <a:spLocks noChangeShapeType="1"/>
          </p:cNvSpPr>
          <p:nvPr/>
        </p:nvSpPr>
        <p:spPr bwMode="auto">
          <a:xfrm>
            <a:off x="1657350" y="2698750"/>
            <a:ext cx="71438" cy="1588"/>
          </a:xfrm>
          <a:prstGeom prst="line">
            <a:avLst/>
          </a:prstGeom>
          <a:noFill/>
          <a:ln w="26988">
            <a:solidFill>
              <a:srgbClr val="FFFF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283" name="Line 433"/>
          <p:cNvSpPr>
            <a:spLocks noChangeShapeType="1"/>
          </p:cNvSpPr>
          <p:nvPr/>
        </p:nvSpPr>
        <p:spPr bwMode="auto">
          <a:xfrm>
            <a:off x="1657350" y="2357438"/>
            <a:ext cx="71438" cy="1587"/>
          </a:xfrm>
          <a:prstGeom prst="line">
            <a:avLst/>
          </a:prstGeom>
          <a:noFill/>
          <a:ln w="26988">
            <a:solidFill>
              <a:srgbClr val="FFFF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284" name="Line 434"/>
          <p:cNvSpPr>
            <a:spLocks noChangeShapeType="1"/>
          </p:cNvSpPr>
          <p:nvPr/>
        </p:nvSpPr>
        <p:spPr bwMode="auto">
          <a:xfrm>
            <a:off x="1657350" y="2016125"/>
            <a:ext cx="71438" cy="1588"/>
          </a:xfrm>
          <a:prstGeom prst="line">
            <a:avLst/>
          </a:prstGeom>
          <a:noFill/>
          <a:ln w="26988">
            <a:solidFill>
              <a:srgbClr val="FFFF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285" name="Line 435"/>
          <p:cNvSpPr>
            <a:spLocks noChangeShapeType="1"/>
          </p:cNvSpPr>
          <p:nvPr/>
        </p:nvSpPr>
        <p:spPr bwMode="auto">
          <a:xfrm>
            <a:off x="1728788" y="5448300"/>
            <a:ext cx="6369050" cy="1588"/>
          </a:xfrm>
          <a:prstGeom prst="line">
            <a:avLst/>
          </a:prstGeom>
          <a:noFill/>
          <a:ln w="26988">
            <a:solidFill>
              <a:srgbClr val="FFFF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286" name="Line 436"/>
          <p:cNvSpPr>
            <a:spLocks noChangeShapeType="1"/>
          </p:cNvSpPr>
          <p:nvPr/>
        </p:nvSpPr>
        <p:spPr bwMode="auto">
          <a:xfrm flipV="1">
            <a:off x="1728788" y="5448300"/>
            <a:ext cx="1587" cy="63500"/>
          </a:xfrm>
          <a:prstGeom prst="line">
            <a:avLst/>
          </a:prstGeom>
          <a:noFill/>
          <a:ln w="26988">
            <a:solidFill>
              <a:srgbClr val="FFFF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287" name="Line 437"/>
          <p:cNvSpPr>
            <a:spLocks noChangeShapeType="1"/>
          </p:cNvSpPr>
          <p:nvPr/>
        </p:nvSpPr>
        <p:spPr bwMode="auto">
          <a:xfrm flipV="1">
            <a:off x="3851275" y="5448300"/>
            <a:ext cx="1588" cy="63500"/>
          </a:xfrm>
          <a:prstGeom prst="line">
            <a:avLst/>
          </a:prstGeom>
          <a:noFill/>
          <a:ln w="26988">
            <a:solidFill>
              <a:srgbClr val="FFFF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288" name="Line 438"/>
          <p:cNvSpPr>
            <a:spLocks noChangeShapeType="1"/>
          </p:cNvSpPr>
          <p:nvPr/>
        </p:nvSpPr>
        <p:spPr bwMode="auto">
          <a:xfrm flipV="1">
            <a:off x="5973763" y="5448300"/>
            <a:ext cx="1587" cy="63500"/>
          </a:xfrm>
          <a:prstGeom prst="line">
            <a:avLst/>
          </a:prstGeom>
          <a:noFill/>
          <a:ln w="26988">
            <a:solidFill>
              <a:srgbClr val="FFFF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289" name="Line 439"/>
          <p:cNvSpPr>
            <a:spLocks noChangeShapeType="1"/>
          </p:cNvSpPr>
          <p:nvPr/>
        </p:nvSpPr>
        <p:spPr bwMode="auto">
          <a:xfrm flipV="1">
            <a:off x="8097838" y="5448300"/>
            <a:ext cx="1587" cy="63500"/>
          </a:xfrm>
          <a:prstGeom prst="line">
            <a:avLst/>
          </a:prstGeom>
          <a:noFill/>
          <a:ln w="26988">
            <a:solidFill>
              <a:srgbClr val="FFFF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290" name="Rectangle 440"/>
          <p:cNvSpPr>
            <a:spLocks noChangeArrowheads="1"/>
          </p:cNvSpPr>
          <p:nvPr/>
        </p:nvSpPr>
        <p:spPr bwMode="auto">
          <a:xfrm>
            <a:off x="2633663" y="3167063"/>
            <a:ext cx="344646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GB" sz="1500" b="1" baseline="0"/>
              <a:t>57.0</a:t>
            </a:r>
            <a:endParaRPr lang="en-GB" sz="2800" baseline="0">
              <a:latin typeface="Times New Roman" pitchFamily="18" charset="0"/>
            </a:endParaRPr>
          </a:p>
        </p:txBody>
      </p:sp>
      <p:sp>
        <p:nvSpPr>
          <p:cNvPr id="11291" name="Rectangle 441"/>
          <p:cNvSpPr>
            <a:spLocks noChangeArrowheads="1"/>
          </p:cNvSpPr>
          <p:nvPr/>
        </p:nvSpPr>
        <p:spPr bwMode="auto">
          <a:xfrm>
            <a:off x="4705350" y="2203450"/>
            <a:ext cx="344646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GB" sz="1500" b="1" baseline="0"/>
              <a:t>86.4</a:t>
            </a:r>
            <a:endParaRPr lang="en-GB" sz="2800" baseline="0">
              <a:latin typeface="Times New Roman" pitchFamily="18" charset="0"/>
            </a:endParaRPr>
          </a:p>
        </p:txBody>
      </p:sp>
      <p:sp>
        <p:nvSpPr>
          <p:cNvPr id="11292" name="Rectangle 442"/>
          <p:cNvSpPr>
            <a:spLocks noChangeArrowheads="1"/>
          </p:cNvSpPr>
          <p:nvPr/>
        </p:nvSpPr>
        <p:spPr bwMode="auto">
          <a:xfrm>
            <a:off x="6904038" y="2398713"/>
            <a:ext cx="344646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GB" sz="1500" b="1" baseline="0"/>
              <a:t>80.0</a:t>
            </a:r>
            <a:endParaRPr lang="en-GB" sz="2800" baseline="0">
              <a:latin typeface="Times New Roman" pitchFamily="18" charset="0"/>
            </a:endParaRPr>
          </a:p>
        </p:txBody>
      </p:sp>
      <p:sp>
        <p:nvSpPr>
          <p:cNvPr id="11293" name="Rectangle 443"/>
          <p:cNvSpPr>
            <a:spLocks noChangeArrowheads="1"/>
          </p:cNvSpPr>
          <p:nvPr/>
        </p:nvSpPr>
        <p:spPr bwMode="auto">
          <a:xfrm>
            <a:off x="1438275" y="5337175"/>
            <a:ext cx="97784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GB" sz="1500" b="1" baseline="0"/>
              <a:t>0</a:t>
            </a:r>
            <a:endParaRPr lang="en-GB" sz="2800" baseline="0">
              <a:latin typeface="Times New Roman" pitchFamily="18" charset="0"/>
            </a:endParaRPr>
          </a:p>
        </p:txBody>
      </p:sp>
      <p:sp>
        <p:nvSpPr>
          <p:cNvPr id="11294" name="Rectangle 444"/>
          <p:cNvSpPr>
            <a:spLocks noChangeArrowheads="1"/>
          </p:cNvSpPr>
          <p:nvPr/>
        </p:nvSpPr>
        <p:spPr bwMode="auto">
          <a:xfrm>
            <a:off x="1323975" y="4995863"/>
            <a:ext cx="195566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GB" sz="1500" b="1" baseline="0"/>
              <a:t>10</a:t>
            </a:r>
            <a:endParaRPr lang="en-GB" sz="2800" baseline="0">
              <a:latin typeface="Times New Roman" pitchFamily="18" charset="0"/>
            </a:endParaRPr>
          </a:p>
        </p:txBody>
      </p:sp>
      <p:sp>
        <p:nvSpPr>
          <p:cNvPr id="11295" name="Rectangle 445"/>
          <p:cNvSpPr>
            <a:spLocks noChangeArrowheads="1"/>
          </p:cNvSpPr>
          <p:nvPr/>
        </p:nvSpPr>
        <p:spPr bwMode="auto">
          <a:xfrm>
            <a:off x="1323975" y="4652963"/>
            <a:ext cx="195566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GB" sz="1500" b="1" baseline="0"/>
              <a:t>20</a:t>
            </a:r>
            <a:endParaRPr lang="en-GB" sz="2800" baseline="0">
              <a:latin typeface="Times New Roman" pitchFamily="18" charset="0"/>
            </a:endParaRPr>
          </a:p>
        </p:txBody>
      </p:sp>
      <p:sp>
        <p:nvSpPr>
          <p:cNvPr id="11296" name="Rectangle 446"/>
          <p:cNvSpPr>
            <a:spLocks noChangeArrowheads="1"/>
          </p:cNvSpPr>
          <p:nvPr/>
        </p:nvSpPr>
        <p:spPr bwMode="auto">
          <a:xfrm>
            <a:off x="1323975" y="4303713"/>
            <a:ext cx="195566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GB" sz="1500" b="1" baseline="0"/>
              <a:t>30</a:t>
            </a:r>
            <a:endParaRPr lang="en-GB" sz="2800" baseline="0">
              <a:latin typeface="Times New Roman" pitchFamily="18" charset="0"/>
            </a:endParaRPr>
          </a:p>
        </p:txBody>
      </p:sp>
      <p:sp>
        <p:nvSpPr>
          <p:cNvPr id="11297" name="Rectangle 447"/>
          <p:cNvSpPr>
            <a:spLocks noChangeArrowheads="1"/>
          </p:cNvSpPr>
          <p:nvPr/>
        </p:nvSpPr>
        <p:spPr bwMode="auto">
          <a:xfrm>
            <a:off x="1323975" y="3962400"/>
            <a:ext cx="195566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GB" sz="1500" b="1" baseline="0"/>
              <a:t>40</a:t>
            </a:r>
            <a:endParaRPr lang="en-GB" sz="2800" baseline="0">
              <a:latin typeface="Times New Roman" pitchFamily="18" charset="0"/>
            </a:endParaRPr>
          </a:p>
        </p:txBody>
      </p:sp>
      <p:sp>
        <p:nvSpPr>
          <p:cNvPr id="11298" name="Rectangle 448"/>
          <p:cNvSpPr>
            <a:spLocks noChangeArrowheads="1"/>
          </p:cNvSpPr>
          <p:nvPr/>
        </p:nvSpPr>
        <p:spPr bwMode="auto">
          <a:xfrm>
            <a:off x="1323975" y="3621088"/>
            <a:ext cx="195566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GB" sz="1500" b="1" baseline="0"/>
              <a:t>50</a:t>
            </a:r>
            <a:endParaRPr lang="en-GB" sz="2800" baseline="0">
              <a:latin typeface="Times New Roman" pitchFamily="18" charset="0"/>
            </a:endParaRPr>
          </a:p>
        </p:txBody>
      </p:sp>
      <p:sp>
        <p:nvSpPr>
          <p:cNvPr id="11299" name="Rectangle 449"/>
          <p:cNvSpPr>
            <a:spLocks noChangeArrowheads="1"/>
          </p:cNvSpPr>
          <p:nvPr/>
        </p:nvSpPr>
        <p:spPr bwMode="auto">
          <a:xfrm>
            <a:off x="1323975" y="3279775"/>
            <a:ext cx="195566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GB" sz="1500" b="1" baseline="0"/>
              <a:t>60</a:t>
            </a:r>
            <a:endParaRPr lang="en-GB" sz="2800" baseline="0">
              <a:latin typeface="Times New Roman" pitchFamily="18" charset="0"/>
            </a:endParaRPr>
          </a:p>
        </p:txBody>
      </p:sp>
      <p:sp>
        <p:nvSpPr>
          <p:cNvPr id="11300" name="Rectangle 450"/>
          <p:cNvSpPr>
            <a:spLocks noChangeArrowheads="1"/>
          </p:cNvSpPr>
          <p:nvPr/>
        </p:nvSpPr>
        <p:spPr bwMode="auto">
          <a:xfrm>
            <a:off x="1323975" y="2938463"/>
            <a:ext cx="195566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GB" sz="1500" b="1" baseline="0"/>
              <a:t>70</a:t>
            </a:r>
            <a:endParaRPr lang="en-GB" sz="2800" baseline="0">
              <a:latin typeface="Times New Roman" pitchFamily="18" charset="0"/>
            </a:endParaRPr>
          </a:p>
        </p:txBody>
      </p:sp>
      <p:sp>
        <p:nvSpPr>
          <p:cNvPr id="11301" name="Rectangle 451"/>
          <p:cNvSpPr>
            <a:spLocks noChangeArrowheads="1"/>
          </p:cNvSpPr>
          <p:nvPr/>
        </p:nvSpPr>
        <p:spPr bwMode="auto">
          <a:xfrm>
            <a:off x="1323975" y="2587625"/>
            <a:ext cx="195566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GB" sz="1500" b="1" baseline="0"/>
              <a:t>80</a:t>
            </a:r>
            <a:endParaRPr lang="en-GB" sz="2800" baseline="0">
              <a:latin typeface="Times New Roman" pitchFamily="18" charset="0"/>
            </a:endParaRPr>
          </a:p>
        </p:txBody>
      </p:sp>
      <p:sp>
        <p:nvSpPr>
          <p:cNvPr id="11302" name="Rectangle 452"/>
          <p:cNvSpPr>
            <a:spLocks noChangeArrowheads="1"/>
          </p:cNvSpPr>
          <p:nvPr/>
        </p:nvSpPr>
        <p:spPr bwMode="auto">
          <a:xfrm>
            <a:off x="1323975" y="2246313"/>
            <a:ext cx="195566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GB" sz="1500" b="1" baseline="0"/>
              <a:t>90</a:t>
            </a:r>
            <a:endParaRPr lang="en-GB" sz="2800" baseline="0">
              <a:latin typeface="Times New Roman" pitchFamily="18" charset="0"/>
            </a:endParaRPr>
          </a:p>
        </p:txBody>
      </p:sp>
      <p:sp>
        <p:nvSpPr>
          <p:cNvPr id="11303" name="Rectangle 453"/>
          <p:cNvSpPr>
            <a:spLocks noChangeArrowheads="1"/>
          </p:cNvSpPr>
          <p:nvPr/>
        </p:nvSpPr>
        <p:spPr bwMode="auto">
          <a:xfrm>
            <a:off x="1208088" y="1905000"/>
            <a:ext cx="319087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GB" sz="1500" b="1" baseline="0">
                <a:solidFill>
                  <a:srgbClr val="FFFFFF"/>
                </a:solidFill>
              </a:rPr>
              <a:t>100</a:t>
            </a:r>
            <a:endParaRPr lang="en-GB" sz="2800" baseline="0">
              <a:latin typeface="Times New Roman" pitchFamily="18" charset="0"/>
            </a:endParaRPr>
          </a:p>
        </p:txBody>
      </p:sp>
      <p:grpSp>
        <p:nvGrpSpPr>
          <p:cNvPr id="462" name="Group 3"/>
          <p:cNvGrpSpPr>
            <a:grpSpLocks/>
          </p:cNvGrpSpPr>
          <p:nvPr/>
        </p:nvGrpSpPr>
        <p:grpSpPr bwMode="auto">
          <a:xfrm>
            <a:off x="2362200" y="3546475"/>
            <a:ext cx="846138" cy="1901825"/>
            <a:chOff x="1488" y="2089"/>
            <a:chExt cx="533" cy="1511"/>
          </a:xfrm>
        </p:grpSpPr>
        <p:sp>
          <p:nvSpPr>
            <p:cNvPr id="463" name="Rectangle 4"/>
            <p:cNvSpPr>
              <a:spLocks noChangeArrowheads="1"/>
            </p:cNvSpPr>
            <p:nvPr/>
          </p:nvSpPr>
          <p:spPr bwMode="auto">
            <a:xfrm>
              <a:off x="1488" y="2089"/>
              <a:ext cx="533" cy="10"/>
            </a:xfrm>
            <a:prstGeom prst="rect">
              <a:avLst/>
            </a:prstGeom>
            <a:solidFill>
              <a:srgbClr val="FFCC99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64" name="Rectangle 5"/>
            <p:cNvSpPr>
              <a:spLocks noChangeArrowheads="1"/>
            </p:cNvSpPr>
            <p:nvPr/>
          </p:nvSpPr>
          <p:spPr bwMode="auto">
            <a:xfrm>
              <a:off x="1488" y="2099"/>
              <a:ext cx="533" cy="10"/>
            </a:xfrm>
            <a:prstGeom prst="rect">
              <a:avLst/>
            </a:prstGeom>
            <a:solidFill>
              <a:srgbClr val="FECB98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65" name="Rectangle 6"/>
            <p:cNvSpPr>
              <a:spLocks noChangeArrowheads="1"/>
            </p:cNvSpPr>
            <p:nvPr/>
          </p:nvSpPr>
          <p:spPr bwMode="auto">
            <a:xfrm>
              <a:off x="1488" y="2109"/>
              <a:ext cx="533" cy="15"/>
            </a:xfrm>
            <a:prstGeom prst="rect">
              <a:avLst/>
            </a:prstGeom>
            <a:solidFill>
              <a:srgbClr val="FECB98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66" name="Rectangle 7"/>
            <p:cNvSpPr>
              <a:spLocks noChangeArrowheads="1"/>
            </p:cNvSpPr>
            <p:nvPr/>
          </p:nvSpPr>
          <p:spPr bwMode="auto">
            <a:xfrm>
              <a:off x="1488" y="2124"/>
              <a:ext cx="533" cy="10"/>
            </a:xfrm>
            <a:prstGeom prst="rect">
              <a:avLst/>
            </a:prstGeom>
            <a:solidFill>
              <a:srgbClr val="FECB98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67" name="Rectangle 8"/>
            <p:cNvSpPr>
              <a:spLocks noChangeArrowheads="1"/>
            </p:cNvSpPr>
            <p:nvPr/>
          </p:nvSpPr>
          <p:spPr bwMode="auto">
            <a:xfrm>
              <a:off x="1488" y="2134"/>
              <a:ext cx="533" cy="10"/>
            </a:xfrm>
            <a:prstGeom prst="rect">
              <a:avLst/>
            </a:prstGeom>
            <a:solidFill>
              <a:srgbClr val="FECB98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68" name="Rectangle 9"/>
            <p:cNvSpPr>
              <a:spLocks noChangeArrowheads="1"/>
            </p:cNvSpPr>
            <p:nvPr/>
          </p:nvSpPr>
          <p:spPr bwMode="auto">
            <a:xfrm>
              <a:off x="1488" y="2144"/>
              <a:ext cx="533" cy="10"/>
            </a:xfrm>
            <a:prstGeom prst="rect">
              <a:avLst/>
            </a:prstGeom>
            <a:solidFill>
              <a:srgbClr val="FDCB98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69" name="Rectangle 10"/>
            <p:cNvSpPr>
              <a:spLocks noChangeArrowheads="1"/>
            </p:cNvSpPr>
            <p:nvPr/>
          </p:nvSpPr>
          <p:spPr bwMode="auto">
            <a:xfrm>
              <a:off x="1488" y="2154"/>
              <a:ext cx="533" cy="10"/>
            </a:xfrm>
            <a:prstGeom prst="rect">
              <a:avLst/>
            </a:prstGeom>
            <a:solidFill>
              <a:srgbClr val="FDCA98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70" name="Rectangle 11"/>
            <p:cNvSpPr>
              <a:spLocks noChangeArrowheads="1"/>
            </p:cNvSpPr>
            <p:nvPr/>
          </p:nvSpPr>
          <p:spPr bwMode="auto">
            <a:xfrm>
              <a:off x="1488" y="2164"/>
              <a:ext cx="533" cy="15"/>
            </a:xfrm>
            <a:prstGeom prst="rect">
              <a:avLst/>
            </a:prstGeom>
            <a:solidFill>
              <a:srgbClr val="FDCA98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71" name="Rectangle 12"/>
            <p:cNvSpPr>
              <a:spLocks noChangeArrowheads="1"/>
            </p:cNvSpPr>
            <p:nvPr/>
          </p:nvSpPr>
          <p:spPr bwMode="auto">
            <a:xfrm>
              <a:off x="1488" y="2179"/>
              <a:ext cx="533" cy="10"/>
            </a:xfrm>
            <a:prstGeom prst="rect">
              <a:avLst/>
            </a:prstGeom>
            <a:solidFill>
              <a:srgbClr val="FDCA97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72" name="Rectangle 13"/>
            <p:cNvSpPr>
              <a:spLocks noChangeArrowheads="1"/>
            </p:cNvSpPr>
            <p:nvPr/>
          </p:nvSpPr>
          <p:spPr bwMode="auto">
            <a:xfrm>
              <a:off x="1488" y="2189"/>
              <a:ext cx="533" cy="10"/>
            </a:xfrm>
            <a:prstGeom prst="rect">
              <a:avLst/>
            </a:prstGeom>
            <a:solidFill>
              <a:srgbClr val="FDCA97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73" name="Rectangle 14"/>
            <p:cNvSpPr>
              <a:spLocks noChangeArrowheads="1"/>
            </p:cNvSpPr>
            <p:nvPr/>
          </p:nvSpPr>
          <p:spPr bwMode="auto">
            <a:xfrm>
              <a:off x="1488" y="2199"/>
              <a:ext cx="533" cy="10"/>
            </a:xfrm>
            <a:prstGeom prst="rect">
              <a:avLst/>
            </a:prstGeom>
            <a:solidFill>
              <a:srgbClr val="FCCA97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74" name="Rectangle 15"/>
            <p:cNvSpPr>
              <a:spLocks noChangeArrowheads="1"/>
            </p:cNvSpPr>
            <p:nvPr/>
          </p:nvSpPr>
          <p:spPr bwMode="auto">
            <a:xfrm>
              <a:off x="1488" y="2209"/>
              <a:ext cx="533" cy="10"/>
            </a:xfrm>
            <a:prstGeom prst="rect">
              <a:avLst/>
            </a:prstGeom>
            <a:solidFill>
              <a:srgbClr val="FCC997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75" name="Rectangle 16"/>
            <p:cNvSpPr>
              <a:spLocks noChangeArrowheads="1"/>
            </p:cNvSpPr>
            <p:nvPr/>
          </p:nvSpPr>
          <p:spPr bwMode="auto">
            <a:xfrm>
              <a:off x="1488" y="2219"/>
              <a:ext cx="533" cy="10"/>
            </a:xfrm>
            <a:prstGeom prst="rect">
              <a:avLst/>
            </a:prstGeom>
            <a:solidFill>
              <a:srgbClr val="FCC997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76" name="Rectangle 17"/>
            <p:cNvSpPr>
              <a:spLocks noChangeArrowheads="1"/>
            </p:cNvSpPr>
            <p:nvPr/>
          </p:nvSpPr>
          <p:spPr bwMode="auto">
            <a:xfrm>
              <a:off x="1488" y="2229"/>
              <a:ext cx="533" cy="15"/>
            </a:xfrm>
            <a:prstGeom prst="rect">
              <a:avLst/>
            </a:prstGeom>
            <a:solidFill>
              <a:srgbClr val="FBC997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77" name="Rectangle 18"/>
            <p:cNvSpPr>
              <a:spLocks noChangeArrowheads="1"/>
            </p:cNvSpPr>
            <p:nvPr/>
          </p:nvSpPr>
          <p:spPr bwMode="auto">
            <a:xfrm>
              <a:off x="1488" y="2244"/>
              <a:ext cx="533" cy="10"/>
            </a:xfrm>
            <a:prstGeom prst="rect">
              <a:avLst/>
            </a:prstGeom>
            <a:solidFill>
              <a:srgbClr val="FBC996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78" name="Rectangle 19"/>
            <p:cNvSpPr>
              <a:spLocks noChangeArrowheads="1"/>
            </p:cNvSpPr>
            <p:nvPr/>
          </p:nvSpPr>
          <p:spPr bwMode="auto">
            <a:xfrm>
              <a:off x="1488" y="2254"/>
              <a:ext cx="533" cy="10"/>
            </a:xfrm>
            <a:prstGeom prst="rect">
              <a:avLst/>
            </a:prstGeom>
            <a:solidFill>
              <a:srgbClr val="FBC896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79" name="Rectangle 20"/>
            <p:cNvSpPr>
              <a:spLocks noChangeArrowheads="1"/>
            </p:cNvSpPr>
            <p:nvPr/>
          </p:nvSpPr>
          <p:spPr bwMode="auto">
            <a:xfrm>
              <a:off x="1488" y="2264"/>
              <a:ext cx="533" cy="10"/>
            </a:xfrm>
            <a:prstGeom prst="rect">
              <a:avLst/>
            </a:prstGeom>
            <a:solidFill>
              <a:srgbClr val="FAC896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80" name="Rectangle 21"/>
            <p:cNvSpPr>
              <a:spLocks noChangeArrowheads="1"/>
            </p:cNvSpPr>
            <p:nvPr/>
          </p:nvSpPr>
          <p:spPr bwMode="auto">
            <a:xfrm>
              <a:off x="1488" y="2274"/>
              <a:ext cx="533" cy="10"/>
            </a:xfrm>
            <a:prstGeom prst="rect">
              <a:avLst/>
            </a:prstGeom>
            <a:solidFill>
              <a:srgbClr val="FAC896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81" name="Rectangle 22"/>
            <p:cNvSpPr>
              <a:spLocks noChangeArrowheads="1"/>
            </p:cNvSpPr>
            <p:nvPr/>
          </p:nvSpPr>
          <p:spPr bwMode="auto">
            <a:xfrm>
              <a:off x="1488" y="2284"/>
              <a:ext cx="533" cy="15"/>
            </a:xfrm>
            <a:prstGeom prst="rect">
              <a:avLst/>
            </a:prstGeom>
            <a:solidFill>
              <a:srgbClr val="F9C795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82" name="Rectangle 23"/>
            <p:cNvSpPr>
              <a:spLocks noChangeArrowheads="1"/>
            </p:cNvSpPr>
            <p:nvPr/>
          </p:nvSpPr>
          <p:spPr bwMode="auto">
            <a:xfrm>
              <a:off x="1488" y="2299"/>
              <a:ext cx="533" cy="10"/>
            </a:xfrm>
            <a:prstGeom prst="rect">
              <a:avLst/>
            </a:prstGeom>
            <a:solidFill>
              <a:srgbClr val="F9C795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83" name="Rectangle 24"/>
            <p:cNvSpPr>
              <a:spLocks noChangeArrowheads="1"/>
            </p:cNvSpPr>
            <p:nvPr/>
          </p:nvSpPr>
          <p:spPr bwMode="auto">
            <a:xfrm>
              <a:off x="1488" y="2309"/>
              <a:ext cx="533" cy="10"/>
            </a:xfrm>
            <a:prstGeom prst="rect">
              <a:avLst/>
            </a:prstGeom>
            <a:solidFill>
              <a:srgbClr val="F8C795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84" name="Rectangle 25"/>
            <p:cNvSpPr>
              <a:spLocks noChangeArrowheads="1"/>
            </p:cNvSpPr>
            <p:nvPr/>
          </p:nvSpPr>
          <p:spPr bwMode="auto">
            <a:xfrm>
              <a:off x="1488" y="2319"/>
              <a:ext cx="533" cy="10"/>
            </a:xfrm>
            <a:prstGeom prst="rect">
              <a:avLst/>
            </a:prstGeom>
            <a:solidFill>
              <a:srgbClr val="F8C695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85" name="Rectangle 26"/>
            <p:cNvSpPr>
              <a:spLocks noChangeArrowheads="1"/>
            </p:cNvSpPr>
            <p:nvPr/>
          </p:nvSpPr>
          <p:spPr bwMode="auto">
            <a:xfrm>
              <a:off x="1488" y="2329"/>
              <a:ext cx="533" cy="10"/>
            </a:xfrm>
            <a:prstGeom prst="rect">
              <a:avLst/>
            </a:prstGeom>
            <a:solidFill>
              <a:srgbClr val="F8C69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86" name="Rectangle 27"/>
            <p:cNvSpPr>
              <a:spLocks noChangeArrowheads="1"/>
            </p:cNvSpPr>
            <p:nvPr/>
          </p:nvSpPr>
          <p:spPr bwMode="auto">
            <a:xfrm>
              <a:off x="1488" y="2339"/>
              <a:ext cx="533" cy="15"/>
            </a:xfrm>
            <a:prstGeom prst="rect">
              <a:avLst/>
            </a:prstGeom>
            <a:solidFill>
              <a:srgbClr val="F7C69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87" name="Rectangle 28"/>
            <p:cNvSpPr>
              <a:spLocks noChangeArrowheads="1"/>
            </p:cNvSpPr>
            <p:nvPr/>
          </p:nvSpPr>
          <p:spPr bwMode="auto">
            <a:xfrm>
              <a:off x="1488" y="2354"/>
              <a:ext cx="533" cy="10"/>
            </a:xfrm>
            <a:prstGeom prst="rect">
              <a:avLst/>
            </a:prstGeom>
            <a:solidFill>
              <a:srgbClr val="F6C59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88" name="Rectangle 29"/>
            <p:cNvSpPr>
              <a:spLocks noChangeArrowheads="1"/>
            </p:cNvSpPr>
            <p:nvPr/>
          </p:nvSpPr>
          <p:spPr bwMode="auto">
            <a:xfrm>
              <a:off x="1488" y="2364"/>
              <a:ext cx="533" cy="10"/>
            </a:xfrm>
            <a:prstGeom prst="rect">
              <a:avLst/>
            </a:prstGeom>
            <a:solidFill>
              <a:srgbClr val="F6C593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89" name="Rectangle 30"/>
            <p:cNvSpPr>
              <a:spLocks noChangeArrowheads="1"/>
            </p:cNvSpPr>
            <p:nvPr/>
          </p:nvSpPr>
          <p:spPr bwMode="auto">
            <a:xfrm>
              <a:off x="1488" y="2374"/>
              <a:ext cx="533" cy="10"/>
            </a:xfrm>
            <a:prstGeom prst="rect">
              <a:avLst/>
            </a:prstGeom>
            <a:solidFill>
              <a:srgbClr val="F5C493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0" name="Rectangle 31"/>
            <p:cNvSpPr>
              <a:spLocks noChangeArrowheads="1"/>
            </p:cNvSpPr>
            <p:nvPr/>
          </p:nvSpPr>
          <p:spPr bwMode="auto">
            <a:xfrm>
              <a:off x="1488" y="2384"/>
              <a:ext cx="533" cy="10"/>
            </a:xfrm>
            <a:prstGeom prst="rect">
              <a:avLst/>
            </a:prstGeom>
            <a:solidFill>
              <a:srgbClr val="F5C493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1" name="Rectangle 32"/>
            <p:cNvSpPr>
              <a:spLocks noChangeArrowheads="1"/>
            </p:cNvSpPr>
            <p:nvPr/>
          </p:nvSpPr>
          <p:spPr bwMode="auto">
            <a:xfrm>
              <a:off x="1488" y="2394"/>
              <a:ext cx="533" cy="10"/>
            </a:xfrm>
            <a:prstGeom prst="rect">
              <a:avLst/>
            </a:prstGeom>
            <a:solidFill>
              <a:srgbClr val="F4C39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2" name="Rectangle 33"/>
            <p:cNvSpPr>
              <a:spLocks noChangeArrowheads="1"/>
            </p:cNvSpPr>
            <p:nvPr/>
          </p:nvSpPr>
          <p:spPr bwMode="auto">
            <a:xfrm>
              <a:off x="1488" y="2404"/>
              <a:ext cx="533" cy="15"/>
            </a:xfrm>
            <a:prstGeom prst="rect">
              <a:avLst/>
            </a:prstGeom>
            <a:solidFill>
              <a:srgbClr val="F4C39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3" name="Rectangle 34"/>
            <p:cNvSpPr>
              <a:spLocks noChangeArrowheads="1"/>
            </p:cNvSpPr>
            <p:nvPr/>
          </p:nvSpPr>
          <p:spPr bwMode="auto">
            <a:xfrm>
              <a:off x="1488" y="2419"/>
              <a:ext cx="533" cy="10"/>
            </a:xfrm>
            <a:prstGeom prst="rect">
              <a:avLst/>
            </a:prstGeom>
            <a:solidFill>
              <a:srgbClr val="F3C29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4" name="Rectangle 35"/>
            <p:cNvSpPr>
              <a:spLocks noChangeArrowheads="1"/>
            </p:cNvSpPr>
            <p:nvPr/>
          </p:nvSpPr>
          <p:spPr bwMode="auto">
            <a:xfrm>
              <a:off x="1488" y="2429"/>
              <a:ext cx="533" cy="10"/>
            </a:xfrm>
            <a:prstGeom prst="rect">
              <a:avLst/>
            </a:prstGeom>
            <a:solidFill>
              <a:srgbClr val="F2C291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5" name="Rectangle 36"/>
            <p:cNvSpPr>
              <a:spLocks noChangeArrowheads="1"/>
            </p:cNvSpPr>
            <p:nvPr/>
          </p:nvSpPr>
          <p:spPr bwMode="auto">
            <a:xfrm>
              <a:off x="1488" y="2439"/>
              <a:ext cx="533" cy="10"/>
            </a:xfrm>
            <a:prstGeom prst="rect">
              <a:avLst/>
            </a:prstGeom>
            <a:solidFill>
              <a:srgbClr val="F1C191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6" name="Rectangle 37"/>
            <p:cNvSpPr>
              <a:spLocks noChangeArrowheads="1"/>
            </p:cNvSpPr>
            <p:nvPr/>
          </p:nvSpPr>
          <p:spPr bwMode="auto">
            <a:xfrm>
              <a:off x="1488" y="2449"/>
              <a:ext cx="533" cy="10"/>
            </a:xfrm>
            <a:prstGeom prst="rect">
              <a:avLst/>
            </a:prstGeom>
            <a:solidFill>
              <a:srgbClr val="F1C09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7" name="Rectangle 38"/>
            <p:cNvSpPr>
              <a:spLocks noChangeArrowheads="1"/>
            </p:cNvSpPr>
            <p:nvPr/>
          </p:nvSpPr>
          <p:spPr bwMode="auto">
            <a:xfrm>
              <a:off x="1488" y="2459"/>
              <a:ext cx="533" cy="15"/>
            </a:xfrm>
            <a:prstGeom prst="rect">
              <a:avLst/>
            </a:prstGeom>
            <a:solidFill>
              <a:srgbClr val="F0C09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8" name="Rectangle 39"/>
            <p:cNvSpPr>
              <a:spLocks noChangeArrowheads="1"/>
            </p:cNvSpPr>
            <p:nvPr/>
          </p:nvSpPr>
          <p:spPr bwMode="auto">
            <a:xfrm>
              <a:off x="1488" y="2474"/>
              <a:ext cx="533" cy="10"/>
            </a:xfrm>
            <a:prstGeom prst="rect">
              <a:avLst/>
            </a:prstGeom>
            <a:solidFill>
              <a:srgbClr val="EFBF8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9" name="Rectangle 40"/>
            <p:cNvSpPr>
              <a:spLocks noChangeArrowheads="1"/>
            </p:cNvSpPr>
            <p:nvPr/>
          </p:nvSpPr>
          <p:spPr bwMode="auto">
            <a:xfrm>
              <a:off x="1488" y="2484"/>
              <a:ext cx="533" cy="10"/>
            </a:xfrm>
            <a:prstGeom prst="rect">
              <a:avLst/>
            </a:prstGeom>
            <a:solidFill>
              <a:srgbClr val="EEBF8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00" name="Rectangle 41"/>
            <p:cNvSpPr>
              <a:spLocks noChangeArrowheads="1"/>
            </p:cNvSpPr>
            <p:nvPr/>
          </p:nvSpPr>
          <p:spPr bwMode="auto">
            <a:xfrm>
              <a:off x="1488" y="2494"/>
              <a:ext cx="533" cy="10"/>
            </a:xfrm>
            <a:prstGeom prst="rect">
              <a:avLst/>
            </a:prstGeom>
            <a:solidFill>
              <a:srgbClr val="EDBE8E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01" name="Rectangle 42"/>
            <p:cNvSpPr>
              <a:spLocks noChangeArrowheads="1"/>
            </p:cNvSpPr>
            <p:nvPr/>
          </p:nvSpPr>
          <p:spPr bwMode="auto">
            <a:xfrm>
              <a:off x="1488" y="2504"/>
              <a:ext cx="533" cy="10"/>
            </a:xfrm>
            <a:prstGeom prst="rect">
              <a:avLst/>
            </a:prstGeom>
            <a:solidFill>
              <a:srgbClr val="EDBD8E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02" name="Rectangle 43"/>
            <p:cNvSpPr>
              <a:spLocks noChangeArrowheads="1"/>
            </p:cNvSpPr>
            <p:nvPr/>
          </p:nvSpPr>
          <p:spPr bwMode="auto">
            <a:xfrm>
              <a:off x="1488" y="2514"/>
              <a:ext cx="533" cy="15"/>
            </a:xfrm>
            <a:prstGeom prst="rect">
              <a:avLst/>
            </a:prstGeom>
            <a:solidFill>
              <a:srgbClr val="ECBC8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03" name="Rectangle 44"/>
            <p:cNvSpPr>
              <a:spLocks noChangeArrowheads="1"/>
            </p:cNvSpPr>
            <p:nvPr/>
          </p:nvSpPr>
          <p:spPr bwMode="auto">
            <a:xfrm>
              <a:off x="1488" y="2529"/>
              <a:ext cx="533" cy="10"/>
            </a:xfrm>
            <a:prstGeom prst="rect">
              <a:avLst/>
            </a:prstGeom>
            <a:solidFill>
              <a:srgbClr val="EBBC8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04" name="Rectangle 45"/>
            <p:cNvSpPr>
              <a:spLocks noChangeArrowheads="1"/>
            </p:cNvSpPr>
            <p:nvPr/>
          </p:nvSpPr>
          <p:spPr bwMode="auto">
            <a:xfrm>
              <a:off x="1488" y="2539"/>
              <a:ext cx="533" cy="10"/>
            </a:xfrm>
            <a:prstGeom prst="rect">
              <a:avLst/>
            </a:prstGeom>
            <a:solidFill>
              <a:srgbClr val="EABB8C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05" name="Rectangle 46"/>
            <p:cNvSpPr>
              <a:spLocks noChangeArrowheads="1"/>
            </p:cNvSpPr>
            <p:nvPr/>
          </p:nvSpPr>
          <p:spPr bwMode="auto">
            <a:xfrm>
              <a:off x="1488" y="2549"/>
              <a:ext cx="533" cy="10"/>
            </a:xfrm>
            <a:prstGeom prst="rect">
              <a:avLst/>
            </a:prstGeom>
            <a:solidFill>
              <a:srgbClr val="E9BA8C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06" name="Rectangle 47"/>
            <p:cNvSpPr>
              <a:spLocks noChangeArrowheads="1"/>
            </p:cNvSpPr>
            <p:nvPr/>
          </p:nvSpPr>
          <p:spPr bwMode="auto">
            <a:xfrm>
              <a:off x="1488" y="2559"/>
              <a:ext cx="533" cy="10"/>
            </a:xfrm>
            <a:prstGeom prst="rect">
              <a:avLst/>
            </a:prstGeom>
            <a:solidFill>
              <a:srgbClr val="E8B98B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07" name="Rectangle 48"/>
            <p:cNvSpPr>
              <a:spLocks noChangeArrowheads="1"/>
            </p:cNvSpPr>
            <p:nvPr/>
          </p:nvSpPr>
          <p:spPr bwMode="auto">
            <a:xfrm>
              <a:off x="1488" y="2569"/>
              <a:ext cx="533" cy="10"/>
            </a:xfrm>
            <a:prstGeom prst="rect">
              <a:avLst/>
            </a:prstGeom>
            <a:solidFill>
              <a:srgbClr val="E7B98A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08" name="Rectangle 49"/>
            <p:cNvSpPr>
              <a:spLocks noChangeArrowheads="1"/>
            </p:cNvSpPr>
            <p:nvPr/>
          </p:nvSpPr>
          <p:spPr bwMode="auto">
            <a:xfrm>
              <a:off x="1488" y="2579"/>
              <a:ext cx="533" cy="15"/>
            </a:xfrm>
            <a:prstGeom prst="rect">
              <a:avLst/>
            </a:prstGeom>
            <a:solidFill>
              <a:srgbClr val="E6B88A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09" name="Rectangle 50"/>
            <p:cNvSpPr>
              <a:spLocks noChangeArrowheads="1"/>
            </p:cNvSpPr>
            <p:nvPr/>
          </p:nvSpPr>
          <p:spPr bwMode="auto">
            <a:xfrm>
              <a:off x="1488" y="2594"/>
              <a:ext cx="533" cy="10"/>
            </a:xfrm>
            <a:prstGeom prst="rect">
              <a:avLst/>
            </a:prstGeom>
            <a:solidFill>
              <a:srgbClr val="E5B789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0" name="Rectangle 51"/>
            <p:cNvSpPr>
              <a:spLocks noChangeArrowheads="1"/>
            </p:cNvSpPr>
            <p:nvPr/>
          </p:nvSpPr>
          <p:spPr bwMode="auto">
            <a:xfrm>
              <a:off x="1488" y="2604"/>
              <a:ext cx="533" cy="10"/>
            </a:xfrm>
            <a:prstGeom prst="rect">
              <a:avLst/>
            </a:prstGeom>
            <a:solidFill>
              <a:srgbClr val="E3B688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1" name="Rectangle 52"/>
            <p:cNvSpPr>
              <a:spLocks noChangeArrowheads="1"/>
            </p:cNvSpPr>
            <p:nvPr/>
          </p:nvSpPr>
          <p:spPr bwMode="auto">
            <a:xfrm>
              <a:off x="1488" y="2614"/>
              <a:ext cx="533" cy="10"/>
            </a:xfrm>
            <a:prstGeom prst="rect">
              <a:avLst/>
            </a:prstGeom>
            <a:solidFill>
              <a:srgbClr val="E3B588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2" name="Rectangle 53"/>
            <p:cNvSpPr>
              <a:spLocks noChangeArrowheads="1"/>
            </p:cNvSpPr>
            <p:nvPr/>
          </p:nvSpPr>
          <p:spPr bwMode="auto">
            <a:xfrm>
              <a:off x="1488" y="2624"/>
              <a:ext cx="533" cy="10"/>
            </a:xfrm>
            <a:prstGeom prst="rect">
              <a:avLst/>
            </a:prstGeom>
            <a:solidFill>
              <a:srgbClr val="E1B487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3" name="Rectangle 54"/>
            <p:cNvSpPr>
              <a:spLocks noChangeArrowheads="1"/>
            </p:cNvSpPr>
            <p:nvPr/>
          </p:nvSpPr>
          <p:spPr bwMode="auto">
            <a:xfrm>
              <a:off x="1488" y="2634"/>
              <a:ext cx="533" cy="15"/>
            </a:xfrm>
            <a:prstGeom prst="rect">
              <a:avLst/>
            </a:prstGeom>
            <a:solidFill>
              <a:srgbClr val="E0B386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4" name="Rectangle 55"/>
            <p:cNvSpPr>
              <a:spLocks noChangeArrowheads="1"/>
            </p:cNvSpPr>
            <p:nvPr/>
          </p:nvSpPr>
          <p:spPr bwMode="auto">
            <a:xfrm>
              <a:off x="1488" y="2649"/>
              <a:ext cx="533" cy="10"/>
            </a:xfrm>
            <a:prstGeom prst="rect">
              <a:avLst/>
            </a:prstGeom>
            <a:solidFill>
              <a:srgbClr val="DFB286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5" name="Rectangle 56"/>
            <p:cNvSpPr>
              <a:spLocks noChangeArrowheads="1"/>
            </p:cNvSpPr>
            <p:nvPr/>
          </p:nvSpPr>
          <p:spPr bwMode="auto">
            <a:xfrm>
              <a:off x="1488" y="2659"/>
              <a:ext cx="533" cy="10"/>
            </a:xfrm>
            <a:prstGeom prst="rect">
              <a:avLst/>
            </a:prstGeom>
            <a:solidFill>
              <a:srgbClr val="DEB185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6" name="Rectangle 57"/>
            <p:cNvSpPr>
              <a:spLocks noChangeArrowheads="1"/>
            </p:cNvSpPr>
            <p:nvPr/>
          </p:nvSpPr>
          <p:spPr bwMode="auto">
            <a:xfrm>
              <a:off x="1488" y="2669"/>
              <a:ext cx="533" cy="10"/>
            </a:xfrm>
            <a:prstGeom prst="rect">
              <a:avLst/>
            </a:prstGeom>
            <a:solidFill>
              <a:srgbClr val="DCB08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7" name="Rectangle 58"/>
            <p:cNvSpPr>
              <a:spLocks noChangeArrowheads="1"/>
            </p:cNvSpPr>
            <p:nvPr/>
          </p:nvSpPr>
          <p:spPr bwMode="auto">
            <a:xfrm>
              <a:off x="1488" y="2679"/>
              <a:ext cx="533" cy="10"/>
            </a:xfrm>
            <a:prstGeom prst="rect">
              <a:avLst/>
            </a:prstGeom>
            <a:solidFill>
              <a:srgbClr val="DBAF83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8" name="Rectangle 59"/>
            <p:cNvSpPr>
              <a:spLocks noChangeArrowheads="1"/>
            </p:cNvSpPr>
            <p:nvPr/>
          </p:nvSpPr>
          <p:spPr bwMode="auto">
            <a:xfrm>
              <a:off x="1488" y="2689"/>
              <a:ext cx="533" cy="15"/>
            </a:xfrm>
            <a:prstGeom prst="rect">
              <a:avLst/>
            </a:prstGeom>
            <a:solidFill>
              <a:srgbClr val="DAAE83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9" name="Rectangle 60"/>
            <p:cNvSpPr>
              <a:spLocks noChangeArrowheads="1"/>
            </p:cNvSpPr>
            <p:nvPr/>
          </p:nvSpPr>
          <p:spPr bwMode="auto">
            <a:xfrm>
              <a:off x="1488" y="2704"/>
              <a:ext cx="533" cy="10"/>
            </a:xfrm>
            <a:prstGeom prst="rect">
              <a:avLst/>
            </a:prstGeom>
            <a:solidFill>
              <a:srgbClr val="D9AD8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0" name="Rectangle 61"/>
            <p:cNvSpPr>
              <a:spLocks noChangeArrowheads="1"/>
            </p:cNvSpPr>
            <p:nvPr/>
          </p:nvSpPr>
          <p:spPr bwMode="auto">
            <a:xfrm>
              <a:off x="1488" y="2714"/>
              <a:ext cx="533" cy="10"/>
            </a:xfrm>
            <a:prstGeom prst="rect">
              <a:avLst/>
            </a:prstGeom>
            <a:solidFill>
              <a:srgbClr val="D7AC81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1" name="Rectangle 62"/>
            <p:cNvSpPr>
              <a:spLocks noChangeArrowheads="1"/>
            </p:cNvSpPr>
            <p:nvPr/>
          </p:nvSpPr>
          <p:spPr bwMode="auto">
            <a:xfrm>
              <a:off x="1488" y="2724"/>
              <a:ext cx="533" cy="10"/>
            </a:xfrm>
            <a:prstGeom prst="rect">
              <a:avLst/>
            </a:prstGeom>
            <a:solidFill>
              <a:srgbClr val="D6AB8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2" name="Rectangle 63"/>
            <p:cNvSpPr>
              <a:spLocks noChangeArrowheads="1"/>
            </p:cNvSpPr>
            <p:nvPr/>
          </p:nvSpPr>
          <p:spPr bwMode="auto">
            <a:xfrm>
              <a:off x="1488" y="2734"/>
              <a:ext cx="533" cy="10"/>
            </a:xfrm>
            <a:prstGeom prst="rect">
              <a:avLst/>
            </a:prstGeom>
            <a:solidFill>
              <a:srgbClr val="D4AA7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3" name="Rectangle 64"/>
            <p:cNvSpPr>
              <a:spLocks noChangeArrowheads="1"/>
            </p:cNvSpPr>
            <p:nvPr/>
          </p:nvSpPr>
          <p:spPr bwMode="auto">
            <a:xfrm>
              <a:off x="1488" y="2744"/>
              <a:ext cx="533" cy="10"/>
            </a:xfrm>
            <a:prstGeom prst="rect">
              <a:avLst/>
            </a:prstGeom>
            <a:solidFill>
              <a:srgbClr val="D3A87E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4" name="Rectangle 65"/>
            <p:cNvSpPr>
              <a:spLocks noChangeArrowheads="1"/>
            </p:cNvSpPr>
            <p:nvPr/>
          </p:nvSpPr>
          <p:spPr bwMode="auto">
            <a:xfrm>
              <a:off x="1488" y="2754"/>
              <a:ext cx="533" cy="15"/>
            </a:xfrm>
            <a:prstGeom prst="rect">
              <a:avLst/>
            </a:prstGeom>
            <a:solidFill>
              <a:srgbClr val="D1A77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5" name="Rectangle 66"/>
            <p:cNvSpPr>
              <a:spLocks noChangeArrowheads="1"/>
            </p:cNvSpPr>
            <p:nvPr/>
          </p:nvSpPr>
          <p:spPr bwMode="auto">
            <a:xfrm>
              <a:off x="1488" y="2769"/>
              <a:ext cx="533" cy="10"/>
            </a:xfrm>
            <a:prstGeom prst="rect">
              <a:avLst/>
            </a:prstGeom>
            <a:solidFill>
              <a:srgbClr val="D0A77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6" name="Rectangle 67"/>
            <p:cNvSpPr>
              <a:spLocks noChangeArrowheads="1"/>
            </p:cNvSpPr>
            <p:nvPr/>
          </p:nvSpPr>
          <p:spPr bwMode="auto">
            <a:xfrm>
              <a:off x="1488" y="2779"/>
              <a:ext cx="533" cy="10"/>
            </a:xfrm>
            <a:prstGeom prst="rect">
              <a:avLst/>
            </a:prstGeom>
            <a:solidFill>
              <a:srgbClr val="CFA57C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7" name="Rectangle 68"/>
            <p:cNvSpPr>
              <a:spLocks noChangeArrowheads="1"/>
            </p:cNvSpPr>
            <p:nvPr/>
          </p:nvSpPr>
          <p:spPr bwMode="auto">
            <a:xfrm>
              <a:off x="1488" y="2789"/>
              <a:ext cx="533" cy="10"/>
            </a:xfrm>
            <a:prstGeom prst="rect">
              <a:avLst/>
            </a:prstGeom>
            <a:solidFill>
              <a:srgbClr val="CDA47B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8" name="Rectangle 69"/>
            <p:cNvSpPr>
              <a:spLocks noChangeArrowheads="1"/>
            </p:cNvSpPr>
            <p:nvPr/>
          </p:nvSpPr>
          <p:spPr bwMode="auto">
            <a:xfrm>
              <a:off x="1488" y="2799"/>
              <a:ext cx="533" cy="10"/>
            </a:xfrm>
            <a:prstGeom prst="rect">
              <a:avLst/>
            </a:prstGeom>
            <a:solidFill>
              <a:srgbClr val="CCA37A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9" name="Rectangle 70"/>
            <p:cNvSpPr>
              <a:spLocks noChangeArrowheads="1"/>
            </p:cNvSpPr>
            <p:nvPr/>
          </p:nvSpPr>
          <p:spPr bwMode="auto">
            <a:xfrm>
              <a:off x="1488" y="2809"/>
              <a:ext cx="533" cy="15"/>
            </a:xfrm>
            <a:prstGeom prst="rect">
              <a:avLst/>
            </a:prstGeom>
            <a:solidFill>
              <a:srgbClr val="CAA179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30" name="Rectangle 71"/>
            <p:cNvSpPr>
              <a:spLocks noChangeArrowheads="1"/>
            </p:cNvSpPr>
            <p:nvPr/>
          </p:nvSpPr>
          <p:spPr bwMode="auto">
            <a:xfrm>
              <a:off x="1488" y="2824"/>
              <a:ext cx="533" cy="10"/>
            </a:xfrm>
            <a:prstGeom prst="rect">
              <a:avLst/>
            </a:prstGeom>
            <a:solidFill>
              <a:srgbClr val="C8A078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31" name="Rectangle 72"/>
            <p:cNvSpPr>
              <a:spLocks noChangeArrowheads="1"/>
            </p:cNvSpPr>
            <p:nvPr/>
          </p:nvSpPr>
          <p:spPr bwMode="auto">
            <a:xfrm>
              <a:off x="1488" y="2834"/>
              <a:ext cx="533" cy="10"/>
            </a:xfrm>
            <a:prstGeom prst="rect">
              <a:avLst/>
            </a:prstGeom>
            <a:solidFill>
              <a:srgbClr val="C79F77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32" name="Rectangle 73"/>
            <p:cNvSpPr>
              <a:spLocks noChangeArrowheads="1"/>
            </p:cNvSpPr>
            <p:nvPr/>
          </p:nvSpPr>
          <p:spPr bwMode="auto">
            <a:xfrm>
              <a:off x="1488" y="2844"/>
              <a:ext cx="533" cy="10"/>
            </a:xfrm>
            <a:prstGeom prst="rect">
              <a:avLst/>
            </a:prstGeom>
            <a:solidFill>
              <a:srgbClr val="C69E77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33" name="Rectangle 74"/>
            <p:cNvSpPr>
              <a:spLocks noChangeArrowheads="1"/>
            </p:cNvSpPr>
            <p:nvPr/>
          </p:nvSpPr>
          <p:spPr bwMode="auto">
            <a:xfrm>
              <a:off x="1488" y="2854"/>
              <a:ext cx="533" cy="10"/>
            </a:xfrm>
            <a:prstGeom prst="rect">
              <a:avLst/>
            </a:prstGeom>
            <a:solidFill>
              <a:srgbClr val="C49D76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34" name="Rectangle 75"/>
            <p:cNvSpPr>
              <a:spLocks noChangeArrowheads="1"/>
            </p:cNvSpPr>
            <p:nvPr/>
          </p:nvSpPr>
          <p:spPr bwMode="auto">
            <a:xfrm>
              <a:off x="1488" y="2864"/>
              <a:ext cx="533" cy="15"/>
            </a:xfrm>
            <a:prstGeom prst="rect">
              <a:avLst/>
            </a:prstGeom>
            <a:solidFill>
              <a:srgbClr val="C29B7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35" name="Rectangle 76"/>
            <p:cNvSpPr>
              <a:spLocks noChangeArrowheads="1"/>
            </p:cNvSpPr>
            <p:nvPr/>
          </p:nvSpPr>
          <p:spPr bwMode="auto">
            <a:xfrm>
              <a:off x="1488" y="2879"/>
              <a:ext cx="533" cy="10"/>
            </a:xfrm>
            <a:prstGeom prst="rect">
              <a:avLst/>
            </a:prstGeom>
            <a:solidFill>
              <a:srgbClr val="C19A73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36" name="Rectangle 77"/>
            <p:cNvSpPr>
              <a:spLocks noChangeArrowheads="1"/>
            </p:cNvSpPr>
            <p:nvPr/>
          </p:nvSpPr>
          <p:spPr bwMode="auto">
            <a:xfrm>
              <a:off x="1488" y="2889"/>
              <a:ext cx="533" cy="10"/>
            </a:xfrm>
            <a:prstGeom prst="rect">
              <a:avLst/>
            </a:prstGeom>
            <a:solidFill>
              <a:srgbClr val="BF987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37" name="Rectangle 78"/>
            <p:cNvSpPr>
              <a:spLocks noChangeArrowheads="1"/>
            </p:cNvSpPr>
            <p:nvPr/>
          </p:nvSpPr>
          <p:spPr bwMode="auto">
            <a:xfrm>
              <a:off x="1488" y="2899"/>
              <a:ext cx="533" cy="10"/>
            </a:xfrm>
            <a:prstGeom prst="rect">
              <a:avLst/>
            </a:prstGeom>
            <a:solidFill>
              <a:srgbClr val="BD9771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38" name="Rectangle 79"/>
            <p:cNvSpPr>
              <a:spLocks noChangeArrowheads="1"/>
            </p:cNvSpPr>
            <p:nvPr/>
          </p:nvSpPr>
          <p:spPr bwMode="auto">
            <a:xfrm>
              <a:off x="1488" y="2909"/>
              <a:ext cx="533" cy="10"/>
            </a:xfrm>
            <a:prstGeom prst="rect">
              <a:avLst/>
            </a:prstGeom>
            <a:solidFill>
              <a:srgbClr val="BB967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39" name="Rectangle 80"/>
            <p:cNvSpPr>
              <a:spLocks noChangeArrowheads="1"/>
            </p:cNvSpPr>
            <p:nvPr/>
          </p:nvSpPr>
          <p:spPr bwMode="auto">
            <a:xfrm>
              <a:off x="1488" y="2919"/>
              <a:ext cx="533" cy="15"/>
            </a:xfrm>
            <a:prstGeom prst="rect">
              <a:avLst/>
            </a:prstGeom>
            <a:solidFill>
              <a:srgbClr val="BB957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40" name="Rectangle 81"/>
            <p:cNvSpPr>
              <a:spLocks noChangeArrowheads="1"/>
            </p:cNvSpPr>
            <p:nvPr/>
          </p:nvSpPr>
          <p:spPr bwMode="auto">
            <a:xfrm>
              <a:off x="1488" y="2934"/>
              <a:ext cx="533" cy="10"/>
            </a:xfrm>
            <a:prstGeom prst="rect">
              <a:avLst/>
            </a:prstGeom>
            <a:solidFill>
              <a:srgbClr val="B9946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41" name="Rectangle 82"/>
            <p:cNvSpPr>
              <a:spLocks noChangeArrowheads="1"/>
            </p:cNvSpPr>
            <p:nvPr/>
          </p:nvSpPr>
          <p:spPr bwMode="auto">
            <a:xfrm>
              <a:off x="1488" y="2944"/>
              <a:ext cx="533" cy="10"/>
            </a:xfrm>
            <a:prstGeom prst="rect">
              <a:avLst/>
            </a:prstGeom>
            <a:solidFill>
              <a:srgbClr val="B7926E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42" name="Rectangle 83"/>
            <p:cNvSpPr>
              <a:spLocks noChangeArrowheads="1"/>
            </p:cNvSpPr>
            <p:nvPr/>
          </p:nvSpPr>
          <p:spPr bwMode="auto">
            <a:xfrm>
              <a:off x="1488" y="2954"/>
              <a:ext cx="533" cy="10"/>
            </a:xfrm>
            <a:prstGeom prst="rect">
              <a:avLst/>
            </a:prstGeom>
            <a:solidFill>
              <a:srgbClr val="B5916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43" name="Rectangle 84"/>
            <p:cNvSpPr>
              <a:spLocks noChangeArrowheads="1"/>
            </p:cNvSpPr>
            <p:nvPr/>
          </p:nvSpPr>
          <p:spPr bwMode="auto">
            <a:xfrm>
              <a:off x="1488" y="2964"/>
              <a:ext cx="533" cy="10"/>
            </a:xfrm>
            <a:prstGeom prst="rect">
              <a:avLst/>
            </a:prstGeom>
            <a:solidFill>
              <a:srgbClr val="B48F6C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44" name="Rectangle 85"/>
            <p:cNvSpPr>
              <a:spLocks noChangeArrowheads="1"/>
            </p:cNvSpPr>
            <p:nvPr/>
          </p:nvSpPr>
          <p:spPr bwMode="auto">
            <a:xfrm>
              <a:off x="1488" y="2974"/>
              <a:ext cx="533" cy="10"/>
            </a:xfrm>
            <a:prstGeom prst="rect">
              <a:avLst/>
            </a:prstGeom>
            <a:solidFill>
              <a:srgbClr val="B28E6B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45" name="Rectangle 86"/>
            <p:cNvSpPr>
              <a:spLocks noChangeArrowheads="1"/>
            </p:cNvSpPr>
            <p:nvPr/>
          </p:nvSpPr>
          <p:spPr bwMode="auto">
            <a:xfrm>
              <a:off x="1488" y="2984"/>
              <a:ext cx="533" cy="15"/>
            </a:xfrm>
            <a:prstGeom prst="rect">
              <a:avLst/>
            </a:prstGeom>
            <a:solidFill>
              <a:srgbClr val="B08D69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46" name="Rectangle 87"/>
            <p:cNvSpPr>
              <a:spLocks noChangeArrowheads="1"/>
            </p:cNvSpPr>
            <p:nvPr/>
          </p:nvSpPr>
          <p:spPr bwMode="auto">
            <a:xfrm>
              <a:off x="1488" y="2999"/>
              <a:ext cx="533" cy="10"/>
            </a:xfrm>
            <a:prstGeom prst="rect">
              <a:avLst/>
            </a:prstGeom>
            <a:solidFill>
              <a:srgbClr val="AF8C69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47" name="Rectangle 88"/>
            <p:cNvSpPr>
              <a:spLocks noChangeArrowheads="1"/>
            </p:cNvSpPr>
            <p:nvPr/>
          </p:nvSpPr>
          <p:spPr bwMode="auto">
            <a:xfrm>
              <a:off x="1488" y="3009"/>
              <a:ext cx="533" cy="10"/>
            </a:xfrm>
            <a:prstGeom prst="rect">
              <a:avLst/>
            </a:prstGeom>
            <a:solidFill>
              <a:srgbClr val="AD8A68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48" name="Rectangle 89"/>
            <p:cNvSpPr>
              <a:spLocks noChangeArrowheads="1"/>
            </p:cNvSpPr>
            <p:nvPr/>
          </p:nvSpPr>
          <p:spPr bwMode="auto">
            <a:xfrm>
              <a:off x="1488" y="3019"/>
              <a:ext cx="533" cy="10"/>
            </a:xfrm>
            <a:prstGeom prst="rect">
              <a:avLst/>
            </a:prstGeom>
            <a:solidFill>
              <a:srgbClr val="AC8967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49" name="Rectangle 90"/>
            <p:cNvSpPr>
              <a:spLocks noChangeArrowheads="1"/>
            </p:cNvSpPr>
            <p:nvPr/>
          </p:nvSpPr>
          <p:spPr bwMode="auto">
            <a:xfrm>
              <a:off x="1488" y="3029"/>
              <a:ext cx="533" cy="10"/>
            </a:xfrm>
            <a:prstGeom prst="rect">
              <a:avLst/>
            </a:prstGeom>
            <a:solidFill>
              <a:srgbClr val="AA8866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50" name="Rectangle 91"/>
            <p:cNvSpPr>
              <a:spLocks noChangeArrowheads="1"/>
            </p:cNvSpPr>
            <p:nvPr/>
          </p:nvSpPr>
          <p:spPr bwMode="auto">
            <a:xfrm>
              <a:off x="1488" y="3039"/>
              <a:ext cx="533" cy="15"/>
            </a:xfrm>
            <a:prstGeom prst="rect">
              <a:avLst/>
            </a:prstGeom>
            <a:solidFill>
              <a:srgbClr val="A88665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51" name="Rectangle 92"/>
            <p:cNvSpPr>
              <a:spLocks noChangeArrowheads="1"/>
            </p:cNvSpPr>
            <p:nvPr/>
          </p:nvSpPr>
          <p:spPr bwMode="auto">
            <a:xfrm>
              <a:off x="1488" y="3054"/>
              <a:ext cx="533" cy="10"/>
            </a:xfrm>
            <a:prstGeom prst="rect">
              <a:avLst/>
            </a:prstGeom>
            <a:solidFill>
              <a:srgbClr val="A6856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52" name="Rectangle 93"/>
            <p:cNvSpPr>
              <a:spLocks noChangeArrowheads="1"/>
            </p:cNvSpPr>
            <p:nvPr/>
          </p:nvSpPr>
          <p:spPr bwMode="auto">
            <a:xfrm>
              <a:off x="1488" y="3064"/>
              <a:ext cx="533" cy="10"/>
            </a:xfrm>
            <a:prstGeom prst="rect">
              <a:avLst/>
            </a:prstGeom>
            <a:solidFill>
              <a:srgbClr val="A58463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53" name="Rectangle 94"/>
            <p:cNvSpPr>
              <a:spLocks noChangeArrowheads="1"/>
            </p:cNvSpPr>
            <p:nvPr/>
          </p:nvSpPr>
          <p:spPr bwMode="auto">
            <a:xfrm>
              <a:off x="1488" y="3074"/>
              <a:ext cx="533" cy="10"/>
            </a:xfrm>
            <a:prstGeom prst="rect">
              <a:avLst/>
            </a:prstGeom>
            <a:solidFill>
              <a:srgbClr val="A4836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54" name="Rectangle 95"/>
            <p:cNvSpPr>
              <a:spLocks noChangeArrowheads="1"/>
            </p:cNvSpPr>
            <p:nvPr/>
          </p:nvSpPr>
          <p:spPr bwMode="auto">
            <a:xfrm>
              <a:off x="1488" y="3084"/>
              <a:ext cx="533" cy="10"/>
            </a:xfrm>
            <a:prstGeom prst="rect">
              <a:avLst/>
            </a:prstGeom>
            <a:solidFill>
              <a:srgbClr val="A28161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55" name="Rectangle 96"/>
            <p:cNvSpPr>
              <a:spLocks noChangeArrowheads="1"/>
            </p:cNvSpPr>
            <p:nvPr/>
          </p:nvSpPr>
          <p:spPr bwMode="auto">
            <a:xfrm>
              <a:off x="1488" y="3094"/>
              <a:ext cx="533" cy="15"/>
            </a:xfrm>
            <a:prstGeom prst="rect">
              <a:avLst/>
            </a:prstGeom>
            <a:solidFill>
              <a:srgbClr val="A1806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56" name="Rectangle 97"/>
            <p:cNvSpPr>
              <a:spLocks noChangeArrowheads="1"/>
            </p:cNvSpPr>
            <p:nvPr/>
          </p:nvSpPr>
          <p:spPr bwMode="auto">
            <a:xfrm>
              <a:off x="1488" y="3109"/>
              <a:ext cx="533" cy="10"/>
            </a:xfrm>
            <a:prstGeom prst="rect">
              <a:avLst/>
            </a:prstGeom>
            <a:solidFill>
              <a:srgbClr val="9F7F5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57" name="Rectangle 98"/>
            <p:cNvSpPr>
              <a:spLocks noChangeArrowheads="1"/>
            </p:cNvSpPr>
            <p:nvPr/>
          </p:nvSpPr>
          <p:spPr bwMode="auto">
            <a:xfrm>
              <a:off x="1488" y="3119"/>
              <a:ext cx="533" cy="10"/>
            </a:xfrm>
            <a:prstGeom prst="rect">
              <a:avLst/>
            </a:prstGeom>
            <a:solidFill>
              <a:srgbClr val="9D7E5E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58" name="Rectangle 99"/>
            <p:cNvSpPr>
              <a:spLocks noChangeArrowheads="1"/>
            </p:cNvSpPr>
            <p:nvPr/>
          </p:nvSpPr>
          <p:spPr bwMode="auto">
            <a:xfrm>
              <a:off x="1488" y="3129"/>
              <a:ext cx="533" cy="10"/>
            </a:xfrm>
            <a:prstGeom prst="rect">
              <a:avLst/>
            </a:prstGeom>
            <a:solidFill>
              <a:srgbClr val="9C7C5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59" name="Rectangle 100"/>
            <p:cNvSpPr>
              <a:spLocks noChangeArrowheads="1"/>
            </p:cNvSpPr>
            <p:nvPr/>
          </p:nvSpPr>
          <p:spPr bwMode="auto">
            <a:xfrm>
              <a:off x="1488" y="3139"/>
              <a:ext cx="533" cy="11"/>
            </a:xfrm>
            <a:prstGeom prst="rect">
              <a:avLst/>
            </a:prstGeom>
            <a:solidFill>
              <a:srgbClr val="9A7B5C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60" name="Rectangle 101"/>
            <p:cNvSpPr>
              <a:spLocks noChangeArrowheads="1"/>
            </p:cNvSpPr>
            <p:nvPr/>
          </p:nvSpPr>
          <p:spPr bwMode="auto">
            <a:xfrm>
              <a:off x="1488" y="3150"/>
              <a:ext cx="533" cy="10"/>
            </a:xfrm>
            <a:prstGeom prst="rect">
              <a:avLst/>
            </a:prstGeom>
            <a:solidFill>
              <a:srgbClr val="997A5C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61" name="Rectangle 102"/>
            <p:cNvSpPr>
              <a:spLocks noChangeArrowheads="1"/>
            </p:cNvSpPr>
            <p:nvPr/>
          </p:nvSpPr>
          <p:spPr bwMode="auto">
            <a:xfrm>
              <a:off x="1488" y="3160"/>
              <a:ext cx="533" cy="15"/>
            </a:xfrm>
            <a:prstGeom prst="rect">
              <a:avLst/>
            </a:prstGeom>
            <a:solidFill>
              <a:srgbClr val="98795B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62" name="Rectangle 103"/>
            <p:cNvSpPr>
              <a:spLocks noChangeArrowheads="1"/>
            </p:cNvSpPr>
            <p:nvPr/>
          </p:nvSpPr>
          <p:spPr bwMode="auto">
            <a:xfrm>
              <a:off x="1488" y="3175"/>
              <a:ext cx="533" cy="10"/>
            </a:xfrm>
            <a:prstGeom prst="rect">
              <a:avLst/>
            </a:prstGeom>
            <a:solidFill>
              <a:srgbClr val="96785A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63" name="Rectangle 104"/>
            <p:cNvSpPr>
              <a:spLocks noChangeArrowheads="1"/>
            </p:cNvSpPr>
            <p:nvPr/>
          </p:nvSpPr>
          <p:spPr bwMode="auto">
            <a:xfrm>
              <a:off x="1488" y="3185"/>
              <a:ext cx="533" cy="10"/>
            </a:xfrm>
            <a:prstGeom prst="rect">
              <a:avLst/>
            </a:prstGeom>
            <a:solidFill>
              <a:srgbClr val="957759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64" name="Rectangle 105"/>
            <p:cNvSpPr>
              <a:spLocks noChangeArrowheads="1"/>
            </p:cNvSpPr>
            <p:nvPr/>
          </p:nvSpPr>
          <p:spPr bwMode="auto">
            <a:xfrm>
              <a:off x="1488" y="3195"/>
              <a:ext cx="533" cy="10"/>
            </a:xfrm>
            <a:prstGeom prst="rect">
              <a:avLst/>
            </a:prstGeom>
            <a:solidFill>
              <a:srgbClr val="937658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65" name="Rectangle 106"/>
            <p:cNvSpPr>
              <a:spLocks noChangeArrowheads="1"/>
            </p:cNvSpPr>
            <p:nvPr/>
          </p:nvSpPr>
          <p:spPr bwMode="auto">
            <a:xfrm>
              <a:off x="1488" y="3205"/>
              <a:ext cx="533" cy="10"/>
            </a:xfrm>
            <a:prstGeom prst="rect">
              <a:avLst/>
            </a:prstGeom>
            <a:solidFill>
              <a:srgbClr val="927458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66" name="Rectangle 107"/>
            <p:cNvSpPr>
              <a:spLocks noChangeArrowheads="1"/>
            </p:cNvSpPr>
            <p:nvPr/>
          </p:nvSpPr>
          <p:spPr bwMode="auto">
            <a:xfrm>
              <a:off x="1488" y="3215"/>
              <a:ext cx="533" cy="15"/>
            </a:xfrm>
            <a:prstGeom prst="rect">
              <a:avLst/>
            </a:prstGeom>
            <a:solidFill>
              <a:srgbClr val="917357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67" name="Rectangle 108"/>
            <p:cNvSpPr>
              <a:spLocks noChangeArrowheads="1"/>
            </p:cNvSpPr>
            <p:nvPr/>
          </p:nvSpPr>
          <p:spPr bwMode="auto">
            <a:xfrm>
              <a:off x="1488" y="3230"/>
              <a:ext cx="533" cy="10"/>
            </a:xfrm>
            <a:prstGeom prst="rect">
              <a:avLst/>
            </a:prstGeom>
            <a:solidFill>
              <a:srgbClr val="907356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68" name="Rectangle 109"/>
            <p:cNvSpPr>
              <a:spLocks noChangeArrowheads="1"/>
            </p:cNvSpPr>
            <p:nvPr/>
          </p:nvSpPr>
          <p:spPr bwMode="auto">
            <a:xfrm>
              <a:off x="1488" y="3240"/>
              <a:ext cx="533" cy="10"/>
            </a:xfrm>
            <a:prstGeom prst="rect">
              <a:avLst/>
            </a:prstGeom>
            <a:solidFill>
              <a:srgbClr val="8F7255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69" name="Rectangle 110"/>
            <p:cNvSpPr>
              <a:spLocks noChangeArrowheads="1"/>
            </p:cNvSpPr>
            <p:nvPr/>
          </p:nvSpPr>
          <p:spPr bwMode="auto">
            <a:xfrm>
              <a:off x="1488" y="3250"/>
              <a:ext cx="533" cy="10"/>
            </a:xfrm>
            <a:prstGeom prst="rect">
              <a:avLst/>
            </a:prstGeom>
            <a:solidFill>
              <a:srgbClr val="8D7155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70" name="Rectangle 111"/>
            <p:cNvSpPr>
              <a:spLocks noChangeArrowheads="1"/>
            </p:cNvSpPr>
            <p:nvPr/>
          </p:nvSpPr>
          <p:spPr bwMode="auto">
            <a:xfrm>
              <a:off x="1488" y="3260"/>
              <a:ext cx="533" cy="10"/>
            </a:xfrm>
            <a:prstGeom prst="rect">
              <a:avLst/>
            </a:prstGeom>
            <a:solidFill>
              <a:srgbClr val="8C705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71" name="Rectangle 112"/>
            <p:cNvSpPr>
              <a:spLocks noChangeArrowheads="1"/>
            </p:cNvSpPr>
            <p:nvPr/>
          </p:nvSpPr>
          <p:spPr bwMode="auto">
            <a:xfrm>
              <a:off x="1488" y="3270"/>
              <a:ext cx="533" cy="15"/>
            </a:xfrm>
            <a:prstGeom prst="rect">
              <a:avLst/>
            </a:prstGeom>
            <a:solidFill>
              <a:srgbClr val="8B6F53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72" name="Rectangle 113"/>
            <p:cNvSpPr>
              <a:spLocks noChangeArrowheads="1"/>
            </p:cNvSpPr>
            <p:nvPr/>
          </p:nvSpPr>
          <p:spPr bwMode="auto">
            <a:xfrm>
              <a:off x="1488" y="3285"/>
              <a:ext cx="533" cy="10"/>
            </a:xfrm>
            <a:prstGeom prst="rect">
              <a:avLst/>
            </a:prstGeom>
            <a:solidFill>
              <a:srgbClr val="896E5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73" name="Rectangle 114"/>
            <p:cNvSpPr>
              <a:spLocks noChangeArrowheads="1"/>
            </p:cNvSpPr>
            <p:nvPr/>
          </p:nvSpPr>
          <p:spPr bwMode="auto">
            <a:xfrm>
              <a:off x="1488" y="3295"/>
              <a:ext cx="533" cy="10"/>
            </a:xfrm>
            <a:prstGeom prst="rect">
              <a:avLst/>
            </a:prstGeom>
            <a:solidFill>
              <a:srgbClr val="896D5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74" name="Rectangle 115"/>
            <p:cNvSpPr>
              <a:spLocks noChangeArrowheads="1"/>
            </p:cNvSpPr>
            <p:nvPr/>
          </p:nvSpPr>
          <p:spPr bwMode="auto">
            <a:xfrm>
              <a:off x="1488" y="3305"/>
              <a:ext cx="533" cy="10"/>
            </a:xfrm>
            <a:prstGeom prst="rect">
              <a:avLst/>
            </a:prstGeom>
            <a:solidFill>
              <a:srgbClr val="886C51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75" name="Rectangle 116"/>
            <p:cNvSpPr>
              <a:spLocks noChangeArrowheads="1"/>
            </p:cNvSpPr>
            <p:nvPr/>
          </p:nvSpPr>
          <p:spPr bwMode="auto">
            <a:xfrm>
              <a:off x="1488" y="3315"/>
              <a:ext cx="533" cy="10"/>
            </a:xfrm>
            <a:prstGeom prst="rect">
              <a:avLst/>
            </a:prstGeom>
            <a:solidFill>
              <a:srgbClr val="876B51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76" name="Rectangle 117"/>
            <p:cNvSpPr>
              <a:spLocks noChangeArrowheads="1"/>
            </p:cNvSpPr>
            <p:nvPr/>
          </p:nvSpPr>
          <p:spPr bwMode="auto">
            <a:xfrm>
              <a:off x="1488" y="3325"/>
              <a:ext cx="533" cy="10"/>
            </a:xfrm>
            <a:prstGeom prst="rect">
              <a:avLst/>
            </a:prstGeom>
            <a:solidFill>
              <a:srgbClr val="856A5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77" name="Rectangle 118"/>
            <p:cNvSpPr>
              <a:spLocks noChangeArrowheads="1"/>
            </p:cNvSpPr>
            <p:nvPr/>
          </p:nvSpPr>
          <p:spPr bwMode="auto">
            <a:xfrm>
              <a:off x="1488" y="3335"/>
              <a:ext cx="533" cy="15"/>
            </a:xfrm>
            <a:prstGeom prst="rect">
              <a:avLst/>
            </a:prstGeom>
            <a:solidFill>
              <a:srgbClr val="84694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78" name="Rectangle 119"/>
            <p:cNvSpPr>
              <a:spLocks noChangeArrowheads="1"/>
            </p:cNvSpPr>
            <p:nvPr/>
          </p:nvSpPr>
          <p:spPr bwMode="auto">
            <a:xfrm>
              <a:off x="1488" y="3350"/>
              <a:ext cx="533" cy="10"/>
            </a:xfrm>
            <a:prstGeom prst="rect">
              <a:avLst/>
            </a:prstGeom>
            <a:solidFill>
              <a:srgbClr val="83694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79" name="Rectangle 120"/>
            <p:cNvSpPr>
              <a:spLocks noChangeArrowheads="1"/>
            </p:cNvSpPr>
            <p:nvPr/>
          </p:nvSpPr>
          <p:spPr bwMode="auto">
            <a:xfrm>
              <a:off x="1488" y="3360"/>
              <a:ext cx="533" cy="10"/>
            </a:xfrm>
            <a:prstGeom prst="rect">
              <a:avLst/>
            </a:prstGeom>
            <a:solidFill>
              <a:srgbClr val="82684E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80" name="Rectangle 121"/>
            <p:cNvSpPr>
              <a:spLocks noChangeArrowheads="1"/>
            </p:cNvSpPr>
            <p:nvPr/>
          </p:nvSpPr>
          <p:spPr bwMode="auto">
            <a:xfrm>
              <a:off x="1488" y="3370"/>
              <a:ext cx="533" cy="10"/>
            </a:xfrm>
            <a:prstGeom prst="rect">
              <a:avLst/>
            </a:prstGeom>
            <a:solidFill>
              <a:srgbClr val="82674E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81" name="Rectangle 122"/>
            <p:cNvSpPr>
              <a:spLocks noChangeArrowheads="1"/>
            </p:cNvSpPr>
            <p:nvPr/>
          </p:nvSpPr>
          <p:spPr bwMode="auto">
            <a:xfrm>
              <a:off x="1488" y="3380"/>
              <a:ext cx="533" cy="10"/>
            </a:xfrm>
            <a:prstGeom prst="rect">
              <a:avLst/>
            </a:prstGeom>
            <a:solidFill>
              <a:srgbClr val="81674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82" name="Rectangle 123"/>
            <p:cNvSpPr>
              <a:spLocks noChangeArrowheads="1"/>
            </p:cNvSpPr>
            <p:nvPr/>
          </p:nvSpPr>
          <p:spPr bwMode="auto">
            <a:xfrm>
              <a:off x="1488" y="3390"/>
              <a:ext cx="533" cy="15"/>
            </a:xfrm>
            <a:prstGeom prst="rect">
              <a:avLst/>
            </a:prstGeom>
            <a:solidFill>
              <a:srgbClr val="80664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83" name="Rectangle 124"/>
            <p:cNvSpPr>
              <a:spLocks noChangeArrowheads="1"/>
            </p:cNvSpPr>
            <p:nvPr/>
          </p:nvSpPr>
          <p:spPr bwMode="auto">
            <a:xfrm>
              <a:off x="1488" y="3405"/>
              <a:ext cx="533" cy="10"/>
            </a:xfrm>
            <a:prstGeom prst="rect">
              <a:avLst/>
            </a:prstGeom>
            <a:solidFill>
              <a:srgbClr val="7F654C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84" name="Rectangle 125"/>
            <p:cNvSpPr>
              <a:spLocks noChangeArrowheads="1"/>
            </p:cNvSpPr>
            <p:nvPr/>
          </p:nvSpPr>
          <p:spPr bwMode="auto">
            <a:xfrm>
              <a:off x="1488" y="3415"/>
              <a:ext cx="533" cy="10"/>
            </a:xfrm>
            <a:prstGeom prst="rect">
              <a:avLst/>
            </a:prstGeom>
            <a:solidFill>
              <a:srgbClr val="7E654C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85" name="Rectangle 126"/>
            <p:cNvSpPr>
              <a:spLocks noChangeArrowheads="1"/>
            </p:cNvSpPr>
            <p:nvPr/>
          </p:nvSpPr>
          <p:spPr bwMode="auto">
            <a:xfrm>
              <a:off x="1488" y="3425"/>
              <a:ext cx="533" cy="10"/>
            </a:xfrm>
            <a:prstGeom prst="rect">
              <a:avLst/>
            </a:prstGeom>
            <a:solidFill>
              <a:srgbClr val="7E644B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86" name="Rectangle 127"/>
            <p:cNvSpPr>
              <a:spLocks noChangeArrowheads="1"/>
            </p:cNvSpPr>
            <p:nvPr/>
          </p:nvSpPr>
          <p:spPr bwMode="auto">
            <a:xfrm>
              <a:off x="1488" y="3435"/>
              <a:ext cx="533" cy="10"/>
            </a:xfrm>
            <a:prstGeom prst="rect">
              <a:avLst/>
            </a:prstGeom>
            <a:solidFill>
              <a:srgbClr val="7D634B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87" name="Rectangle 128"/>
            <p:cNvSpPr>
              <a:spLocks noChangeArrowheads="1"/>
            </p:cNvSpPr>
            <p:nvPr/>
          </p:nvSpPr>
          <p:spPr bwMode="auto">
            <a:xfrm>
              <a:off x="1488" y="3445"/>
              <a:ext cx="533" cy="15"/>
            </a:xfrm>
            <a:prstGeom prst="rect">
              <a:avLst/>
            </a:prstGeom>
            <a:solidFill>
              <a:srgbClr val="7C634B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88" name="Rectangle 129"/>
            <p:cNvSpPr>
              <a:spLocks noChangeArrowheads="1"/>
            </p:cNvSpPr>
            <p:nvPr/>
          </p:nvSpPr>
          <p:spPr bwMode="auto">
            <a:xfrm>
              <a:off x="1488" y="3460"/>
              <a:ext cx="533" cy="10"/>
            </a:xfrm>
            <a:prstGeom prst="rect">
              <a:avLst/>
            </a:prstGeom>
            <a:solidFill>
              <a:srgbClr val="7C624A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89" name="Rectangle 130"/>
            <p:cNvSpPr>
              <a:spLocks noChangeArrowheads="1"/>
            </p:cNvSpPr>
            <p:nvPr/>
          </p:nvSpPr>
          <p:spPr bwMode="auto">
            <a:xfrm>
              <a:off x="1488" y="3470"/>
              <a:ext cx="533" cy="10"/>
            </a:xfrm>
            <a:prstGeom prst="rect">
              <a:avLst/>
            </a:prstGeom>
            <a:solidFill>
              <a:srgbClr val="7B624A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90" name="Rectangle 131"/>
            <p:cNvSpPr>
              <a:spLocks noChangeArrowheads="1"/>
            </p:cNvSpPr>
            <p:nvPr/>
          </p:nvSpPr>
          <p:spPr bwMode="auto">
            <a:xfrm>
              <a:off x="1488" y="3480"/>
              <a:ext cx="533" cy="10"/>
            </a:xfrm>
            <a:prstGeom prst="rect">
              <a:avLst/>
            </a:prstGeom>
            <a:solidFill>
              <a:srgbClr val="7A6149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91" name="Rectangle 132"/>
            <p:cNvSpPr>
              <a:spLocks noChangeArrowheads="1"/>
            </p:cNvSpPr>
            <p:nvPr/>
          </p:nvSpPr>
          <p:spPr bwMode="auto">
            <a:xfrm>
              <a:off x="1488" y="3490"/>
              <a:ext cx="533" cy="10"/>
            </a:xfrm>
            <a:prstGeom prst="rect">
              <a:avLst/>
            </a:prstGeom>
            <a:solidFill>
              <a:srgbClr val="7A6149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92" name="Rectangle 133"/>
            <p:cNvSpPr>
              <a:spLocks noChangeArrowheads="1"/>
            </p:cNvSpPr>
            <p:nvPr/>
          </p:nvSpPr>
          <p:spPr bwMode="auto">
            <a:xfrm>
              <a:off x="1488" y="3500"/>
              <a:ext cx="533" cy="10"/>
            </a:xfrm>
            <a:prstGeom prst="rect">
              <a:avLst/>
            </a:prstGeom>
            <a:solidFill>
              <a:srgbClr val="796049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93" name="Rectangle 134"/>
            <p:cNvSpPr>
              <a:spLocks noChangeArrowheads="1"/>
            </p:cNvSpPr>
            <p:nvPr/>
          </p:nvSpPr>
          <p:spPr bwMode="auto">
            <a:xfrm>
              <a:off x="1488" y="3510"/>
              <a:ext cx="533" cy="15"/>
            </a:xfrm>
            <a:prstGeom prst="rect">
              <a:avLst/>
            </a:prstGeom>
            <a:solidFill>
              <a:srgbClr val="796048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94" name="Rectangle 135"/>
            <p:cNvSpPr>
              <a:spLocks noChangeArrowheads="1"/>
            </p:cNvSpPr>
            <p:nvPr/>
          </p:nvSpPr>
          <p:spPr bwMode="auto">
            <a:xfrm>
              <a:off x="1488" y="3525"/>
              <a:ext cx="533" cy="10"/>
            </a:xfrm>
            <a:prstGeom prst="rect">
              <a:avLst/>
            </a:prstGeom>
            <a:solidFill>
              <a:srgbClr val="786048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95" name="Rectangle 136"/>
            <p:cNvSpPr>
              <a:spLocks noChangeArrowheads="1"/>
            </p:cNvSpPr>
            <p:nvPr/>
          </p:nvSpPr>
          <p:spPr bwMode="auto">
            <a:xfrm>
              <a:off x="1488" y="3535"/>
              <a:ext cx="533" cy="10"/>
            </a:xfrm>
            <a:prstGeom prst="rect">
              <a:avLst/>
            </a:prstGeom>
            <a:solidFill>
              <a:srgbClr val="785F48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96" name="Rectangle 137"/>
            <p:cNvSpPr>
              <a:spLocks noChangeArrowheads="1"/>
            </p:cNvSpPr>
            <p:nvPr/>
          </p:nvSpPr>
          <p:spPr bwMode="auto">
            <a:xfrm>
              <a:off x="1488" y="3545"/>
              <a:ext cx="533" cy="10"/>
            </a:xfrm>
            <a:prstGeom prst="rect">
              <a:avLst/>
            </a:prstGeom>
            <a:solidFill>
              <a:srgbClr val="775F48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97" name="Rectangle 138"/>
            <p:cNvSpPr>
              <a:spLocks noChangeArrowheads="1"/>
            </p:cNvSpPr>
            <p:nvPr/>
          </p:nvSpPr>
          <p:spPr bwMode="auto">
            <a:xfrm>
              <a:off x="1488" y="3555"/>
              <a:ext cx="533" cy="10"/>
            </a:xfrm>
            <a:prstGeom prst="rect">
              <a:avLst/>
            </a:prstGeom>
            <a:solidFill>
              <a:srgbClr val="775F47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98" name="Rectangle 139"/>
            <p:cNvSpPr>
              <a:spLocks noChangeArrowheads="1"/>
            </p:cNvSpPr>
            <p:nvPr/>
          </p:nvSpPr>
          <p:spPr bwMode="auto">
            <a:xfrm>
              <a:off x="1488" y="3565"/>
              <a:ext cx="533" cy="15"/>
            </a:xfrm>
            <a:prstGeom prst="rect">
              <a:avLst/>
            </a:prstGeom>
            <a:solidFill>
              <a:srgbClr val="765E47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99" name="Rectangle 140"/>
            <p:cNvSpPr>
              <a:spLocks noChangeArrowheads="1"/>
            </p:cNvSpPr>
            <p:nvPr/>
          </p:nvSpPr>
          <p:spPr bwMode="auto">
            <a:xfrm>
              <a:off x="1488" y="3580"/>
              <a:ext cx="533" cy="10"/>
            </a:xfrm>
            <a:prstGeom prst="rect">
              <a:avLst/>
            </a:prstGeom>
            <a:solidFill>
              <a:srgbClr val="765E47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00" name="Rectangle 141"/>
            <p:cNvSpPr>
              <a:spLocks noChangeArrowheads="1"/>
            </p:cNvSpPr>
            <p:nvPr/>
          </p:nvSpPr>
          <p:spPr bwMode="auto">
            <a:xfrm>
              <a:off x="1488" y="3590"/>
              <a:ext cx="533" cy="10"/>
            </a:xfrm>
            <a:prstGeom prst="rect">
              <a:avLst/>
            </a:prstGeom>
            <a:solidFill>
              <a:srgbClr val="765E47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601" name="Rectangle 142"/>
          <p:cNvSpPr>
            <a:spLocks noChangeArrowheads="1"/>
          </p:cNvSpPr>
          <p:nvPr/>
        </p:nvSpPr>
        <p:spPr bwMode="auto">
          <a:xfrm>
            <a:off x="2362200" y="3049588"/>
            <a:ext cx="846138" cy="2398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602" name="Group 143"/>
          <p:cNvGrpSpPr>
            <a:grpSpLocks/>
          </p:cNvGrpSpPr>
          <p:nvPr/>
        </p:nvGrpSpPr>
        <p:grpSpPr bwMode="auto">
          <a:xfrm>
            <a:off x="4486275" y="2505075"/>
            <a:ext cx="844550" cy="2943225"/>
            <a:chOff x="2826" y="1658"/>
            <a:chExt cx="532" cy="1942"/>
          </a:xfrm>
        </p:grpSpPr>
        <p:sp>
          <p:nvSpPr>
            <p:cNvPr id="603" name="Rectangle 144"/>
            <p:cNvSpPr>
              <a:spLocks noChangeArrowheads="1"/>
            </p:cNvSpPr>
            <p:nvPr/>
          </p:nvSpPr>
          <p:spPr bwMode="auto">
            <a:xfrm>
              <a:off x="2826" y="1658"/>
              <a:ext cx="532" cy="15"/>
            </a:xfrm>
            <a:prstGeom prst="rect">
              <a:avLst/>
            </a:prstGeom>
            <a:solidFill>
              <a:srgbClr val="FFCC99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04" name="Rectangle 145"/>
            <p:cNvSpPr>
              <a:spLocks noChangeArrowheads="1"/>
            </p:cNvSpPr>
            <p:nvPr/>
          </p:nvSpPr>
          <p:spPr bwMode="auto">
            <a:xfrm>
              <a:off x="2826" y="1673"/>
              <a:ext cx="532" cy="15"/>
            </a:xfrm>
            <a:prstGeom prst="rect">
              <a:avLst/>
            </a:prstGeom>
            <a:solidFill>
              <a:srgbClr val="FECB98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05" name="Rectangle 146"/>
            <p:cNvSpPr>
              <a:spLocks noChangeArrowheads="1"/>
            </p:cNvSpPr>
            <p:nvPr/>
          </p:nvSpPr>
          <p:spPr bwMode="auto">
            <a:xfrm>
              <a:off x="2826" y="1688"/>
              <a:ext cx="532" cy="10"/>
            </a:xfrm>
            <a:prstGeom prst="rect">
              <a:avLst/>
            </a:prstGeom>
            <a:solidFill>
              <a:srgbClr val="FECB98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06" name="Rectangle 147"/>
            <p:cNvSpPr>
              <a:spLocks noChangeArrowheads="1"/>
            </p:cNvSpPr>
            <p:nvPr/>
          </p:nvSpPr>
          <p:spPr bwMode="auto">
            <a:xfrm>
              <a:off x="2826" y="1698"/>
              <a:ext cx="532" cy="15"/>
            </a:xfrm>
            <a:prstGeom prst="rect">
              <a:avLst/>
            </a:prstGeom>
            <a:solidFill>
              <a:srgbClr val="FECB98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07" name="Rectangle 148"/>
            <p:cNvSpPr>
              <a:spLocks noChangeArrowheads="1"/>
            </p:cNvSpPr>
            <p:nvPr/>
          </p:nvSpPr>
          <p:spPr bwMode="auto">
            <a:xfrm>
              <a:off x="2826" y="1713"/>
              <a:ext cx="532" cy="15"/>
            </a:xfrm>
            <a:prstGeom prst="rect">
              <a:avLst/>
            </a:prstGeom>
            <a:solidFill>
              <a:srgbClr val="FECB98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08" name="Rectangle 149"/>
            <p:cNvSpPr>
              <a:spLocks noChangeArrowheads="1"/>
            </p:cNvSpPr>
            <p:nvPr/>
          </p:nvSpPr>
          <p:spPr bwMode="auto">
            <a:xfrm>
              <a:off x="2826" y="1728"/>
              <a:ext cx="532" cy="15"/>
            </a:xfrm>
            <a:prstGeom prst="rect">
              <a:avLst/>
            </a:prstGeom>
            <a:solidFill>
              <a:srgbClr val="FDCB98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09" name="Rectangle 150"/>
            <p:cNvSpPr>
              <a:spLocks noChangeArrowheads="1"/>
            </p:cNvSpPr>
            <p:nvPr/>
          </p:nvSpPr>
          <p:spPr bwMode="auto">
            <a:xfrm>
              <a:off x="2826" y="1743"/>
              <a:ext cx="532" cy="15"/>
            </a:xfrm>
            <a:prstGeom prst="rect">
              <a:avLst/>
            </a:prstGeom>
            <a:solidFill>
              <a:srgbClr val="FDCA98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0" name="Rectangle 151"/>
            <p:cNvSpPr>
              <a:spLocks noChangeArrowheads="1"/>
            </p:cNvSpPr>
            <p:nvPr/>
          </p:nvSpPr>
          <p:spPr bwMode="auto">
            <a:xfrm>
              <a:off x="2826" y="1758"/>
              <a:ext cx="532" cy="10"/>
            </a:xfrm>
            <a:prstGeom prst="rect">
              <a:avLst/>
            </a:prstGeom>
            <a:solidFill>
              <a:srgbClr val="FDCA98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1" name="Rectangle 152"/>
            <p:cNvSpPr>
              <a:spLocks noChangeArrowheads="1"/>
            </p:cNvSpPr>
            <p:nvPr/>
          </p:nvSpPr>
          <p:spPr bwMode="auto">
            <a:xfrm>
              <a:off x="2826" y="1768"/>
              <a:ext cx="532" cy="15"/>
            </a:xfrm>
            <a:prstGeom prst="rect">
              <a:avLst/>
            </a:prstGeom>
            <a:solidFill>
              <a:srgbClr val="FDCA97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2" name="Rectangle 153"/>
            <p:cNvSpPr>
              <a:spLocks noChangeArrowheads="1"/>
            </p:cNvSpPr>
            <p:nvPr/>
          </p:nvSpPr>
          <p:spPr bwMode="auto">
            <a:xfrm>
              <a:off x="2826" y="1783"/>
              <a:ext cx="532" cy="15"/>
            </a:xfrm>
            <a:prstGeom prst="rect">
              <a:avLst/>
            </a:prstGeom>
            <a:solidFill>
              <a:srgbClr val="FDCA97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3" name="Rectangle 154"/>
            <p:cNvSpPr>
              <a:spLocks noChangeArrowheads="1"/>
            </p:cNvSpPr>
            <p:nvPr/>
          </p:nvSpPr>
          <p:spPr bwMode="auto">
            <a:xfrm>
              <a:off x="2826" y="1798"/>
              <a:ext cx="532" cy="15"/>
            </a:xfrm>
            <a:prstGeom prst="rect">
              <a:avLst/>
            </a:prstGeom>
            <a:solidFill>
              <a:srgbClr val="FCCA97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4" name="Rectangle 155"/>
            <p:cNvSpPr>
              <a:spLocks noChangeArrowheads="1"/>
            </p:cNvSpPr>
            <p:nvPr/>
          </p:nvSpPr>
          <p:spPr bwMode="auto">
            <a:xfrm>
              <a:off x="2826" y="1813"/>
              <a:ext cx="532" cy="15"/>
            </a:xfrm>
            <a:prstGeom prst="rect">
              <a:avLst/>
            </a:prstGeom>
            <a:solidFill>
              <a:srgbClr val="FCC997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5" name="Rectangle 156"/>
            <p:cNvSpPr>
              <a:spLocks noChangeArrowheads="1"/>
            </p:cNvSpPr>
            <p:nvPr/>
          </p:nvSpPr>
          <p:spPr bwMode="auto">
            <a:xfrm>
              <a:off x="2826" y="1828"/>
              <a:ext cx="532" cy="15"/>
            </a:xfrm>
            <a:prstGeom prst="rect">
              <a:avLst/>
            </a:prstGeom>
            <a:solidFill>
              <a:srgbClr val="FCC997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6" name="Rectangle 157"/>
            <p:cNvSpPr>
              <a:spLocks noChangeArrowheads="1"/>
            </p:cNvSpPr>
            <p:nvPr/>
          </p:nvSpPr>
          <p:spPr bwMode="auto">
            <a:xfrm>
              <a:off x="2826" y="1843"/>
              <a:ext cx="532" cy="10"/>
            </a:xfrm>
            <a:prstGeom prst="rect">
              <a:avLst/>
            </a:prstGeom>
            <a:solidFill>
              <a:srgbClr val="FBC997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7" name="Rectangle 158"/>
            <p:cNvSpPr>
              <a:spLocks noChangeArrowheads="1"/>
            </p:cNvSpPr>
            <p:nvPr/>
          </p:nvSpPr>
          <p:spPr bwMode="auto">
            <a:xfrm>
              <a:off x="2826" y="1853"/>
              <a:ext cx="532" cy="15"/>
            </a:xfrm>
            <a:prstGeom prst="rect">
              <a:avLst/>
            </a:prstGeom>
            <a:solidFill>
              <a:srgbClr val="FBC996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8" name="Rectangle 159"/>
            <p:cNvSpPr>
              <a:spLocks noChangeArrowheads="1"/>
            </p:cNvSpPr>
            <p:nvPr/>
          </p:nvSpPr>
          <p:spPr bwMode="auto">
            <a:xfrm>
              <a:off x="2826" y="1868"/>
              <a:ext cx="532" cy="15"/>
            </a:xfrm>
            <a:prstGeom prst="rect">
              <a:avLst/>
            </a:prstGeom>
            <a:solidFill>
              <a:srgbClr val="FBC896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9" name="Rectangle 160"/>
            <p:cNvSpPr>
              <a:spLocks noChangeArrowheads="1"/>
            </p:cNvSpPr>
            <p:nvPr/>
          </p:nvSpPr>
          <p:spPr bwMode="auto">
            <a:xfrm>
              <a:off x="2826" y="1883"/>
              <a:ext cx="532" cy="16"/>
            </a:xfrm>
            <a:prstGeom prst="rect">
              <a:avLst/>
            </a:prstGeom>
            <a:solidFill>
              <a:srgbClr val="FAC896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0" name="Rectangle 161"/>
            <p:cNvSpPr>
              <a:spLocks noChangeArrowheads="1"/>
            </p:cNvSpPr>
            <p:nvPr/>
          </p:nvSpPr>
          <p:spPr bwMode="auto">
            <a:xfrm>
              <a:off x="2826" y="1899"/>
              <a:ext cx="532" cy="15"/>
            </a:xfrm>
            <a:prstGeom prst="rect">
              <a:avLst/>
            </a:prstGeom>
            <a:solidFill>
              <a:srgbClr val="FAC896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1" name="Rectangle 162"/>
            <p:cNvSpPr>
              <a:spLocks noChangeArrowheads="1"/>
            </p:cNvSpPr>
            <p:nvPr/>
          </p:nvSpPr>
          <p:spPr bwMode="auto">
            <a:xfrm>
              <a:off x="2826" y="1914"/>
              <a:ext cx="532" cy="10"/>
            </a:xfrm>
            <a:prstGeom prst="rect">
              <a:avLst/>
            </a:prstGeom>
            <a:solidFill>
              <a:srgbClr val="F9C795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2" name="Rectangle 163"/>
            <p:cNvSpPr>
              <a:spLocks noChangeArrowheads="1"/>
            </p:cNvSpPr>
            <p:nvPr/>
          </p:nvSpPr>
          <p:spPr bwMode="auto">
            <a:xfrm>
              <a:off x="2826" y="1924"/>
              <a:ext cx="532" cy="15"/>
            </a:xfrm>
            <a:prstGeom prst="rect">
              <a:avLst/>
            </a:prstGeom>
            <a:solidFill>
              <a:srgbClr val="F9C795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3" name="Rectangle 164"/>
            <p:cNvSpPr>
              <a:spLocks noChangeArrowheads="1"/>
            </p:cNvSpPr>
            <p:nvPr/>
          </p:nvSpPr>
          <p:spPr bwMode="auto">
            <a:xfrm>
              <a:off x="2826" y="1939"/>
              <a:ext cx="532" cy="15"/>
            </a:xfrm>
            <a:prstGeom prst="rect">
              <a:avLst/>
            </a:prstGeom>
            <a:solidFill>
              <a:srgbClr val="F8C795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4" name="Rectangle 165"/>
            <p:cNvSpPr>
              <a:spLocks noChangeArrowheads="1"/>
            </p:cNvSpPr>
            <p:nvPr/>
          </p:nvSpPr>
          <p:spPr bwMode="auto">
            <a:xfrm>
              <a:off x="2826" y="1954"/>
              <a:ext cx="532" cy="15"/>
            </a:xfrm>
            <a:prstGeom prst="rect">
              <a:avLst/>
            </a:prstGeom>
            <a:solidFill>
              <a:srgbClr val="F8C695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5" name="Rectangle 166"/>
            <p:cNvSpPr>
              <a:spLocks noChangeArrowheads="1"/>
            </p:cNvSpPr>
            <p:nvPr/>
          </p:nvSpPr>
          <p:spPr bwMode="auto">
            <a:xfrm>
              <a:off x="2826" y="1969"/>
              <a:ext cx="532" cy="15"/>
            </a:xfrm>
            <a:prstGeom prst="rect">
              <a:avLst/>
            </a:prstGeom>
            <a:solidFill>
              <a:srgbClr val="F8C69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6" name="Rectangle 167"/>
            <p:cNvSpPr>
              <a:spLocks noChangeArrowheads="1"/>
            </p:cNvSpPr>
            <p:nvPr/>
          </p:nvSpPr>
          <p:spPr bwMode="auto">
            <a:xfrm>
              <a:off x="2826" y="1984"/>
              <a:ext cx="532" cy="10"/>
            </a:xfrm>
            <a:prstGeom prst="rect">
              <a:avLst/>
            </a:prstGeom>
            <a:solidFill>
              <a:srgbClr val="F7C69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7" name="Rectangle 168"/>
            <p:cNvSpPr>
              <a:spLocks noChangeArrowheads="1"/>
            </p:cNvSpPr>
            <p:nvPr/>
          </p:nvSpPr>
          <p:spPr bwMode="auto">
            <a:xfrm>
              <a:off x="2826" y="1994"/>
              <a:ext cx="532" cy="15"/>
            </a:xfrm>
            <a:prstGeom prst="rect">
              <a:avLst/>
            </a:prstGeom>
            <a:solidFill>
              <a:srgbClr val="F6C59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8" name="Rectangle 169"/>
            <p:cNvSpPr>
              <a:spLocks noChangeArrowheads="1"/>
            </p:cNvSpPr>
            <p:nvPr/>
          </p:nvSpPr>
          <p:spPr bwMode="auto">
            <a:xfrm>
              <a:off x="2826" y="2009"/>
              <a:ext cx="532" cy="15"/>
            </a:xfrm>
            <a:prstGeom prst="rect">
              <a:avLst/>
            </a:prstGeom>
            <a:solidFill>
              <a:srgbClr val="F6C593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9" name="Rectangle 170"/>
            <p:cNvSpPr>
              <a:spLocks noChangeArrowheads="1"/>
            </p:cNvSpPr>
            <p:nvPr/>
          </p:nvSpPr>
          <p:spPr bwMode="auto">
            <a:xfrm>
              <a:off x="2826" y="2024"/>
              <a:ext cx="532" cy="15"/>
            </a:xfrm>
            <a:prstGeom prst="rect">
              <a:avLst/>
            </a:prstGeom>
            <a:solidFill>
              <a:srgbClr val="F5C493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30" name="Rectangle 171"/>
            <p:cNvSpPr>
              <a:spLocks noChangeArrowheads="1"/>
            </p:cNvSpPr>
            <p:nvPr/>
          </p:nvSpPr>
          <p:spPr bwMode="auto">
            <a:xfrm>
              <a:off x="2826" y="2039"/>
              <a:ext cx="532" cy="15"/>
            </a:xfrm>
            <a:prstGeom prst="rect">
              <a:avLst/>
            </a:prstGeom>
            <a:solidFill>
              <a:srgbClr val="F5C493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31" name="Rectangle 172"/>
            <p:cNvSpPr>
              <a:spLocks noChangeArrowheads="1"/>
            </p:cNvSpPr>
            <p:nvPr/>
          </p:nvSpPr>
          <p:spPr bwMode="auto">
            <a:xfrm>
              <a:off x="2826" y="2054"/>
              <a:ext cx="532" cy="15"/>
            </a:xfrm>
            <a:prstGeom prst="rect">
              <a:avLst/>
            </a:prstGeom>
            <a:solidFill>
              <a:srgbClr val="F4C39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32" name="Rectangle 173"/>
            <p:cNvSpPr>
              <a:spLocks noChangeArrowheads="1"/>
            </p:cNvSpPr>
            <p:nvPr/>
          </p:nvSpPr>
          <p:spPr bwMode="auto">
            <a:xfrm>
              <a:off x="2826" y="2069"/>
              <a:ext cx="532" cy="10"/>
            </a:xfrm>
            <a:prstGeom prst="rect">
              <a:avLst/>
            </a:prstGeom>
            <a:solidFill>
              <a:srgbClr val="F4C39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33" name="Rectangle 174"/>
            <p:cNvSpPr>
              <a:spLocks noChangeArrowheads="1"/>
            </p:cNvSpPr>
            <p:nvPr/>
          </p:nvSpPr>
          <p:spPr bwMode="auto">
            <a:xfrm>
              <a:off x="2826" y="2079"/>
              <a:ext cx="532" cy="15"/>
            </a:xfrm>
            <a:prstGeom prst="rect">
              <a:avLst/>
            </a:prstGeom>
            <a:solidFill>
              <a:srgbClr val="F3C29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34" name="Rectangle 175"/>
            <p:cNvSpPr>
              <a:spLocks noChangeArrowheads="1"/>
            </p:cNvSpPr>
            <p:nvPr/>
          </p:nvSpPr>
          <p:spPr bwMode="auto">
            <a:xfrm>
              <a:off x="2826" y="2094"/>
              <a:ext cx="532" cy="15"/>
            </a:xfrm>
            <a:prstGeom prst="rect">
              <a:avLst/>
            </a:prstGeom>
            <a:solidFill>
              <a:srgbClr val="F2C291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35" name="Rectangle 176"/>
            <p:cNvSpPr>
              <a:spLocks noChangeArrowheads="1"/>
            </p:cNvSpPr>
            <p:nvPr/>
          </p:nvSpPr>
          <p:spPr bwMode="auto">
            <a:xfrm>
              <a:off x="2826" y="2109"/>
              <a:ext cx="532" cy="15"/>
            </a:xfrm>
            <a:prstGeom prst="rect">
              <a:avLst/>
            </a:prstGeom>
            <a:solidFill>
              <a:srgbClr val="F1C191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36" name="Rectangle 177"/>
            <p:cNvSpPr>
              <a:spLocks noChangeArrowheads="1"/>
            </p:cNvSpPr>
            <p:nvPr/>
          </p:nvSpPr>
          <p:spPr bwMode="auto">
            <a:xfrm>
              <a:off x="2826" y="2124"/>
              <a:ext cx="532" cy="15"/>
            </a:xfrm>
            <a:prstGeom prst="rect">
              <a:avLst/>
            </a:prstGeom>
            <a:solidFill>
              <a:srgbClr val="F1C09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37" name="Rectangle 178"/>
            <p:cNvSpPr>
              <a:spLocks noChangeArrowheads="1"/>
            </p:cNvSpPr>
            <p:nvPr/>
          </p:nvSpPr>
          <p:spPr bwMode="auto">
            <a:xfrm>
              <a:off x="2826" y="2139"/>
              <a:ext cx="532" cy="10"/>
            </a:xfrm>
            <a:prstGeom prst="rect">
              <a:avLst/>
            </a:prstGeom>
            <a:solidFill>
              <a:srgbClr val="F0C09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38" name="Rectangle 179"/>
            <p:cNvSpPr>
              <a:spLocks noChangeArrowheads="1"/>
            </p:cNvSpPr>
            <p:nvPr/>
          </p:nvSpPr>
          <p:spPr bwMode="auto">
            <a:xfrm>
              <a:off x="2826" y="2149"/>
              <a:ext cx="532" cy="15"/>
            </a:xfrm>
            <a:prstGeom prst="rect">
              <a:avLst/>
            </a:prstGeom>
            <a:solidFill>
              <a:srgbClr val="EFBF8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39" name="Rectangle 180"/>
            <p:cNvSpPr>
              <a:spLocks noChangeArrowheads="1"/>
            </p:cNvSpPr>
            <p:nvPr/>
          </p:nvSpPr>
          <p:spPr bwMode="auto">
            <a:xfrm>
              <a:off x="2826" y="2164"/>
              <a:ext cx="532" cy="15"/>
            </a:xfrm>
            <a:prstGeom prst="rect">
              <a:avLst/>
            </a:prstGeom>
            <a:solidFill>
              <a:srgbClr val="EEBF8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40" name="Rectangle 181"/>
            <p:cNvSpPr>
              <a:spLocks noChangeArrowheads="1"/>
            </p:cNvSpPr>
            <p:nvPr/>
          </p:nvSpPr>
          <p:spPr bwMode="auto">
            <a:xfrm>
              <a:off x="2826" y="2179"/>
              <a:ext cx="532" cy="15"/>
            </a:xfrm>
            <a:prstGeom prst="rect">
              <a:avLst/>
            </a:prstGeom>
            <a:solidFill>
              <a:srgbClr val="EDBE8E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41" name="Rectangle 182"/>
            <p:cNvSpPr>
              <a:spLocks noChangeArrowheads="1"/>
            </p:cNvSpPr>
            <p:nvPr/>
          </p:nvSpPr>
          <p:spPr bwMode="auto">
            <a:xfrm>
              <a:off x="2826" y="2194"/>
              <a:ext cx="532" cy="15"/>
            </a:xfrm>
            <a:prstGeom prst="rect">
              <a:avLst/>
            </a:prstGeom>
            <a:solidFill>
              <a:srgbClr val="EDBD8E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42" name="Rectangle 183"/>
            <p:cNvSpPr>
              <a:spLocks noChangeArrowheads="1"/>
            </p:cNvSpPr>
            <p:nvPr/>
          </p:nvSpPr>
          <p:spPr bwMode="auto">
            <a:xfrm>
              <a:off x="2826" y="2209"/>
              <a:ext cx="532" cy="10"/>
            </a:xfrm>
            <a:prstGeom prst="rect">
              <a:avLst/>
            </a:prstGeom>
            <a:solidFill>
              <a:srgbClr val="ECBC8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43" name="Rectangle 184"/>
            <p:cNvSpPr>
              <a:spLocks noChangeArrowheads="1"/>
            </p:cNvSpPr>
            <p:nvPr/>
          </p:nvSpPr>
          <p:spPr bwMode="auto">
            <a:xfrm>
              <a:off x="2826" y="2219"/>
              <a:ext cx="532" cy="15"/>
            </a:xfrm>
            <a:prstGeom prst="rect">
              <a:avLst/>
            </a:prstGeom>
            <a:solidFill>
              <a:srgbClr val="EBBC8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44" name="Rectangle 185"/>
            <p:cNvSpPr>
              <a:spLocks noChangeArrowheads="1"/>
            </p:cNvSpPr>
            <p:nvPr/>
          </p:nvSpPr>
          <p:spPr bwMode="auto">
            <a:xfrm>
              <a:off x="2826" y="2234"/>
              <a:ext cx="532" cy="15"/>
            </a:xfrm>
            <a:prstGeom prst="rect">
              <a:avLst/>
            </a:prstGeom>
            <a:solidFill>
              <a:srgbClr val="EABB8C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45" name="Rectangle 186"/>
            <p:cNvSpPr>
              <a:spLocks noChangeArrowheads="1"/>
            </p:cNvSpPr>
            <p:nvPr/>
          </p:nvSpPr>
          <p:spPr bwMode="auto">
            <a:xfrm>
              <a:off x="2826" y="2249"/>
              <a:ext cx="532" cy="15"/>
            </a:xfrm>
            <a:prstGeom prst="rect">
              <a:avLst/>
            </a:prstGeom>
            <a:solidFill>
              <a:srgbClr val="E9BA8C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46" name="Rectangle 187"/>
            <p:cNvSpPr>
              <a:spLocks noChangeArrowheads="1"/>
            </p:cNvSpPr>
            <p:nvPr/>
          </p:nvSpPr>
          <p:spPr bwMode="auto">
            <a:xfrm>
              <a:off x="2826" y="2264"/>
              <a:ext cx="532" cy="15"/>
            </a:xfrm>
            <a:prstGeom prst="rect">
              <a:avLst/>
            </a:prstGeom>
            <a:solidFill>
              <a:srgbClr val="E8B98B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47" name="Rectangle 188"/>
            <p:cNvSpPr>
              <a:spLocks noChangeArrowheads="1"/>
            </p:cNvSpPr>
            <p:nvPr/>
          </p:nvSpPr>
          <p:spPr bwMode="auto">
            <a:xfrm>
              <a:off x="2826" y="2279"/>
              <a:ext cx="532" cy="15"/>
            </a:xfrm>
            <a:prstGeom prst="rect">
              <a:avLst/>
            </a:prstGeom>
            <a:solidFill>
              <a:srgbClr val="E7B98A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48" name="Rectangle 189"/>
            <p:cNvSpPr>
              <a:spLocks noChangeArrowheads="1"/>
            </p:cNvSpPr>
            <p:nvPr/>
          </p:nvSpPr>
          <p:spPr bwMode="auto">
            <a:xfrm>
              <a:off x="2826" y="2294"/>
              <a:ext cx="532" cy="10"/>
            </a:xfrm>
            <a:prstGeom prst="rect">
              <a:avLst/>
            </a:prstGeom>
            <a:solidFill>
              <a:srgbClr val="E6B88A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49" name="Rectangle 190"/>
            <p:cNvSpPr>
              <a:spLocks noChangeArrowheads="1"/>
            </p:cNvSpPr>
            <p:nvPr/>
          </p:nvSpPr>
          <p:spPr bwMode="auto">
            <a:xfrm>
              <a:off x="2826" y="2304"/>
              <a:ext cx="532" cy="15"/>
            </a:xfrm>
            <a:prstGeom prst="rect">
              <a:avLst/>
            </a:prstGeom>
            <a:solidFill>
              <a:srgbClr val="E5B789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50" name="Rectangle 191"/>
            <p:cNvSpPr>
              <a:spLocks noChangeArrowheads="1"/>
            </p:cNvSpPr>
            <p:nvPr/>
          </p:nvSpPr>
          <p:spPr bwMode="auto">
            <a:xfrm>
              <a:off x="2826" y="2319"/>
              <a:ext cx="532" cy="15"/>
            </a:xfrm>
            <a:prstGeom prst="rect">
              <a:avLst/>
            </a:prstGeom>
            <a:solidFill>
              <a:srgbClr val="E3B688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51" name="Rectangle 192"/>
            <p:cNvSpPr>
              <a:spLocks noChangeArrowheads="1"/>
            </p:cNvSpPr>
            <p:nvPr/>
          </p:nvSpPr>
          <p:spPr bwMode="auto">
            <a:xfrm>
              <a:off x="2826" y="2334"/>
              <a:ext cx="532" cy="15"/>
            </a:xfrm>
            <a:prstGeom prst="rect">
              <a:avLst/>
            </a:prstGeom>
            <a:solidFill>
              <a:srgbClr val="E3B588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52" name="Rectangle 193"/>
            <p:cNvSpPr>
              <a:spLocks noChangeArrowheads="1"/>
            </p:cNvSpPr>
            <p:nvPr/>
          </p:nvSpPr>
          <p:spPr bwMode="auto">
            <a:xfrm>
              <a:off x="2826" y="2349"/>
              <a:ext cx="532" cy="15"/>
            </a:xfrm>
            <a:prstGeom prst="rect">
              <a:avLst/>
            </a:prstGeom>
            <a:solidFill>
              <a:srgbClr val="E1B487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53" name="Rectangle 194"/>
            <p:cNvSpPr>
              <a:spLocks noChangeArrowheads="1"/>
            </p:cNvSpPr>
            <p:nvPr/>
          </p:nvSpPr>
          <p:spPr bwMode="auto">
            <a:xfrm>
              <a:off x="2826" y="2364"/>
              <a:ext cx="532" cy="10"/>
            </a:xfrm>
            <a:prstGeom prst="rect">
              <a:avLst/>
            </a:prstGeom>
            <a:solidFill>
              <a:srgbClr val="E0B386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54" name="Rectangle 195"/>
            <p:cNvSpPr>
              <a:spLocks noChangeArrowheads="1"/>
            </p:cNvSpPr>
            <p:nvPr/>
          </p:nvSpPr>
          <p:spPr bwMode="auto">
            <a:xfrm>
              <a:off x="2826" y="2374"/>
              <a:ext cx="532" cy="15"/>
            </a:xfrm>
            <a:prstGeom prst="rect">
              <a:avLst/>
            </a:prstGeom>
            <a:solidFill>
              <a:srgbClr val="DFB286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55" name="Rectangle 196"/>
            <p:cNvSpPr>
              <a:spLocks noChangeArrowheads="1"/>
            </p:cNvSpPr>
            <p:nvPr/>
          </p:nvSpPr>
          <p:spPr bwMode="auto">
            <a:xfrm>
              <a:off x="2826" y="2389"/>
              <a:ext cx="532" cy="15"/>
            </a:xfrm>
            <a:prstGeom prst="rect">
              <a:avLst/>
            </a:prstGeom>
            <a:solidFill>
              <a:srgbClr val="DEB185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56" name="Rectangle 197"/>
            <p:cNvSpPr>
              <a:spLocks noChangeArrowheads="1"/>
            </p:cNvSpPr>
            <p:nvPr/>
          </p:nvSpPr>
          <p:spPr bwMode="auto">
            <a:xfrm>
              <a:off x="2826" y="2404"/>
              <a:ext cx="532" cy="15"/>
            </a:xfrm>
            <a:prstGeom prst="rect">
              <a:avLst/>
            </a:prstGeom>
            <a:solidFill>
              <a:srgbClr val="DCB08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57" name="Rectangle 198"/>
            <p:cNvSpPr>
              <a:spLocks noChangeArrowheads="1"/>
            </p:cNvSpPr>
            <p:nvPr/>
          </p:nvSpPr>
          <p:spPr bwMode="auto">
            <a:xfrm>
              <a:off x="2826" y="2419"/>
              <a:ext cx="532" cy="15"/>
            </a:xfrm>
            <a:prstGeom prst="rect">
              <a:avLst/>
            </a:prstGeom>
            <a:solidFill>
              <a:srgbClr val="DBAF83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58" name="Rectangle 199"/>
            <p:cNvSpPr>
              <a:spLocks noChangeArrowheads="1"/>
            </p:cNvSpPr>
            <p:nvPr/>
          </p:nvSpPr>
          <p:spPr bwMode="auto">
            <a:xfrm>
              <a:off x="2826" y="2434"/>
              <a:ext cx="532" cy="10"/>
            </a:xfrm>
            <a:prstGeom prst="rect">
              <a:avLst/>
            </a:prstGeom>
            <a:solidFill>
              <a:srgbClr val="DAAE83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59" name="Rectangle 200"/>
            <p:cNvSpPr>
              <a:spLocks noChangeArrowheads="1"/>
            </p:cNvSpPr>
            <p:nvPr/>
          </p:nvSpPr>
          <p:spPr bwMode="auto">
            <a:xfrm>
              <a:off x="2826" y="2444"/>
              <a:ext cx="532" cy="15"/>
            </a:xfrm>
            <a:prstGeom prst="rect">
              <a:avLst/>
            </a:prstGeom>
            <a:solidFill>
              <a:srgbClr val="D9AD8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60" name="Rectangle 201"/>
            <p:cNvSpPr>
              <a:spLocks noChangeArrowheads="1"/>
            </p:cNvSpPr>
            <p:nvPr/>
          </p:nvSpPr>
          <p:spPr bwMode="auto">
            <a:xfrm>
              <a:off x="2826" y="2459"/>
              <a:ext cx="532" cy="15"/>
            </a:xfrm>
            <a:prstGeom prst="rect">
              <a:avLst/>
            </a:prstGeom>
            <a:solidFill>
              <a:srgbClr val="D7AC81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61" name="Rectangle 202"/>
            <p:cNvSpPr>
              <a:spLocks noChangeArrowheads="1"/>
            </p:cNvSpPr>
            <p:nvPr/>
          </p:nvSpPr>
          <p:spPr bwMode="auto">
            <a:xfrm>
              <a:off x="2826" y="2474"/>
              <a:ext cx="532" cy="15"/>
            </a:xfrm>
            <a:prstGeom prst="rect">
              <a:avLst/>
            </a:prstGeom>
            <a:solidFill>
              <a:srgbClr val="D6AB8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62" name="Rectangle 203"/>
            <p:cNvSpPr>
              <a:spLocks noChangeArrowheads="1"/>
            </p:cNvSpPr>
            <p:nvPr/>
          </p:nvSpPr>
          <p:spPr bwMode="auto">
            <a:xfrm>
              <a:off x="2826" y="2489"/>
              <a:ext cx="532" cy="15"/>
            </a:xfrm>
            <a:prstGeom prst="rect">
              <a:avLst/>
            </a:prstGeom>
            <a:solidFill>
              <a:srgbClr val="D4AA7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63" name="Rectangle 204"/>
            <p:cNvSpPr>
              <a:spLocks noChangeArrowheads="1"/>
            </p:cNvSpPr>
            <p:nvPr/>
          </p:nvSpPr>
          <p:spPr bwMode="auto">
            <a:xfrm>
              <a:off x="2826" y="2504"/>
              <a:ext cx="532" cy="15"/>
            </a:xfrm>
            <a:prstGeom prst="rect">
              <a:avLst/>
            </a:prstGeom>
            <a:solidFill>
              <a:srgbClr val="D3A87E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64" name="Rectangle 205"/>
            <p:cNvSpPr>
              <a:spLocks noChangeArrowheads="1"/>
            </p:cNvSpPr>
            <p:nvPr/>
          </p:nvSpPr>
          <p:spPr bwMode="auto">
            <a:xfrm>
              <a:off x="2826" y="2519"/>
              <a:ext cx="532" cy="10"/>
            </a:xfrm>
            <a:prstGeom prst="rect">
              <a:avLst/>
            </a:prstGeom>
            <a:solidFill>
              <a:srgbClr val="D1A77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65" name="Rectangle 206"/>
            <p:cNvSpPr>
              <a:spLocks noChangeArrowheads="1"/>
            </p:cNvSpPr>
            <p:nvPr/>
          </p:nvSpPr>
          <p:spPr bwMode="auto">
            <a:xfrm>
              <a:off x="2826" y="2529"/>
              <a:ext cx="532" cy="15"/>
            </a:xfrm>
            <a:prstGeom prst="rect">
              <a:avLst/>
            </a:prstGeom>
            <a:solidFill>
              <a:srgbClr val="D0A77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66" name="Rectangle 207"/>
            <p:cNvSpPr>
              <a:spLocks noChangeArrowheads="1"/>
            </p:cNvSpPr>
            <p:nvPr/>
          </p:nvSpPr>
          <p:spPr bwMode="auto">
            <a:xfrm>
              <a:off x="2826" y="2544"/>
              <a:ext cx="532" cy="15"/>
            </a:xfrm>
            <a:prstGeom prst="rect">
              <a:avLst/>
            </a:prstGeom>
            <a:solidFill>
              <a:srgbClr val="CFA57C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67" name="Rectangle 208"/>
            <p:cNvSpPr>
              <a:spLocks noChangeArrowheads="1"/>
            </p:cNvSpPr>
            <p:nvPr/>
          </p:nvSpPr>
          <p:spPr bwMode="auto">
            <a:xfrm>
              <a:off x="2826" y="2559"/>
              <a:ext cx="532" cy="15"/>
            </a:xfrm>
            <a:prstGeom prst="rect">
              <a:avLst/>
            </a:prstGeom>
            <a:solidFill>
              <a:srgbClr val="CDA47B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68" name="Rectangle 209"/>
            <p:cNvSpPr>
              <a:spLocks noChangeArrowheads="1"/>
            </p:cNvSpPr>
            <p:nvPr/>
          </p:nvSpPr>
          <p:spPr bwMode="auto">
            <a:xfrm>
              <a:off x="2826" y="2574"/>
              <a:ext cx="532" cy="15"/>
            </a:xfrm>
            <a:prstGeom prst="rect">
              <a:avLst/>
            </a:prstGeom>
            <a:solidFill>
              <a:srgbClr val="CCA37A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69" name="Rectangle 210"/>
            <p:cNvSpPr>
              <a:spLocks noChangeArrowheads="1"/>
            </p:cNvSpPr>
            <p:nvPr/>
          </p:nvSpPr>
          <p:spPr bwMode="auto">
            <a:xfrm>
              <a:off x="2826" y="2589"/>
              <a:ext cx="532" cy="10"/>
            </a:xfrm>
            <a:prstGeom prst="rect">
              <a:avLst/>
            </a:prstGeom>
            <a:solidFill>
              <a:srgbClr val="CAA179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70" name="Rectangle 211"/>
            <p:cNvSpPr>
              <a:spLocks noChangeArrowheads="1"/>
            </p:cNvSpPr>
            <p:nvPr/>
          </p:nvSpPr>
          <p:spPr bwMode="auto">
            <a:xfrm>
              <a:off x="2826" y="2599"/>
              <a:ext cx="532" cy="15"/>
            </a:xfrm>
            <a:prstGeom prst="rect">
              <a:avLst/>
            </a:prstGeom>
            <a:solidFill>
              <a:srgbClr val="C8A078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71" name="Rectangle 212"/>
            <p:cNvSpPr>
              <a:spLocks noChangeArrowheads="1"/>
            </p:cNvSpPr>
            <p:nvPr/>
          </p:nvSpPr>
          <p:spPr bwMode="auto">
            <a:xfrm>
              <a:off x="2826" y="2614"/>
              <a:ext cx="532" cy="15"/>
            </a:xfrm>
            <a:prstGeom prst="rect">
              <a:avLst/>
            </a:prstGeom>
            <a:solidFill>
              <a:srgbClr val="C79F77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72" name="Rectangle 213"/>
            <p:cNvSpPr>
              <a:spLocks noChangeArrowheads="1"/>
            </p:cNvSpPr>
            <p:nvPr/>
          </p:nvSpPr>
          <p:spPr bwMode="auto">
            <a:xfrm>
              <a:off x="2826" y="2629"/>
              <a:ext cx="532" cy="15"/>
            </a:xfrm>
            <a:prstGeom prst="rect">
              <a:avLst/>
            </a:prstGeom>
            <a:solidFill>
              <a:srgbClr val="C69E77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73" name="Rectangle 214"/>
            <p:cNvSpPr>
              <a:spLocks noChangeArrowheads="1"/>
            </p:cNvSpPr>
            <p:nvPr/>
          </p:nvSpPr>
          <p:spPr bwMode="auto">
            <a:xfrm>
              <a:off x="2826" y="2644"/>
              <a:ext cx="532" cy="15"/>
            </a:xfrm>
            <a:prstGeom prst="rect">
              <a:avLst/>
            </a:prstGeom>
            <a:solidFill>
              <a:srgbClr val="C49D76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74" name="Rectangle 215"/>
            <p:cNvSpPr>
              <a:spLocks noChangeArrowheads="1"/>
            </p:cNvSpPr>
            <p:nvPr/>
          </p:nvSpPr>
          <p:spPr bwMode="auto">
            <a:xfrm>
              <a:off x="2826" y="2659"/>
              <a:ext cx="532" cy="10"/>
            </a:xfrm>
            <a:prstGeom prst="rect">
              <a:avLst/>
            </a:prstGeom>
            <a:solidFill>
              <a:srgbClr val="C29B7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75" name="Rectangle 216"/>
            <p:cNvSpPr>
              <a:spLocks noChangeArrowheads="1"/>
            </p:cNvSpPr>
            <p:nvPr/>
          </p:nvSpPr>
          <p:spPr bwMode="auto">
            <a:xfrm>
              <a:off x="2826" y="2669"/>
              <a:ext cx="532" cy="15"/>
            </a:xfrm>
            <a:prstGeom prst="rect">
              <a:avLst/>
            </a:prstGeom>
            <a:solidFill>
              <a:srgbClr val="C19A73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76" name="Rectangle 217"/>
            <p:cNvSpPr>
              <a:spLocks noChangeArrowheads="1"/>
            </p:cNvSpPr>
            <p:nvPr/>
          </p:nvSpPr>
          <p:spPr bwMode="auto">
            <a:xfrm>
              <a:off x="2826" y="2684"/>
              <a:ext cx="532" cy="15"/>
            </a:xfrm>
            <a:prstGeom prst="rect">
              <a:avLst/>
            </a:prstGeom>
            <a:solidFill>
              <a:srgbClr val="BF987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77" name="Rectangle 218"/>
            <p:cNvSpPr>
              <a:spLocks noChangeArrowheads="1"/>
            </p:cNvSpPr>
            <p:nvPr/>
          </p:nvSpPr>
          <p:spPr bwMode="auto">
            <a:xfrm>
              <a:off x="2826" y="2699"/>
              <a:ext cx="532" cy="15"/>
            </a:xfrm>
            <a:prstGeom prst="rect">
              <a:avLst/>
            </a:prstGeom>
            <a:solidFill>
              <a:srgbClr val="BD9771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78" name="Rectangle 219"/>
            <p:cNvSpPr>
              <a:spLocks noChangeArrowheads="1"/>
            </p:cNvSpPr>
            <p:nvPr/>
          </p:nvSpPr>
          <p:spPr bwMode="auto">
            <a:xfrm>
              <a:off x="2826" y="2714"/>
              <a:ext cx="532" cy="15"/>
            </a:xfrm>
            <a:prstGeom prst="rect">
              <a:avLst/>
            </a:prstGeom>
            <a:solidFill>
              <a:srgbClr val="BB967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79" name="Rectangle 220"/>
            <p:cNvSpPr>
              <a:spLocks noChangeArrowheads="1"/>
            </p:cNvSpPr>
            <p:nvPr/>
          </p:nvSpPr>
          <p:spPr bwMode="auto">
            <a:xfrm>
              <a:off x="2826" y="2729"/>
              <a:ext cx="532" cy="10"/>
            </a:xfrm>
            <a:prstGeom prst="rect">
              <a:avLst/>
            </a:prstGeom>
            <a:solidFill>
              <a:srgbClr val="BB957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0" name="Rectangle 221"/>
            <p:cNvSpPr>
              <a:spLocks noChangeArrowheads="1"/>
            </p:cNvSpPr>
            <p:nvPr/>
          </p:nvSpPr>
          <p:spPr bwMode="auto">
            <a:xfrm>
              <a:off x="2826" y="2739"/>
              <a:ext cx="532" cy="15"/>
            </a:xfrm>
            <a:prstGeom prst="rect">
              <a:avLst/>
            </a:prstGeom>
            <a:solidFill>
              <a:srgbClr val="B9946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1" name="Rectangle 222"/>
            <p:cNvSpPr>
              <a:spLocks noChangeArrowheads="1"/>
            </p:cNvSpPr>
            <p:nvPr/>
          </p:nvSpPr>
          <p:spPr bwMode="auto">
            <a:xfrm>
              <a:off x="2826" y="2754"/>
              <a:ext cx="532" cy="15"/>
            </a:xfrm>
            <a:prstGeom prst="rect">
              <a:avLst/>
            </a:prstGeom>
            <a:solidFill>
              <a:srgbClr val="B7926E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2" name="Rectangle 223"/>
            <p:cNvSpPr>
              <a:spLocks noChangeArrowheads="1"/>
            </p:cNvSpPr>
            <p:nvPr/>
          </p:nvSpPr>
          <p:spPr bwMode="auto">
            <a:xfrm>
              <a:off x="2826" y="2769"/>
              <a:ext cx="532" cy="15"/>
            </a:xfrm>
            <a:prstGeom prst="rect">
              <a:avLst/>
            </a:prstGeom>
            <a:solidFill>
              <a:srgbClr val="B5916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3" name="Rectangle 224"/>
            <p:cNvSpPr>
              <a:spLocks noChangeArrowheads="1"/>
            </p:cNvSpPr>
            <p:nvPr/>
          </p:nvSpPr>
          <p:spPr bwMode="auto">
            <a:xfrm>
              <a:off x="2826" y="2784"/>
              <a:ext cx="532" cy="15"/>
            </a:xfrm>
            <a:prstGeom prst="rect">
              <a:avLst/>
            </a:prstGeom>
            <a:solidFill>
              <a:srgbClr val="B48F6C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4" name="Rectangle 225"/>
            <p:cNvSpPr>
              <a:spLocks noChangeArrowheads="1"/>
            </p:cNvSpPr>
            <p:nvPr/>
          </p:nvSpPr>
          <p:spPr bwMode="auto">
            <a:xfrm>
              <a:off x="2826" y="2799"/>
              <a:ext cx="532" cy="15"/>
            </a:xfrm>
            <a:prstGeom prst="rect">
              <a:avLst/>
            </a:prstGeom>
            <a:solidFill>
              <a:srgbClr val="B28E6B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5" name="Rectangle 226"/>
            <p:cNvSpPr>
              <a:spLocks noChangeArrowheads="1"/>
            </p:cNvSpPr>
            <p:nvPr/>
          </p:nvSpPr>
          <p:spPr bwMode="auto">
            <a:xfrm>
              <a:off x="2826" y="2814"/>
              <a:ext cx="532" cy="10"/>
            </a:xfrm>
            <a:prstGeom prst="rect">
              <a:avLst/>
            </a:prstGeom>
            <a:solidFill>
              <a:srgbClr val="B08D69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6" name="Rectangle 227"/>
            <p:cNvSpPr>
              <a:spLocks noChangeArrowheads="1"/>
            </p:cNvSpPr>
            <p:nvPr/>
          </p:nvSpPr>
          <p:spPr bwMode="auto">
            <a:xfrm>
              <a:off x="2826" y="2824"/>
              <a:ext cx="532" cy="15"/>
            </a:xfrm>
            <a:prstGeom prst="rect">
              <a:avLst/>
            </a:prstGeom>
            <a:solidFill>
              <a:srgbClr val="AF8C69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7" name="Rectangle 228"/>
            <p:cNvSpPr>
              <a:spLocks noChangeArrowheads="1"/>
            </p:cNvSpPr>
            <p:nvPr/>
          </p:nvSpPr>
          <p:spPr bwMode="auto">
            <a:xfrm>
              <a:off x="2826" y="2839"/>
              <a:ext cx="532" cy="15"/>
            </a:xfrm>
            <a:prstGeom prst="rect">
              <a:avLst/>
            </a:prstGeom>
            <a:solidFill>
              <a:srgbClr val="AD8A68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8" name="Rectangle 229"/>
            <p:cNvSpPr>
              <a:spLocks noChangeArrowheads="1"/>
            </p:cNvSpPr>
            <p:nvPr/>
          </p:nvSpPr>
          <p:spPr bwMode="auto">
            <a:xfrm>
              <a:off x="2826" y="2854"/>
              <a:ext cx="532" cy="15"/>
            </a:xfrm>
            <a:prstGeom prst="rect">
              <a:avLst/>
            </a:prstGeom>
            <a:solidFill>
              <a:srgbClr val="AC8967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9" name="Rectangle 230"/>
            <p:cNvSpPr>
              <a:spLocks noChangeArrowheads="1"/>
            </p:cNvSpPr>
            <p:nvPr/>
          </p:nvSpPr>
          <p:spPr bwMode="auto">
            <a:xfrm>
              <a:off x="2826" y="2869"/>
              <a:ext cx="532" cy="15"/>
            </a:xfrm>
            <a:prstGeom prst="rect">
              <a:avLst/>
            </a:prstGeom>
            <a:solidFill>
              <a:srgbClr val="AA8866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0" name="Rectangle 231"/>
            <p:cNvSpPr>
              <a:spLocks noChangeArrowheads="1"/>
            </p:cNvSpPr>
            <p:nvPr/>
          </p:nvSpPr>
          <p:spPr bwMode="auto">
            <a:xfrm>
              <a:off x="2826" y="2884"/>
              <a:ext cx="532" cy="10"/>
            </a:xfrm>
            <a:prstGeom prst="rect">
              <a:avLst/>
            </a:prstGeom>
            <a:solidFill>
              <a:srgbClr val="A88665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1" name="Rectangle 232"/>
            <p:cNvSpPr>
              <a:spLocks noChangeArrowheads="1"/>
            </p:cNvSpPr>
            <p:nvPr/>
          </p:nvSpPr>
          <p:spPr bwMode="auto">
            <a:xfrm>
              <a:off x="2826" y="2894"/>
              <a:ext cx="532" cy="15"/>
            </a:xfrm>
            <a:prstGeom prst="rect">
              <a:avLst/>
            </a:prstGeom>
            <a:solidFill>
              <a:srgbClr val="A6856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2" name="Rectangle 233"/>
            <p:cNvSpPr>
              <a:spLocks noChangeArrowheads="1"/>
            </p:cNvSpPr>
            <p:nvPr/>
          </p:nvSpPr>
          <p:spPr bwMode="auto">
            <a:xfrm>
              <a:off x="2826" y="2909"/>
              <a:ext cx="532" cy="15"/>
            </a:xfrm>
            <a:prstGeom prst="rect">
              <a:avLst/>
            </a:prstGeom>
            <a:solidFill>
              <a:srgbClr val="A58463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3" name="Rectangle 234"/>
            <p:cNvSpPr>
              <a:spLocks noChangeArrowheads="1"/>
            </p:cNvSpPr>
            <p:nvPr/>
          </p:nvSpPr>
          <p:spPr bwMode="auto">
            <a:xfrm>
              <a:off x="2826" y="2924"/>
              <a:ext cx="532" cy="15"/>
            </a:xfrm>
            <a:prstGeom prst="rect">
              <a:avLst/>
            </a:prstGeom>
            <a:solidFill>
              <a:srgbClr val="A4836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4" name="Rectangle 235"/>
            <p:cNvSpPr>
              <a:spLocks noChangeArrowheads="1"/>
            </p:cNvSpPr>
            <p:nvPr/>
          </p:nvSpPr>
          <p:spPr bwMode="auto">
            <a:xfrm>
              <a:off x="2826" y="2939"/>
              <a:ext cx="532" cy="15"/>
            </a:xfrm>
            <a:prstGeom prst="rect">
              <a:avLst/>
            </a:prstGeom>
            <a:solidFill>
              <a:srgbClr val="A28161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5" name="Rectangle 236"/>
            <p:cNvSpPr>
              <a:spLocks noChangeArrowheads="1"/>
            </p:cNvSpPr>
            <p:nvPr/>
          </p:nvSpPr>
          <p:spPr bwMode="auto">
            <a:xfrm>
              <a:off x="2826" y="2954"/>
              <a:ext cx="532" cy="10"/>
            </a:xfrm>
            <a:prstGeom prst="rect">
              <a:avLst/>
            </a:prstGeom>
            <a:solidFill>
              <a:srgbClr val="A1806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6" name="Rectangle 237"/>
            <p:cNvSpPr>
              <a:spLocks noChangeArrowheads="1"/>
            </p:cNvSpPr>
            <p:nvPr/>
          </p:nvSpPr>
          <p:spPr bwMode="auto">
            <a:xfrm>
              <a:off x="2826" y="2964"/>
              <a:ext cx="532" cy="15"/>
            </a:xfrm>
            <a:prstGeom prst="rect">
              <a:avLst/>
            </a:prstGeom>
            <a:solidFill>
              <a:srgbClr val="9F7F5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7" name="Rectangle 238"/>
            <p:cNvSpPr>
              <a:spLocks noChangeArrowheads="1"/>
            </p:cNvSpPr>
            <p:nvPr/>
          </p:nvSpPr>
          <p:spPr bwMode="auto">
            <a:xfrm>
              <a:off x="2826" y="2979"/>
              <a:ext cx="532" cy="15"/>
            </a:xfrm>
            <a:prstGeom prst="rect">
              <a:avLst/>
            </a:prstGeom>
            <a:solidFill>
              <a:srgbClr val="9D7E5E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8" name="Rectangle 239"/>
            <p:cNvSpPr>
              <a:spLocks noChangeArrowheads="1"/>
            </p:cNvSpPr>
            <p:nvPr/>
          </p:nvSpPr>
          <p:spPr bwMode="auto">
            <a:xfrm>
              <a:off x="2826" y="2994"/>
              <a:ext cx="532" cy="15"/>
            </a:xfrm>
            <a:prstGeom prst="rect">
              <a:avLst/>
            </a:prstGeom>
            <a:solidFill>
              <a:srgbClr val="9C7C5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9" name="Rectangle 240"/>
            <p:cNvSpPr>
              <a:spLocks noChangeArrowheads="1"/>
            </p:cNvSpPr>
            <p:nvPr/>
          </p:nvSpPr>
          <p:spPr bwMode="auto">
            <a:xfrm>
              <a:off x="2826" y="3009"/>
              <a:ext cx="532" cy="15"/>
            </a:xfrm>
            <a:prstGeom prst="rect">
              <a:avLst/>
            </a:prstGeom>
            <a:solidFill>
              <a:srgbClr val="9A7B5C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00" name="Rectangle 241"/>
            <p:cNvSpPr>
              <a:spLocks noChangeArrowheads="1"/>
            </p:cNvSpPr>
            <p:nvPr/>
          </p:nvSpPr>
          <p:spPr bwMode="auto">
            <a:xfrm>
              <a:off x="2826" y="3024"/>
              <a:ext cx="532" cy="15"/>
            </a:xfrm>
            <a:prstGeom prst="rect">
              <a:avLst/>
            </a:prstGeom>
            <a:solidFill>
              <a:srgbClr val="997A5C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01" name="Rectangle 242"/>
            <p:cNvSpPr>
              <a:spLocks noChangeArrowheads="1"/>
            </p:cNvSpPr>
            <p:nvPr/>
          </p:nvSpPr>
          <p:spPr bwMode="auto">
            <a:xfrm>
              <a:off x="2826" y="3039"/>
              <a:ext cx="532" cy="10"/>
            </a:xfrm>
            <a:prstGeom prst="rect">
              <a:avLst/>
            </a:prstGeom>
            <a:solidFill>
              <a:srgbClr val="98795B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02" name="Rectangle 243"/>
            <p:cNvSpPr>
              <a:spLocks noChangeArrowheads="1"/>
            </p:cNvSpPr>
            <p:nvPr/>
          </p:nvSpPr>
          <p:spPr bwMode="auto">
            <a:xfrm>
              <a:off x="2826" y="3049"/>
              <a:ext cx="532" cy="15"/>
            </a:xfrm>
            <a:prstGeom prst="rect">
              <a:avLst/>
            </a:prstGeom>
            <a:solidFill>
              <a:srgbClr val="96785A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03" name="Rectangle 244"/>
            <p:cNvSpPr>
              <a:spLocks noChangeArrowheads="1"/>
            </p:cNvSpPr>
            <p:nvPr/>
          </p:nvSpPr>
          <p:spPr bwMode="auto">
            <a:xfrm>
              <a:off x="2826" y="3064"/>
              <a:ext cx="532" cy="15"/>
            </a:xfrm>
            <a:prstGeom prst="rect">
              <a:avLst/>
            </a:prstGeom>
            <a:solidFill>
              <a:srgbClr val="957759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04" name="Rectangle 245"/>
            <p:cNvSpPr>
              <a:spLocks noChangeArrowheads="1"/>
            </p:cNvSpPr>
            <p:nvPr/>
          </p:nvSpPr>
          <p:spPr bwMode="auto">
            <a:xfrm>
              <a:off x="2826" y="3079"/>
              <a:ext cx="532" cy="15"/>
            </a:xfrm>
            <a:prstGeom prst="rect">
              <a:avLst/>
            </a:prstGeom>
            <a:solidFill>
              <a:srgbClr val="937658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05" name="Rectangle 246"/>
            <p:cNvSpPr>
              <a:spLocks noChangeArrowheads="1"/>
            </p:cNvSpPr>
            <p:nvPr/>
          </p:nvSpPr>
          <p:spPr bwMode="auto">
            <a:xfrm>
              <a:off x="2826" y="3094"/>
              <a:ext cx="532" cy="15"/>
            </a:xfrm>
            <a:prstGeom prst="rect">
              <a:avLst/>
            </a:prstGeom>
            <a:solidFill>
              <a:srgbClr val="927458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06" name="Rectangle 247"/>
            <p:cNvSpPr>
              <a:spLocks noChangeArrowheads="1"/>
            </p:cNvSpPr>
            <p:nvPr/>
          </p:nvSpPr>
          <p:spPr bwMode="auto">
            <a:xfrm>
              <a:off x="2826" y="3109"/>
              <a:ext cx="532" cy="10"/>
            </a:xfrm>
            <a:prstGeom prst="rect">
              <a:avLst/>
            </a:prstGeom>
            <a:solidFill>
              <a:srgbClr val="917357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07" name="Rectangle 248"/>
            <p:cNvSpPr>
              <a:spLocks noChangeArrowheads="1"/>
            </p:cNvSpPr>
            <p:nvPr/>
          </p:nvSpPr>
          <p:spPr bwMode="auto">
            <a:xfrm>
              <a:off x="2826" y="3119"/>
              <a:ext cx="532" cy="15"/>
            </a:xfrm>
            <a:prstGeom prst="rect">
              <a:avLst/>
            </a:prstGeom>
            <a:solidFill>
              <a:srgbClr val="907356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08" name="Rectangle 249"/>
            <p:cNvSpPr>
              <a:spLocks noChangeArrowheads="1"/>
            </p:cNvSpPr>
            <p:nvPr/>
          </p:nvSpPr>
          <p:spPr bwMode="auto">
            <a:xfrm>
              <a:off x="2826" y="3134"/>
              <a:ext cx="532" cy="16"/>
            </a:xfrm>
            <a:prstGeom prst="rect">
              <a:avLst/>
            </a:prstGeom>
            <a:solidFill>
              <a:srgbClr val="8F7255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09" name="Rectangle 250"/>
            <p:cNvSpPr>
              <a:spLocks noChangeArrowheads="1"/>
            </p:cNvSpPr>
            <p:nvPr/>
          </p:nvSpPr>
          <p:spPr bwMode="auto">
            <a:xfrm>
              <a:off x="2826" y="3150"/>
              <a:ext cx="532" cy="15"/>
            </a:xfrm>
            <a:prstGeom prst="rect">
              <a:avLst/>
            </a:prstGeom>
            <a:solidFill>
              <a:srgbClr val="8D7155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0" name="Rectangle 251"/>
            <p:cNvSpPr>
              <a:spLocks noChangeArrowheads="1"/>
            </p:cNvSpPr>
            <p:nvPr/>
          </p:nvSpPr>
          <p:spPr bwMode="auto">
            <a:xfrm>
              <a:off x="2826" y="3165"/>
              <a:ext cx="532" cy="15"/>
            </a:xfrm>
            <a:prstGeom prst="rect">
              <a:avLst/>
            </a:prstGeom>
            <a:solidFill>
              <a:srgbClr val="8C705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1" name="Rectangle 252"/>
            <p:cNvSpPr>
              <a:spLocks noChangeArrowheads="1"/>
            </p:cNvSpPr>
            <p:nvPr/>
          </p:nvSpPr>
          <p:spPr bwMode="auto">
            <a:xfrm>
              <a:off x="2826" y="3180"/>
              <a:ext cx="532" cy="10"/>
            </a:xfrm>
            <a:prstGeom prst="rect">
              <a:avLst/>
            </a:prstGeom>
            <a:solidFill>
              <a:srgbClr val="8B6F53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2" name="Rectangle 253"/>
            <p:cNvSpPr>
              <a:spLocks noChangeArrowheads="1"/>
            </p:cNvSpPr>
            <p:nvPr/>
          </p:nvSpPr>
          <p:spPr bwMode="auto">
            <a:xfrm>
              <a:off x="2826" y="3190"/>
              <a:ext cx="532" cy="15"/>
            </a:xfrm>
            <a:prstGeom prst="rect">
              <a:avLst/>
            </a:prstGeom>
            <a:solidFill>
              <a:srgbClr val="896E5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3" name="Rectangle 254"/>
            <p:cNvSpPr>
              <a:spLocks noChangeArrowheads="1"/>
            </p:cNvSpPr>
            <p:nvPr/>
          </p:nvSpPr>
          <p:spPr bwMode="auto">
            <a:xfrm>
              <a:off x="2826" y="3205"/>
              <a:ext cx="532" cy="15"/>
            </a:xfrm>
            <a:prstGeom prst="rect">
              <a:avLst/>
            </a:prstGeom>
            <a:solidFill>
              <a:srgbClr val="896D5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4" name="Rectangle 255"/>
            <p:cNvSpPr>
              <a:spLocks noChangeArrowheads="1"/>
            </p:cNvSpPr>
            <p:nvPr/>
          </p:nvSpPr>
          <p:spPr bwMode="auto">
            <a:xfrm>
              <a:off x="2826" y="3220"/>
              <a:ext cx="532" cy="15"/>
            </a:xfrm>
            <a:prstGeom prst="rect">
              <a:avLst/>
            </a:prstGeom>
            <a:solidFill>
              <a:srgbClr val="886C51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5" name="Rectangle 256"/>
            <p:cNvSpPr>
              <a:spLocks noChangeArrowheads="1"/>
            </p:cNvSpPr>
            <p:nvPr/>
          </p:nvSpPr>
          <p:spPr bwMode="auto">
            <a:xfrm>
              <a:off x="2826" y="3235"/>
              <a:ext cx="532" cy="15"/>
            </a:xfrm>
            <a:prstGeom prst="rect">
              <a:avLst/>
            </a:prstGeom>
            <a:solidFill>
              <a:srgbClr val="876B51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6" name="Rectangle 257"/>
            <p:cNvSpPr>
              <a:spLocks noChangeArrowheads="1"/>
            </p:cNvSpPr>
            <p:nvPr/>
          </p:nvSpPr>
          <p:spPr bwMode="auto">
            <a:xfrm>
              <a:off x="2826" y="3250"/>
              <a:ext cx="532" cy="15"/>
            </a:xfrm>
            <a:prstGeom prst="rect">
              <a:avLst/>
            </a:prstGeom>
            <a:solidFill>
              <a:srgbClr val="856A5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7" name="Rectangle 258"/>
            <p:cNvSpPr>
              <a:spLocks noChangeArrowheads="1"/>
            </p:cNvSpPr>
            <p:nvPr/>
          </p:nvSpPr>
          <p:spPr bwMode="auto">
            <a:xfrm>
              <a:off x="2826" y="3265"/>
              <a:ext cx="532" cy="10"/>
            </a:xfrm>
            <a:prstGeom prst="rect">
              <a:avLst/>
            </a:prstGeom>
            <a:solidFill>
              <a:srgbClr val="84694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8" name="Rectangle 259"/>
            <p:cNvSpPr>
              <a:spLocks noChangeArrowheads="1"/>
            </p:cNvSpPr>
            <p:nvPr/>
          </p:nvSpPr>
          <p:spPr bwMode="auto">
            <a:xfrm>
              <a:off x="2826" y="3275"/>
              <a:ext cx="532" cy="15"/>
            </a:xfrm>
            <a:prstGeom prst="rect">
              <a:avLst/>
            </a:prstGeom>
            <a:solidFill>
              <a:srgbClr val="83694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9" name="Rectangle 260"/>
            <p:cNvSpPr>
              <a:spLocks noChangeArrowheads="1"/>
            </p:cNvSpPr>
            <p:nvPr/>
          </p:nvSpPr>
          <p:spPr bwMode="auto">
            <a:xfrm>
              <a:off x="2826" y="3290"/>
              <a:ext cx="532" cy="15"/>
            </a:xfrm>
            <a:prstGeom prst="rect">
              <a:avLst/>
            </a:prstGeom>
            <a:solidFill>
              <a:srgbClr val="82684E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0" name="Rectangle 261"/>
            <p:cNvSpPr>
              <a:spLocks noChangeArrowheads="1"/>
            </p:cNvSpPr>
            <p:nvPr/>
          </p:nvSpPr>
          <p:spPr bwMode="auto">
            <a:xfrm>
              <a:off x="2826" y="3305"/>
              <a:ext cx="532" cy="15"/>
            </a:xfrm>
            <a:prstGeom prst="rect">
              <a:avLst/>
            </a:prstGeom>
            <a:solidFill>
              <a:srgbClr val="82674E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1" name="Rectangle 262"/>
            <p:cNvSpPr>
              <a:spLocks noChangeArrowheads="1"/>
            </p:cNvSpPr>
            <p:nvPr/>
          </p:nvSpPr>
          <p:spPr bwMode="auto">
            <a:xfrm>
              <a:off x="2826" y="3320"/>
              <a:ext cx="532" cy="15"/>
            </a:xfrm>
            <a:prstGeom prst="rect">
              <a:avLst/>
            </a:prstGeom>
            <a:solidFill>
              <a:srgbClr val="81674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2" name="Rectangle 263"/>
            <p:cNvSpPr>
              <a:spLocks noChangeArrowheads="1"/>
            </p:cNvSpPr>
            <p:nvPr/>
          </p:nvSpPr>
          <p:spPr bwMode="auto">
            <a:xfrm>
              <a:off x="2826" y="3335"/>
              <a:ext cx="532" cy="10"/>
            </a:xfrm>
            <a:prstGeom prst="rect">
              <a:avLst/>
            </a:prstGeom>
            <a:solidFill>
              <a:srgbClr val="80664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3" name="Rectangle 264"/>
            <p:cNvSpPr>
              <a:spLocks noChangeArrowheads="1"/>
            </p:cNvSpPr>
            <p:nvPr/>
          </p:nvSpPr>
          <p:spPr bwMode="auto">
            <a:xfrm>
              <a:off x="2826" y="3345"/>
              <a:ext cx="532" cy="15"/>
            </a:xfrm>
            <a:prstGeom prst="rect">
              <a:avLst/>
            </a:prstGeom>
            <a:solidFill>
              <a:srgbClr val="7F654C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4" name="Rectangle 265"/>
            <p:cNvSpPr>
              <a:spLocks noChangeArrowheads="1"/>
            </p:cNvSpPr>
            <p:nvPr/>
          </p:nvSpPr>
          <p:spPr bwMode="auto">
            <a:xfrm>
              <a:off x="2826" y="3360"/>
              <a:ext cx="532" cy="15"/>
            </a:xfrm>
            <a:prstGeom prst="rect">
              <a:avLst/>
            </a:prstGeom>
            <a:solidFill>
              <a:srgbClr val="7E654C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5" name="Rectangle 266"/>
            <p:cNvSpPr>
              <a:spLocks noChangeArrowheads="1"/>
            </p:cNvSpPr>
            <p:nvPr/>
          </p:nvSpPr>
          <p:spPr bwMode="auto">
            <a:xfrm>
              <a:off x="2826" y="3375"/>
              <a:ext cx="532" cy="15"/>
            </a:xfrm>
            <a:prstGeom prst="rect">
              <a:avLst/>
            </a:prstGeom>
            <a:solidFill>
              <a:srgbClr val="7E644B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6" name="Rectangle 267"/>
            <p:cNvSpPr>
              <a:spLocks noChangeArrowheads="1"/>
            </p:cNvSpPr>
            <p:nvPr/>
          </p:nvSpPr>
          <p:spPr bwMode="auto">
            <a:xfrm>
              <a:off x="2826" y="3390"/>
              <a:ext cx="532" cy="15"/>
            </a:xfrm>
            <a:prstGeom prst="rect">
              <a:avLst/>
            </a:prstGeom>
            <a:solidFill>
              <a:srgbClr val="7D634B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7" name="Rectangle 268"/>
            <p:cNvSpPr>
              <a:spLocks noChangeArrowheads="1"/>
            </p:cNvSpPr>
            <p:nvPr/>
          </p:nvSpPr>
          <p:spPr bwMode="auto">
            <a:xfrm>
              <a:off x="2826" y="3405"/>
              <a:ext cx="532" cy="10"/>
            </a:xfrm>
            <a:prstGeom prst="rect">
              <a:avLst/>
            </a:prstGeom>
            <a:solidFill>
              <a:srgbClr val="7C634B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8" name="Rectangle 269"/>
            <p:cNvSpPr>
              <a:spLocks noChangeArrowheads="1"/>
            </p:cNvSpPr>
            <p:nvPr/>
          </p:nvSpPr>
          <p:spPr bwMode="auto">
            <a:xfrm>
              <a:off x="2826" y="3415"/>
              <a:ext cx="532" cy="15"/>
            </a:xfrm>
            <a:prstGeom prst="rect">
              <a:avLst/>
            </a:prstGeom>
            <a:solidFill>
              <a:srgbClr val="7C624A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9" name="Rectangle 270"/>
            <p:cNvSpPr>
              <a:spLocks noChangeArrowheads="1"/>
            </p:cNvSpPr>
            <p:nvPr/>
          </p:nvSpPr>
          <p:spPr bwMode="auto">
            <a:xfrm>
              <a:off x="2826" y="3430"/>
              <a:ext cx="532" cy="15"/>
            </a:xfrm>
            <a:prstGeom prst="rect">
              <a:avLst/>
            </a:prstGeom>
            <a:solidFill>
              <a:srgbClr val="7B624A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30" name="Rectangle 271"/>
            <p:cNvSpPr>
              <a:spLocks noChangeArrowheads="1"/>
            </p:cNvSpPr>
            <p:nvPr/>
          </p:nvSpPr>
          <p:spPr bwMode="auto">
            <a:xfrm>
              <a:off x="2826" y="3445"/>
              <a:ext cx="532" cy="15"/>
            </a:xfrm>
            <a:prstGeom prst="rect">
              <a:avLst/>
            </a:prstGeom>
            <a:solidFill>
              <a:srgbClr val="7A6149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31" name="Rectangle 272"/>
            <p:cNvSpPr>
              <a:spLocks noChangeArrowheads="1"/>
            </p:cNvSpPr>
            <p:nvPr/>
          </p:nvSpPr>
          <p:spPr bwMode="auto">
            <a:xfrm>
              <a:off x="2826" y="3460"/>
              <a:ext cx="532" cy="15"/>
            </a:xfrm>
            <a:prstGeom prst="rect">
              <a:avLst/>
            </a:prstGeom>
            <a:solidFill>
              <a:srgbClr val="7A6149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32" name="Rectangle 273"/>
            <p:cNvSpPr>
              <a:spLocks noChangeArrowheads="1"/>
            </p:cNvSpPr>
            <p:nvPr/>
          </p:nvSpPr>
          <p:spPr bwMode="auto">
            <a:xfrm>
              <a:off x="2826" y="3475"/>
              <a:ext cx="532" cy="15"/>
            </a:xfrm>
            <a:prstGeom prst="rect">
              <a:avLst/>
            </a:prstGeom>
            <a:solidFill>
              <a:srgbClr val="796049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33" name="Rectangle 274"/>
            <p:cNvSpPr>
              <a:spLocks noChangeArrowheads="1"/>
            </p:cNvSpPr>
            <p:nvPr/>
          </p:nvSpPr>
          <p:spPr bwMode="auto">
            <a:xfrm>
              <a:off x="2826" y="3490"/>
              <a:ext cx="532" cy="10"/>
            </a:xfrm>
            <a:prstGeom prst="rect">
              <a:avLst/>
            </a:prstGeom>
            <a:solidFill>
              <a:srgbClr val="796048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34" name="Rectangle 275"/>
            <p:cNvSpPr>
              <a:spLocks noChangeArrowheads="1"/>
            </p:cNvSpPr>
            <p:nvPr/>
          </p:nvSpPr>
          <p:spPr bwMode="auto">
            <a:xfrm>
              <a:off x="2826" y="3500"/>
              <a:ext cx="532" cy="15"/>
            </a:xfrm>
            <a:prstGeom prst="rect">
              <a:avLst/>
            </a:prstGeom>
            <a:solidFill>
              <a:srgbClr val="786048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35" name="Rectangle 276"/>
            <p:cNvSpPr>
              <a:spLocks noChangeArrowheads="1"/>
            </p:cNvSpPr>
            <p:nvPr/>
          </p:nvSpPr>
          <p:spPr bwMode="auto">
            <a:xfrm>
              <a:off x="2826" y="3515"/>
              <a:ext cx="532" cy="15"/>
            </a:xfrm>
            <a:prstGeom prst="rect">
              <a:avLst/>
            </a:prstGeom>
            <a:solidFill>
              <a:srgbClr val="785F48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36" name="Rectangle 277"/>
            <p:cNvSpPr>
              <a:spLocks noChangeArrowheads="1"/>
            </p:cNvSpPr>
            <p:nvPr/>
          </p:nvSpPr>
          <p:spPr bwMode="auto">
            <a:xfrm>
              <a:off x="2826" y="3530"/>
              <a:ext cx="532" cy="15"/>
            </a:xfrm>
            <a:prstGeom prst="rect">
              <a:avLst/>
            </a:prstGeom>
            <a:solidFill>
              <a:srgbClr val="775F48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37" name="Rectangle 278"/>
            <p:cNvSpPr>
              <a:spLocks noChangeArrowheads="1"/>
            </p:cNvSpPr>
            <p:nvPr/>
          </p:nvSpPr>
          <p:spPr bwMode="auto">
            <a:xfrm>
              <a:off x="2826" y="3545"/>
              <a:ext cx="532" cy="15"/>
            </a:xfrm>
            <a:prstGeom prst="rect">
              <a:avLst/>
            </a:prstGeom>
            <a:solidFill>
              <a:srgbClr val="775F47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38" name="Rectangle 279"/>
            <p:cNvSpPr>
              <a:spLocks noChangeArrowheads="1"/>
            </p:cNvSpPr>
            <p:nvPr/>
          </p:nvSpPr>
          <p:spPr bwMode="auto">
            <a:xfrm>
              <a:off x="2826" y="3560"/>
              <a:ext cx="532" cy="10"/>
            </a:xfrm>
            <a:prstGeom prst="rect">
              <a:avLst/>
            </a:prstGeom>
            <a:solidFill>
              <a:srgbClr val="765E47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39" name="Rectangle 280"/>
            <p:cNvSpPr>
              <a:spLocks noChangeArrowheads="1"/>
            </p:cNvSpPr>
            <p:nvPr/>
          </p:nvSpPr>
          <p:spPr bwMode="auto">
            <a:xfrm>
              <a:off x="2826" y="3570"/>
              <a:ext cx="532" cy="15"/>
            </a:xfrm>
            <a:prstGeom prst="rect">
              <a:avLst/>
            </a:prstGeom>
            <a:solidFill>
              <a:srgbClr val="765E47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40" name="Rectangle 281"/>
            <p:cNvSpPr>
              <a:spLocks noChangeArrowheads="1"/>
            </p:cNvSpPr>
            <p:nvPr/>
          </p:nvSpPr>
          <p:spPr bwMode="auto">
            <a:xfrm>
              <a:off x="2826" y="3585"/>
              <a:ext cx="532" cy="15"/>
            </a:xfrm>
            <a:prstGeom prst="rect">
              <a:avLst/>
            </a:prstGeom>
            <a:solidFill>
              <a:srgbClr val="765E47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741" name="Rectangle 282"/>
          <p:cNvSpPr>
            <a:spLocks noChangeArrowheads="1"/>
          </p:cNvSpPr>
          <p:nvPr/>
        </p:nvSpPr>
        <p:spPr bwMode="auto">
          <a:xfrm>
            <a:off x="4486275" y="2365375"/>
            <a:ext cx="844550" cy="308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742" name="Group 283"/>
          <p:cNvGrpSpPr>
            <a:grpSpLocks/>
          </p:cNvGrpSpPr>
          <p:nvPr/>
        </p:nvGrpSpPr>
        <p:grpSpPr bwMode="auto">
          <a:xfrm>
            <a:off x="6608763" y="2708275"/>
            <a:ext cx="846137" cy="2740025"/>
            <a:chOff x="4163" y="1653"/>
            <a:chExt cx="533" cy="1947"/>
          </a:xfrm>
        </p:grpSpPr>
        <p:sp>
          <p:nvSpPr>
            <p:cNvPr id="743" name="Rectangle 284"/>
            <p:cNvSpPr>
              <a:spLocks noChangeArrowheads="1"/>
            </p:cNvSpPr>
            <p:nvPr/>
          </p:nvSpPr>
          <p:spPr bwMode="auto">
            <a:xfrm>
              <a:off x="4163" y="1653"/>
              <a:ext cx="533" cy="15"/>
            </a:xfrm>
            <a:prstGeom prst="rect">
              <a:avLst/>
            </a:prstGeom>
            <a:solidFill>
              <a:srgbClr val="FFCC99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44" name="Rectangle 285"/>
            <p:cNvSpPr>
              <a:spLocks noChangeArrowheads="1"/>
            </p:cNvSpPr>
            <p:nvPr/>
          </p:nvSpPr>
          <p:spPr bwMode="auto">
            <a:xfrm>
              <a:off x="4163" y="1668"/>
              <a:ext cx="533" cy="15"/>
            </a:xfrm>
            <a:prstGeom prst="rect">
              <a:avLst/>
            </a:prstGeom>
            <a:solidFill>
              <a:srgbClr val="FECB98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45" name="Rectangle 286"/>
            <p:cNvSpPr>
              <a:spLocks noChangeArrowheads="1"/>
            </p:cNvSpPr>
            <p:nvPr/>
          </p:nvSpPr>
          <p:spPr bwMode="auto">
            <a:xfrm>
              <a:off x="4163" y="1683"/>
              <a:ext cx="533" cy="10"/>
            </a:xfrm>
            <a:prstGeom prst="rect">
              <a:avLst/>
            </a:prstGeom>
            <a:solidFill>
              <a:srgbClr val="FECB98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46" name="Rectangle 287"/>
            <p:cNvSpPr>
              <a:spLocks noChangeArrowheads="1"/>
            </p:cNvSpPr>
            <p:nvPr/>
          </p:nvSpPr>
          <p:spPr bwMode="auto">
            <a:xfrm>
              <a:off x="4163" y="1693"/>
              <a:ext cx="533" cy="15"/>
            </a:xfrm>
            <a:prstGeom prst="rect">
              <a:avLst/>
            </a:prstGeom>
            <a:solidFill>
              <a:srgbClr val="FECB98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47" name="Rectangle 288"/>
            <p:cNvSpPr>
              <a:spLocks noChangeArrowheads="1"/>
            </p:cNvSpPr>
            <p:nvPr/>
          </p:nvSpPr>
          <p:spPr bwMode="auto">
            <a:xfrm>
              <a:off x="4163" y="1708"/>
              <a:ext cx="533" cy="15"/>
            </a:xfrm>
            <a:prstGeom prst="rect">
              <a:avLst/>
            </a:prstGeom>
            <a:solidFill>
              <a:srgbClr val="FECB98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48" name="Rectangle 289"/>
            <p:cNvSpPr>
              <a:spLocks noChangeArrowheads="1"/>
            </p:cNvSpPr>
            <p:nvPr/>
          </p:nvSpPr>
          <p:spPr bwMode="auto">
            <a:xfrm>
              <a:off x="4163" y="1723"/>
              <a:ext cx="533" cy="15"/>
            </a:xfrm>
            <a:prstGeom prst="rect">
              <a:avLst/>
            </a:prstGeom>
            <a:solidFill>
              <a:srgbClr val="FDCB98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49" name="Rectangle 290"/>
            <p:cNvSpPr>
              <a:spLocks noChangeArrowheads="1"/>
            </p:cNvSpPr>
            <p:nvPr/>
          </p:nvSpPr>
          <p:spPr bwMode="auto">
            <a:xfrm>
              <a:off x="4163" y="1738"/>
              <a:ext cx="533" cy="15"/>
            </a:xfrm>
            <a:prstGeom prst="rect">
              <a:avLst/>
            </a:prstGeom>
            <a:solidFill>
              <a:srgbClr val="FDCA98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50" name="Rectangle 291"/>
            <p:cNvSpPr>
              <a:spLocks noChangeArrowheads="1"/>
            </p:cNvSpPr>
            <p:nvPr/>
          </p:nvSpPr>
          <p:spPr bwMode="auto">
            <a:xfrm>
              <a:off x="4163" y="1753"/>
              <a:ext cx="533" cy="15"/>
            </a:xfrm>
            <a:prstGeom prst="rect">
              <a:avLst/>
            </a:prstGeom>
            <a:solidFill>
              <a:srgbClr val="FDCA98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51" name="Rectangle 292"/>
            <p:cNvSpPr>
              <a:spLocks noChangeArrowheads="1"/>
            </p:cNvSpPr>
            <p:nvPr/>
          </p:nvSpPr>
          <p:spPr bwMode="auto">
            <a:xfrm>
              <a:off x="4163" y="1768"/>
              <a:ext cx="533" cy="10"/>
            </a:xfrm>
            <a:prstGeom prst="rect">
              <a:avLst/>
            </a:prstGeom>
            <a:solidFill>
              <a:srgbClr val="FDCA97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52" name="Rectangle 293"/>
            <p:cNvSpPr>
              <a:spLocks noChangeArrowheads="1"/>
            </p:cNvSpPr>
            <p:nvPr/>
          </p:nvSpPr>
          <p:spPr bwMode="auto">
            <a:xfrm>
              <a:off x="4163" y="1778"/>
              <a:ext cx="533" cy="15"/>
            </a:xfrm>
            <a:prstGeom prst="rect">
              <a:avLst/>
            </a:prstGeom>
            <a:solidFill>
              <a:srgbClr val="FDCA97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53" name="Rectangle 294"/>
            <p:cNvSpPr>
              <a:spLocks noChangeArrowheads="1"/>
            </p:cNvSpPr>
            <p:nvPr/>
          </p:nvSpPr>
          <p:spPr bwMode="auto">
            <a:xfrm>
              <a:off x="4163" y="1793"/>
              <a:ext cx="533" cy="15"/>
            </a:xfrm>
            <a:prstGeom prst="rect">
              <a:avLst/>
            </a:prstGeom>
            <a:solidFill>
              <a:srgbClr val="FCCA97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54" name="Rectangle 295"/>
            <p:cNvSpPr>
              <a:spLocks noChangeArrowheads="1"/>
            </p:cNvSpPr>
            <p:nvPr/>
          </p:nvSpPr>
          <p:spPr bwMode="auto">
            <a:xfrm>
              <a:off x="4163" y="1808"/>
              <a:ext cx="533" cy="15"/>
            </a:xfrm>
            <a:prstGeom prst="rect">
              <a:avLst/>
            </a:prstGeom>
            <a:solidFill>
              <a:srgbClr val="FCC997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55" name="Rectangle 296"/>
            <p:cNvSpPr>
              <a:spLocks noChangeArrowheads="1"/>
            </p:cNvSpPr>
            <p:nvPr/>
          </p:nvSpPr>
          <p:spPr bwMode="auto">
            <a:xfrm>
              <a:off x="4163" y="1823"/>
              <a:ext cx="533" cy="15"/>
            </a:xfrm>
            <a:prstGeom prst="rect">
              <a:avLst/>
            </a:prstGeom>
            <a:solidFill>
              <a:srgbClr val="FCC997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56" name="Rectangle 297"/>
            <p:cNvSpPr>
              <a:spLocks noChangeArrowheads="1"/>
            </p:cNvSpPr>
            <p:nvPr/>
          </p:nvSpPr>
          <p:spPr bwMode="auto">
            <a:xfrm>
              <a:off x="4163" y="1838"/>
              <a:ext cx="533" cy="10"/>
            </a:xfrm>
            <a:prstGeom prst="rect">
              <a:avLst/>
            </a:prstGeom>
            <a:solidFill>
              <a:srgbClr val="FBC997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57" name="Rectangle 298"/>
            <p:cNvSpPr>
              <a:spLocks noChangeArrowheads="1"/>
            </p:cNvSpPr>
            <p:nvPr/>
          </p:nvSpPr>
          <p:spPr bwMode="auto">
            <a:xfrm>
              <a:off x="4163" y="1848"/>
              <a:ext cx="533" cy="15"/>
            </a:xfrm>
            <a:prstGeom prst="rect">
              <a:avLst/>
            </a:prstGeom>
            <a:solidFill>
              <a:srgbClr val="FBC996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58" name="Rectangle 299"/>
            <p:cNvSpPr>
              <a:spLocks noChangeArrowheads="1"/>
            </p:cNvSpPr>
            <p:nvPr/>
          </p:nvSpPr>
          <p:spPr bwMode="auto">
            <a:xfrm>
              <a:off x="4163" y="1863"/>
              <a:ext cx="533" cy="15"/>
            </a:xfrm>
            <a:prstGeom prst="rect">
              <a:avLst/>
            </a:prstGeom>
            <a:solidFill>
              <a:srgbClr val="FBC896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59" name="Rectangle 300"/>
            <p:cNvSpPr>
              <a:spLocks noChangeArrowheads="1"/>
            </p:cNvSpPr>
            <p:nvPr/>
          </p:nvSpPr>
          <p:spPr bwMode="auto">
            <a:xfrm>
              <a:off x="4163" y="1878"/>
              <a:ext cx="533" cy="16"/>
            </a:xfrm>
            <a:prstGeom prst="rect">
              <a:avLst/>
            </a:prstGeom>
            <a:solidFill>
              <a:srgbClr val="FAC896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60" name="Rectangle 301"/>
            <p:cNvSpPr>
              <a:spLocks noChangeArrowheads="1"/>
            </p:cNvSpPr>
            <p:nvPr/>
          </p:nvSpPr>
          <p:spPr bwMode="auto">
            <a:xfrm>
              <a:off x="4163" y="1894"/>
              <a:ext cx="533" cy="15"/>
            </a:xfrm>
            <a:prstGeom prst="rect">
              <a:avLst/>
            </a:prstGeom>
            <a:solidFill>
              <a:srgbClr val="FAC896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61" name="Rectangle 302"/>
            <p:cNvSpPr>
              <a:spLocks noChangeArrowheads="1"/>
            </p:cNvSpPr>
            <p:nvPr/>
          </p:nvSpPr>
          <p:spPr bwMode="auto">
            <a:xfrm>
              <a:off x="4163" y="1909"/>
              <a:ext cx="533" cy="15"/>
            </a:xfrm>
            <a:prstGeom prst="rect">
              <a:avLst/>
            </a:prstGeom>
            <a:solidFill>
              <a:srgbClr val="F9C795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62" name="Rectangle 303"/>
            <p:cNvSpPr>
              <a:spLocks noChangeArrowheads="1"/>
            </p:cNvSpPr>
            <p:nvPr/>
          </p:nvSpPr>
          <p:spPr bwMode="auto">
            <a:xfrm>
              <a:off x="4163" y="1924"/>
              <a:ext cx="533" cy="10"/>
            </a:xfrm>
            <a:prstGeom prst="rect">
              <a:avLst/>
            </a:prstGeom>
            <a:solidFill>
              <a:srgbClr val="F9C795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63" name="Rectangle 304"/>
            <p:cNvSpPr>
              <a:spLocks noChangeArrowheads="1"/>
            </p:cNvSpPr>
            <p:nvPr/>
          </p:nvSpPr>
          <p:spPr bwMode="auto">
            <a:xfrm>
              <a:off x="4163" y="1934"/>
              <a:ext cx="533" cy="15"/>
            </a:xfrm>
            <a:prstGeom prst="rect">
              <a:avLst/>
            </a:prstGeom>
            <a:solidFill>
              <a:srgbClr val="F8C795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64" name="Rectangle 305"/>
            <p:cNvSpPr>
              <a:spLocks noChangeArrowheads="1"/>
            </p:cNvSpPr>
            <p:nvPr/>
          </p:nvSpPr>
          <p:spPr bwMode="auto">
            <a:xfrm>
              <a:off x="4163" y="1949"/>
              <a:ext cx="533" cy="15"/>
            </a:xfrm>
            <a:prstGeom prst="rect">
              <a:avLst/>
            </a:prstGeom>
            <a:solidFill>
              <a:srgbClr val="F8C695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65" name="Rectangle 306"/>
            <p:cNvSpPr>
              <a:spLocks noChangeArrowheads="1"/>
            </p:cNvSpPr>
            <p:nvPr/>
          </p:nvSpPr>
          <p:spPr bwMode="auto">
            <a:xfrm>
              <a:off x="4163" y="1964"/>
              <a:ext cx="533" cy="15"/>
            </a:xfrm>
            <a:prstGeom prst="rect">
              <a:avLst/>
            </a:prstGeom>
            <a:solidFill>
              <a:srgbClr val="F8C69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66" name="Rectangle 307"/>
            <p:cNvSpPr>
              <a:spLocks noChangeArrowheads="1"/>
            </p:cNvSpPr>
            <p:nvPr/>
          </p:nvSpPr>
          <p:spPr bwMode="auto">
            <a:xfrm>
              <a:off x="4163" y="1979"/>
              <a:ext cx="533" cy="15"/>
            </a:xfrm>
            <a:prstGeom prst="rect">
              <a:avLst/>
            </a:prstGeom>
            <a:solidFill>
              <a:srgbClr val="F7C69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67" name="Rectangle 308"/>
            <p:cNvSpPr>
              <a:spLocks noChangeArrowheads="1"/>
            </p:cNvSpPr>
            <p:nvPr/>
          </p:nvSpPr>
          <p:spPr bwMode="auto">
            <a:xfrm>
              <a:off x="4163" y="1994"/>
              <a:ext cx="533" cy="10"/>
            </a:xfrm>
            <a:prstGeom prst="rect">
              <a:avLst/>
            </a:prstGeom>
            <a:solidFill>
              <a:srgbClr val="F6C59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68" name="Rectangle 309"/>
            <p:cNvSpPr>
              <a:spLocks noChangeArrowheads="1"/>
            </p:cNvSpPr>
            <p:nvPr/>
          </p:nvSpPr>
          <p:spPr bwMode="auto">
            <a:xfrm>
              <a:off x="4163" y="2004"/>
              <a:ext cx="533" cy="15"/>
            </a:xfrm>
            <a:prstGeom prst="rect">
              <a:avLst/>
            </a:prstGeom>
            <a:solidFill>
              <a:srgbClr val="F6C593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69" name="Rectangle 310"/>
            <p:cNvSpPr>
              <a:spLocks noChangeArrowheads="1"/>
            </p:cNvSpPr>
            <p:nvPr/>
          </p:nvSpPr>
          <p:spPr bwMode="auto">
            <a:xfrm>
              <a:off x="4163" y="2019"/>
              <a:ext cx="533" cy="15"/>
            </a:xfrm>
            <a:prstGeom prst="rect">
              <a:avLst/>
            </a:prstGeom>
            <a:solidFill>
              <a:srgbClr val="F5C493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70" name="Rectangle 311"/>
            <p:cNvSpPr>
              <a:spLocks noChangeArrowheads="1"/>
            </p:cNvSpPr>
            <p:nvPr/>
          </p:nvSpPr>
          <p:spPr bwMode="auto">
            <a:xfrm>
              <a:off x="4163" y="2034"/>
              <a:ext cx="533" cy="15"/>
            </a:xfrm>
            <a:prstGeom prst="rect">
              <a:avLst/>
            </a:prstGeom>
            <a:solidFill>
              <a:srgbClr val="F5C493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71" name="Rectangle 312"/>
            <p:cNvSpPr>
              <a:spLocks noChangeArrowheads="1"/>
            </p:cNvSpPr>
            <p:nvPr/>
          </p:nvSpPr>
          <p:spPr bwMode="auto">
            <a:xfrm>
              <a:off x="4163" y="2049"/>
              <a:ext cx="533" cy="15"/>
            </a:xfrm>
            <a:prstGeom prst="rect">
              <a:avLst/>
            </a:prstGeom>
            <a:solidFill>
              <a:srgbClr val="F4C39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72" name="Rectangle 313"/>
            <p:cNvSpPr>
              <a:spLocks noChangeArrowheads="1"/>
            </p:cNvSpPr>
            <p:nvPr/>
          </p:nvSpPr>
          <p:spPr bwMode="auto">
            <a:xfrm>
              <a:off x="4163" y="2064"/>
              <a:ext cx="533" cy="15"/>
            </a:xfrm>
            <a:prstGeom prst="rect">
              <a:avLst/>
            </a:prstGeom>
            <a:solidFill>
              <a:srgbClr val="F4C39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73" name="Rectangle 314"/>
            <p:cNvSpPr>
              <a:spLocks noChangeArrowheads="1"/>
            </p:cNvSpPr>
            <p:nvPr/>
          </p:nvSpPr>
          <p:spPr bwMode="auto">
            <a:xfrm>
              <a:off x="4163" y="2079"/>
              <a:ext cx="533" cy="10"/>
            </a:xfrm>
            <a:prstGeom prst="rect">
              <a:avLst/>
            </a:prstGeom>
            <a:solidFill>
              <a:srgbClr val="F3C29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74" name="Rectangle 315"/>
            <p:cNvSpPr>
              <a:spLocks noChangeArrowheads="1"/>
            </p:cNvSpPr>
            <p:nvPr/>
          </p:nvSpPr>
          <p:spPr bwMode="auto">
            <a:xfrm>
              <a:off x="4163" y="2089"/>
              <a:ext cx="533" cy="15"/>
            </a:xfrm>
            <a:prstGeom prst="rect">
              <a:avLst/>
            </a:prstGeom>
            <a:solidFill>
              <a:srgbClr val="F2C291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75" name="Rectangle 316"/>
            <p:cNvSpPr>
              <a:spLocks noChangeArrowheads="1"/>
            </p:cNvSpPr>
            <p:nvPr/>
          </p:nvSpPr>
          <p:spPr bwMode="auto">
            <a:xfrm>
              <a:off x="4163" y="2104"/>
              <a:ext cx="533" cy="15"/>
            </a:xfrm>
            <a:prstGeom prst="rect">
              <a:avLst/>
            </a:prstGeom>
            <a:solidFill>
              <a:srgbClr val="F1C191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76" name="Rectangle 317"/>
            <p:cNvSpPr>
              <a:spLocks noChangeArrowheads="1"/>
            </p:cNvSpPr>
            <p:nvPr/>
          </p:nvSpPr>
          <p:spPr bwMode="auto">
            <a:xfrm>
              <a:off x="4163" y="2119"/>
              <a:ext cx="533" cy="15"/>
            </a:xfrm>
            <a:prstGeom prst="rect">
              <a:avLst/>
            </a:prstGeom>
            <a:solidFill>
              <a:srgbClr val="F1C09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77" name="Rectangle 318"/>
            <p:cNvSpPr>
              <a:spLocks noChangeArrowheads="1"/>
            </p:cNvSpPr>
            <p:nvPr/>
          </p:nvSpPr>
          <p:spPr bwMode="auto">
            <a:xfrm>
              <a:off x="4163" y="2134"/>
              <a:ext cx="533" cy="15"/>
            </a:xfrm>
            <a:prstGeom prst="rect">
              <a:avLst/>
            </a:prstGeom>
            <a:solidFill>
              <a:srgbClr val="F0C09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78" name="Rectangle 319"/>
            <p:cNvSpPr>
              <a:spLocks noChangeArrowheads="1"/>
            </p:cNvSpPr>
            <p:nvPr/>
          </p:nvSpPr>
          <p:spPr bwMode="auto">
            <a:xfrm>
              <a:off x="4163" y="2149"/>
              <a:ext cx="533" cy="10"/>
            </a:xfrm>
            <a:prstGeom prst="rect">
              <a:avLst/>
            </a:prstGeom>
            <a:solidFill>
              <a:srgbClr val="EFBF8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79" name="Rectangle 320"/>
            <p:cNvSpPr>
              <a:spLocks noChangeArrowheads="1"/>
            </p:cNvSpPr>
            <p:nvPr/>
          </p:nvSpPr>
          <p:spPr bwMode="auto">
            <a:xfrm>
              <a:off x="4163" y="2159"/>
              <a:ext cx="533" cy="15"/>
            </a:xfrm>
            <a:prstGeom prst="rect">
              <a:avLst/>
            </a:prstGeom>
            <a:solidFill>
              <a:srgbClr val="EEBF8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80" name="Rectangle 321"/>
            <p:cNvSpPr>
              <a:spLocks noChangeArrowheads="1"/>
            </p:cNvSpPr>
            <p:nvPr/>
          </p:nvSpPr>
          <p:spPr bwMode="auto">
            <a:xfrm>
              <a:off x="4163" y="2174"/>
              <a:ext cx="533" cy="15"/>
            </a:xfrm>
            <a:prstGeom prst="rect">
              <a:avLst/>
            </a:prstGeom>
            <a:solidFill>
              <a:srgbClr val="EDBE8E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81" name="Rectangle 322"/>
            <p:cNvSpPr>
              <a:spLocks noChangeArrowheads="1"/>
            </p:cNvSpPr>
            <p:nvPr/>
          </p:nvSpPr>
          <p:spPr bwMode="auto">
            <a:xfrm>
              <a:off x="4163" y="2189"/>
              <a:ext cx="533" cy="15"/>
            </a:xfrm>
            <a:prstGeom prst="rect">
              <a:avLst/>
            </a:prstGeom>
            <a:solidFill>
              <a:srgbClr val="EDBD8E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82" name="Rectangle 323"/>
            <p:cNvSpPr>
              <a:spLocks noChangeArrowheads="1"/>
            </p:cNvSpPr>
            <p:nvPr/>
          </p:nvSpPr>
          <p:spPr bwMode="auto">
            <a:xfrm>
              <a:off x="4163" y="2204"/>
              <a:ext cx="533" cy="15"/>
            </a:xfrm>
            <a:prstGeom prst="rect">
              <a:avLst/>
            </a:prstGeom>
            <a:solidFill>
              <a:srgbClr val="ECBC8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83" name="Rectangle 324"/>
            <p:cNvSpPr>
              <a:spLocks noChangeArrowheads="1"/>
            </p:cNvSpPr>
            <p:nvPr/>
          </p:nvSpPr>
          <p:spPr bwMode="auto">
            <a:xfrm>
              <a:off x="4163" y="2219"/>
              <a:ext cx="533" cy="15"/>
            </a:xfrm>
            <a:prstGeom prst="rect">
              <a:avLst/>
            </a:prstGeom>
            <a:solidFill>
              <a:srgbClr val="EBBC8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84" name="Rectangle 325"/>
            <p:cNvSpPr>
              <a:spLocks noChangeArrowheads="1"/>
            </p:cNvSpPr>
            <p:nvPr/>
          </p:nvSpPr>
          <p:spPr bwMode="auto">
            <a:xfrm>
              <a:off x="4163" y="2234"/>
              <a:ext cx="533" cy="10"/>
            </a:xfrm>
            <a:prstGeom prst="rect">
              <a:avLst/>
            </a:prstGeom>
            <a:solidFill>
              <a:srgbClr val="EABB8C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85" name="Rectangle 326"/>
            <p:cNvSpPr>
              <a:spLocks noChangeArrowheads="1"/>
            </p:cNvSpPr>
            <p:nvPr/>
          </p:nvSpPr>
          <p:spPr bwMode="auto">
            <a:xfrm>
              <a:off x="4163" y="2244"/>
              <a:ext cx="533" cy="15"/>
            </a:xfrm>
            <a:prstGeom prst="rect">
              <a:avLst/>
            </a:prstGeom>
            <a:solidFill>
              <a:srgbClr val="E9BA8C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86" name="Rectangle 327"/>
            <p:cNvSpPr>
              <a:spLocks noChangeArrowheads="1"/>
            </p:cNvSpPr>
            <p:nvPr/>
          </p:nvSpPr>
          <p:spPr bwMode="auto">
            <a:xfrm>
              <a:off x="4163" y="2259"/>
              <a:ext cx="533" cy="15"/>
            </a:xfrm>
            <a:prstGeom prst="rect">
              <a:avLst/>
            </a:prstGeom>
            <a:solidFill>
              <a:srgbClr val="E8B98B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87" name="Rectangle 328"/>
            <p:cNvSpPr>
              <a:spLocks noChangeArrowheads="1"/>
            </p:cNvSpPr>
            <p:nvPr/>
          </p:nvSpPr>
          <p:spPr bwMode="auto">
            <a:xfrm>
              <a:off x="4163" y="2274"/>
              <a:ext cx="533" cy="15"/>
            </a:xfrm>
            <a:prstGeom prst="rect">
              <a:avLst/>
            </a:prstGeom>
            <a:solidFill>
              <a:srgbClr val="E7B98A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88" name="Rectangle 329"/>
            <p:cNvSpPr>
              <a:spLocks noChangeArrowheads="1"/>
            </p:cNvSpPr>
            <p:nvPr/>
          </p:nvSpPr>
          <p:spPr bwMode="auto">
            <a:xfrm>
              <a:off x="4163" y="2289"/>
              <a:ext cx="533" cy="15"/>
            </a:xfrm>
            <a:prstGeom prst="rect">
              <a:avLst/>
            </a:prstGeom>
            <a:solidFill>
              <a:srgbClr val="E6B88A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89" name="Rectangle 330"/>
            <p:cNvSpPr>
              <a:spLocks noChangeArrowheads="1"/>
            </p:cNvSpPr>
            <p:nvPr/>
          </p:nvSpPr>
          <p:spPr bwMode="auto">
            <a:xfrm>
              <a:off x="4163" y="2304"/>
              <a:ext cx="533" cy="10"/>
            </a:xfrm>
            <a:prstGeom prst="rect">
              <a:avLst/>
            </a:prstGeom>
            <a:solidFill>
              <a:srgbClr val="E5B789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90" name="Rectangle 331"/>
            <p:cNvSpPr>
              <a:spLocks noChangeArrowheads="1"/>
            </p:cNvSpPr>
            <p:nvPr/>
          </p:nvSpPr>
          <p:spPr bwMode="auto">
            <a:xfrm>
              <a:off x="4163" y="2314"/>
              <a:ext cx="533" cy="15"/>
            </a:xfrm>
            <a:prstGeom prst="rect">
              <a:avLst/>
            </a:prstGeom>
            <a:solidFill>
              <a:srgbClr val="E3B688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91" name="Rectangle 332"/>
            <p:cNvSpPr>
              <a:spLocks noChangeArrowheads="1"/>
            </p:cNvSpPr>
            <p:nvPr/>
          </p:nvSpPr>
          <p:spPr bwMode="auto">
            <a:xfrm>
              <a:off x="4163" y="2329"/>
              <a:ext cx="533" cy="15"/>
            </a:xfrm>
            <a:prstGeom prst="rect">
              <a:avLst/>
            </a:prstGeom>
            <a:solidFill>
              <a:srgbClr val="E3B588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92" name="Rectangle 333"/>
            <p:cNvSpPr>
              <a:spLocks noChangeArrowheads="1"/>
            </p:cNvSpPr>
            <p:nvPr/>
          </p:nvSpPr>
          <p:spPr bwMode="auto">
            <a:xfrm>
              <a:off x="4163" y="2344"/>
              <a:ext cx="533" cy="15"/>
            </a:xfrm>
            <a:prstGeom prst="rect">
              <a:avLst/>
            </a:prstGeom>
            <a:solidFill>
              <a:srgbClr val="E1B487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93" name="Rectangle 334"/>
            <p:cNvSpPr>
              <a:spLocks noChangeArrowheads="1"/>
            </p:cNvSpPr>
            <p:nvPr/>
          </p:nvSpPr>
          <p:spPr bwMode="auto">
            <a:xfrm>
              <a:off x="4163" y="2359"/>
              <a:ext cx="533" cy="15"/>
            </a:xfrm>
            <a:prstGeom prst="rect">
              <a:avLst/>
            </a:prstGeom>
            <a:solidFill>
              <a:srgbClr val="E0B386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94" name="Rectangle 335"/>
            <p:cNvSpPr>
              <a:spLocks noChangeArrowheads="1"/>
            </p:cNvSpPr>
            <p:nvPr/>
          </p:nvSpPr>
          <p:spPr bwMode="auto">
            <a:xfrm>
              <a:off x="4163" y="2374"/>
              <a:ext cx="533" cy="15"/>
            </a:xfrm>
            <a:prstGeom prst="rect">
              <a:avLst/>
            </a:prstGeom>
            <a:solidFill>
              <a:srgbClr val="DFB286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95" name="Rectangle 336"/>
            <p:cNvSpPr>
              <a:spLocks noChangeArrowheads="1"/>
            </p:cNvSpPr>
            <p:nvPr/>
          </p:nvSpPr>
          <p:spPr bwMode="auto">
            <a:xfrm>
              <a:off x="4163" y="2389"/>
              <a:ext cx="533" cy="10"/>
            </a:xfrm>
            <a:prstGeom prst="rect">
              <a:avLst/>
            </a:prstGeom>
            <a:solidFill>
              <a:srgbClr val="DEB185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96" name="Rectangle 337"/>
            <p:cNvSpPr>
              <a:spLocks noChangeArrowheads="1"/>
            </p:cNvSpPr>
            <p:nvPr/>
          </p:nvSpPr>
          <p:spPr bwMode="auto">
            <a:xfrm>
              <a:off x="4163" y="2399"/>
              <a:ext cx="533" cy="15"/>
            </a:xfrm>
            <a:prstGeom prst="rect">
              <a:avLst/>
            </a:prstGeom>
            <a:solidFill>
              <a:srgbClr val="DCB08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97" name="Rectangle 338"/>
            <p:cNvSpPr>
              <a:spLocks noChangeArrowheads="1"/>
            </p:cNvSpPr>
            <p:nvPr/>
          </p:nvSpPr>
          <p:spPr bwMode="auto">
            <a:xfrm>
              <a:off x="4163" y="2414"/>
              <a:ext cx="533" cy="15"/>
            </a:xfrm>
            <a:prstGeom prst="rect">
              <a:avLst/>
            </a:prstGeom>
            <a:solidFill>
              <a:srgbClr val="DBAF83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98" name="Rectangle 339"/>
            <p:cNvSpPr>
              <a:spLocks noChangeArrowheads="1"/>
            </p:cNvSpPr>
            <p:nvPr/>
          </p:nvSpPr>
          <p:spPr bwMode="auto">
            <a:xfrm>
              <a:off x="4163" y="2429"/>
              <a:ext cx="533" cy="15"/>
            </a:xfrm>
            <a:prstGeom prst="rect">
              <a:avLst/>
            </a:prstGeom>
            <a:solidFill>
              <a:srgbClr val="DAAE83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99" name="Rectangle 340"/>
            <p:cNvSpPr>
              <a:spLocks noChangeArrowheads="1"/>
            </p:cNvSpPr>
            <p:nvPr/>
          </p:nvSpPr>
          <p:spPr bwMode="auto">
            <a:xfrm>
              <a:off x="4163" y="2444"/>
              <a:ext cx="533" cy="15"/>
            </a:xfrm>
            <a:prstGeom prst="rect">
              <a:avLst/>
            </a:prstGeom>
            <a:solidFill>
              <a:srgbClr val="D9AD8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00" name="Rectangle 341"/>
            <p:cNvSpPr>
              <a:spLocks noChangeArrowheads="1"/>
            </p:cNvSpPr>
            <p:nvPr/>
          </p:nvSpPr>
          <p:spPr bwMode="auto">
            <a:xfrm>
              <a:off x="4163" y="2459"/>
              <a:ext cx="533" cy="10"/>
            </a:xfrm>
            <a:prstGeom prst="rect">
              <a:avLst/>
            </a:prstGeom>
            <a:solidFill>
              <a:srgbClr val="D7AC81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01" name="Rectangle 342"/>
            <p:cNvSpPr>
              <a:spLocks noChangeArrowheads="1"/>
            </p:cNvSpPr>
            <p:nvPr/>
          </p:nvSpPr>
          <p:spPr bwMode="auto">
            <a:xfrm>
              <a:off x="4163" y="2469"/>
              <a:ext cx="533" cy="15"/>
            </a:xfrm>
            <a:prstGeom prst="rect">
              <a:avLst/>
            </a:prstGeom>
            <a:solidFill>
              <a:srgbClr val="D6AB8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02" name="Rectangle 343"/>
            <p:cNvSpPr>
              <a:spLocks noChangeArrowheads="1"/>
            </p:cNvSpPr>
            <p:nvPr/>
          </p:nvSpPr>
          <p:spPr bwMode="auto">
            <a:xfrm>
              <a:off x="4163" y="2484"/>
              <a:ext cx="533" cy="15"/>
            </a:xfrm>
            <a:prstGeom prst="rect">
              <a:avLst/>
            </a:prstGeom>
            <a:solidFill>
              <a:srgbClr val="D4AA7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03" name="Rectangle 344"/>
            <p:cNvSpPr>
              <a:spLocks noChangeArrowheads="1"/>
            </p:cNvSpPr>
            <p:nvPr/>
          </p:nvSpPr>
          <p:spPr bwMode="auto">
            <a:xfrm>
              <a:off x="4163" y="2499"/>
              <a:ext cx="533" cy="15"/>
            </a:xfrm>
            <a:prstGeom prst="rect">
              <a:avLst/>
            </a:prstGeom>
            <a:solidFill>
              <a:srgbClr val="D3A87E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04" name="Rectangle 345"/>
            <p:cNvSpPr>
              <a:spLocks noChangeArrowheads="1"/>
            </p:cNvSpPr>
            <p:nvPr/>
          </p:nvSpPr>
          <p:spPr bwMode="auto">
            <a:xfrm>
              <a:off x="4163" y="2514"/>
              <a:ext cx="533" cy="15"/>
            </a:xfrm>
            <a:prstGeom prst="rect">
              <a:avLst/>
            </a:prstGeom>
            <a:solidFill>
              <a:srgbClr val="D1A77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05" name="Rectangle 346"/>
            <p:cNvSpPr>
              <a:spLocks noChangeArrowheads="1"/>
            </p:cNvSpPr>
            <p:nvPr/>
          </p:nvSpPr>
          <p:spPr bwMode="auto">
            <a:xfrm>
              <a:off x="4163" y="2529"/>
              <a:ext cx="533" cy="15"/>
            </a:xfrm>
            <a:prstGeom prst="rect">
              <a:avLst/>
            </a:prstGeom>
            <a:solidFill>
              <a:srgbClr val="D0A77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06" name="Rectangle 347"/>
            <p:cNvSpPr>
              <a:spLocks noChangeArrowheads="1"/>
            </p:cNvSpPr>
            <p:nvPr/>
          </p:nvSpPr>
          <p:spPr bwMode="auto">
            <a:xfrm>
              <a:off x="4163" y="2544"/>
              <a:ext cx="533" cy="10"/>
            </a:xfrm>
            <a:prstGeom prst="rect">
              <a:avLst/>
            </a:prstGeom>
            <a:solidFill>
              <a:srgbClr val="CFA57C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07" name="Rectangle 348"/>
            <p:cNvSpPr>
              <a:spLocks noChangeArrowheads="1"/>
            </p:cNvSpPr>
            <p:nvPr/>
          </p:nvSpPr>
          <p:spPr bwMode="auto">
            <a:xfrm>
              <a:off x="4163" y="2554"/>
              <a:ext cx="533" cy="15"/>
            </a:xfrm>
            <a:prstGeom prst="rect">
              <a:avLst/>
            </a:prstGeom>
            <a:solidFill>
              <a:srgbClr val="CDA47B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08" name="Rectangle 349"/>
            <p:cNvSpPr>
              <a:spLocks noChangeArrowheads="1"/>
            </p:cNvSpPr>
            <p:nvPr/>
          </p:nvSpPr>
          <p:spPr bwMode="auto">
            <a:xfrm>
              <a:off x="4163" y="2569"/>
              <a:ext cx="533" cy="15"/>
            </a:xfrm>
            <a:prstGeom prst="rect">
              <a:avLst/>
            </a:prstGeom>
            <a:solidFill>
              <a:srgbClr val="CCA37A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09" name="Rectangle 350"/>
            <p:cNvSpPr>
              <a:spLocks noChangeArrowheads="1"/>
            </p:cNvSpPr>
            <p:nvPr/>
          </p:nvSpPr>
          <p:spPr bwMode="auto">
            <a:xfrm>
              <a:off x="4163" y="2584"/>
              <a:ext cx="533" cy="15"/>
            </a:xfrm>
            <a:prstGeom prst="rect">
              <a:avLst/>
            </a:prstGeom>
            <a:solidFill>
              <a:srgbClr val="CAA179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10" name="Rectangle 351"/>
            <p:cNvSpPr>
              <a:spLocks noChangeArrowheads="1"/>
            </p:cNvSpPr>
            <p:nvPr/>
          </p:nvSpPr>
          <p:spPr bwMode="auto">
            <a:xfrm>
              <a:off x="4163" y="2599"/>
              <a:ext cx="533" cy="15"/>
            </a:xfrm>
            <a:prstGeom prst="rect">
              <a:avLst/>
            </a:prstGeom>
            <a:solidFill>
              <a:srgbClr val="C8A078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11" name="Rectangle 352"/>
            <p:cNvSpPr>
              <a:spLocks noChangeArrowheads="1"/>
            </p:cNvSpPr>
            <p:nvPr/>
          </p:nvSpPr>
          <p:spPr bwMode="auto">
            <a:xfrm>
              <a:off x="4163" y="2614"/>
              <a:ext cx="533" cy="15"/>
            </a:xfrm>
            <a:prstGeom prst="rect">
              <a:avLst/>
            </a:prstGeom>
            <a:solidFill>
              <a:srgbClr val="C79F77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12" name="Rectangle 353"/>
            <p:cNvSpPr>
              <a:spLocks noChangeArrowheads="1"/>
            </p:cNvSpPr>
            <p:nvPr/>
          </p:nvSpPr>
          <p:spPr bwMode="auto">
            <a:xfrm>
              <a:off x="4163" y="2629"/>
              <a:ext cx="533" cy="10"/>
            </a:xfrm>
            <a:prstGeom prst="rect">
              <a:avLst/>
            </a:prstGeom>
            <a:solidFill>
              <a:srgbClr val="C69E77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13" name="Rectangle 354"/>
            <p:cNvSpPr>
              <a:spLocks noChangeArrowheads="1"/>
            </p:cNvSpPr>
            <p:nvPr/>
          </p:nvSpPr>
          <p:spPr bwMode="auto">
            <a:xfrm>
              <a:off x="4163" y="2639"/>
              <a:ext cx="533" cy="15"/>
            </a:xfrm>
            <a:prstGeom prst="rect">
              <a:avLst/>
            </a:prstGeom>
            <a:solidFill>
              <a:srgbClr val="C49D76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14" name="Rectangle 355"/>
            <p:cNvSpPr>
              <a:spLocks noChangeArrowheads="1"/>
            </p:cNvSpPr>
            <p:nvPr/>
          </p:nvSpPr>
          <p:spPr bwMode="auto">
            <a:xfrm>
              <a:off x="4163" y="2654"/>
              <a:ext cx="533" cy="15"/>
            </a:xfrm>
            <a:prstGeom prst="rect">
              <a:avLst/>
            </a:prstGeom>
            <a:solidFill>
              <a:srgbClr val="C29B7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15" name="Rectangle 356"/>
            <p:cNvSpPr>
              <a:spLocks noChangeArrowheads="1"/>
            </p:cNvSpPr>
            <p:nvPr/>
          </p:nvSpPr>
          <p:spPr bwMode="auto">
            <a:xfrm>
              <a:off x="4163" y="2669"/>
              <a:ext cx="533" cy="15"/>
            </a:xfrm>
            <a:prstGeom prst="rect">
              <a:avLst/>
            </a:prstGeom>
            <a:solidFill>
              <a:srgbClr val="C19A73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16" name="Rectangle 357"/>
            <p:cNvSpPr>
              <a:spLocks noChangeArrowheads="1"/>
            </p:cNvSpPr>
            <p:nvPr/>
          </p:nvSpPr>
          <p:spPr bwMode="auto">
            <a:xfrm>
              <a:off x="4163" y="2684"/>
              <a:ext cx="533" cy="15"/>
            </a:xfrm>
            <a:prstGeom prst="rect">
              <a:avLst/>
            </a:prstGeom>
            <a:solidFill>
              <a:srgbClr val="BF987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17" name="Rectangle 358"/>
            <p:cNvSpPr>
              <a:spLocks noChangeArrowheads="1"/>
            </p:cNvSpPr>
            <p:nvPr/>
          </p:nvSpPr>
          <p:spPr bwMode="auto">
            <a:xfrm>
              <a:off x="4163" y="2699"/>
              <a:ext cx="533" cy="10"/>
            </a:xfrm>
            <a:prstGeom prst="rect">
              <a:avLst/>
            </a:prstGeom>
            <a:solidFill>
              <a:srgbClr val="BD9771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18" name="Rectangle 359"/>
            <p:cNvSpPr>
              <a:spLocks noChangeArrowheads="1"/>
            </p:cNvSpPr>
            <p:nvPr/>
          </p:nvSpPr>
          <p:spPr bwMode="auto">
            <a:xfrm>
              <a:off x="4163" y="2709"/>
              <a:ext cx="533" cy="15"/>
            </a:xfrm>
            <a:prstGeom prst="rect">
              <a:avLst/>
            </a:prstGeom>
            <a:solidFill>
              <a:srgbClr val="BB967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19" name="Rectangle 360"/>
            <p:cNvSpPr>
              <a:spLocks noChangeArrowheads="1"/>
            </p:cNvSpPr>
            <p:nvPr/>
          </p:nvSpPr>
          <p:spPr bwMode="auto">
            <a:xfrm>
              <a:off x="4163" y="2724"/>
              <a:ext cx="533" cy="15"/>
            </a:xfrm>
            <a:prstGeom prst="rect">
              <a:avLst/>
            </a:prstGeom>
            <a:solidFill>
              <a:srgbClr val="BB957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0" name="Rectangle 361"/>
            <p:cNvSpPr>
              <a:spLocks noChangeArrowheads="1"/>
            </p:cNvSpPr>
            <p:nvPr/>
          </p:nvSpPr>
          <p:spPr bwMode="auto">
            <a:xfrm>
              <a:off x="4163" y="2739"/>
              <a:ext cx="533" cy="15"/>
            </a:xfrm>
            <a:prstGeom prst="rect">
              <a:avLst/>
            </a:prstGeom>
            <a:solidFill>
              <a:srgbClr val="B9946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1" name="Rectangle 362"/>
            <p:cNvSpPr>
              <a:spLocks noChangeArrowheads="1"/>
            </p:cNvSpPr>
            <p:nvPr/>
          </p:nvSpPr>
          <p:spPr bwMode="auto">
            <a:xfrm>
              <a:off x="4163" y="2754"/>
              <a:ext cx="533" cy="15"/>
            </a:xfrm>
            <a:prstGeom prst="rect">
              <a:avLst/>
            </a:prstGeom>
            <a:solidFill>
              <a:srgbClr val="B7926E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2" name="Rectangle 363"/>
            <p:cNvSpPr>
              <a:spLocks noChangeArrowheads="1"/>
            </p:cNvSpPr>
            <p:nvPr/>
          </p:nvSpPr>
          <p:spPr bwMode="auto">
            <a:xfrm>
              <a:off x="4163" y="2769"/>
              <a:ext cx="533" cy="15"/>
            </a:xfrm>
            <a:prstGeom prst="rect">
              <a:avLst/>
            </a:prstGeom>
            <a:solidFill>
              <a:srgbClr val="B5916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3" name="Rectangle 364"/>
            <p:cNvSpPr>
              <a:spLocks noChangeArrowheads="1"/>
            </p:cNvSpPr>
            <p:nvPr/>
          </p:nvSpPr>
          <p:spPr bwMode="auto">
            <a:xfrm>
              <a:off x="4163" y="2784"/>
              <a:ext cx="533" cy="10"/>
            </a:xfrm>
            <a:prstGeom prst="rect">
              <a:avLst/>
            </a:prstGeom>
            <a:solidFill>
              <a:srgbClr val="B48F6C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4" name="Rectangle 365"/>
            <p:cNvSpPr>
              <a:spLocks noChangeArrowheads="1"/>
            </p:cNvSpPr>
            <p:nvPr/>
          </p:nvSpPr>
          <p:spPr bwMode="auto">
            <a:xfrm>
              <a:off x="4163" y="2794"/>
              <a:ext cx="533" cy="15"/>
            </a:xfrm>
            <a:prstGeom prst="rect">
              <a:avLst/>
            </a:prstGeom>
            <a:solidFill>
              <a:srgbClr val="B28E6B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5" name="Rectangle 366"/>
            <p:cNvSpPr>
              <a:spLocks noChangeArrowheads="1"/>
            </p:cNvSpPr>
            <p:nvPr/>
          </p:nvSpPr>
          <p:spPr bwMode="auto">
            <a:xfrm>
              <a:off x="4163" y="2809"/>
              <a:ext cx="533" cy="15"/>
            </a:xfrm>
            <a:prstGeom prst="rect">
              <a:avLst/>
            </a:prstGeom>
            <a:solidFill>
              <a:srgbClr val="B08D69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6" name="Rectangle 367"/>
            <p:cNvSpPr>
              <a:spLocks noChangeArrowheads="1"/>
            </p:cNvSpPr>
            <p:nvPr/>
          </p:nvSpPr>
          <p:spPr bwMode="auto">
            <a:xfrm>
              <a:off x="4163" y="2824"/>
              <a:ext cx="533" cy="15"/>
            </a:xfrm>
            <a:prstGeom prst="rect">
              <a:avLst/>
            </a:prstGeom>
            <a:solidFill>
              <a:srgbClr val="AF8C69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7" name="Rectangle 368"/>
            <p:cNvSpPr>
              <a:spLocks noChangeArrowheads="1"/>
            </p:cNvSpPr>
            <p:nvPr/>
          </p:nvSpPr>
          <p:spPr bwMode="auto">
            <a:xfrm>
              <a:off x="4163" y="2839"/>
              <a:ext cx="533" cy="15"/>
            </a:xfrm>
            <a:prstGeom prst="rect">
              <a:avLst/>
            </a:prstGeom>
            <a:solidFill>
              <a:srgbClr val="AD8A68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8" name="Rectangle 369"/>
            <p:cNvSpPr>
              <a:spLocks noChangeArrowheads="1"/>
            </p:cNvSpPr>
            <p:nvPr/>
          </p:nvSpPr>
          <p:spPr bwMode="auto">
            <a:xfrm>
              <a:off x="4163" y="2854"/>
              <a:ext cx="533" cy="10"/>
            </a:xfrm>
            <a:prstGeom prst="rect">
              <a:avLst/>
            </a:prstGeom>
            <a:solidFill>
              <a:srgbClr val="AC8967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9" name="Rectangle 370"/>
            <p:cNvSpPr>
              <a:spLocks noChangeArrowheads="1"/>
            </p:cNvSpPr>
            <p:nvPr/>
          </p:nvSpPr>
          <p:spPr bwMode="auto">
            <a:xfrm>
              <a:off x="4163" y="2864"/>
              <a:ext cx="533" cy="15"/>
            </a:xfrm>
            <a:prstGeom prst="rect">
              <a:avLst/>
            </a:prstGeom>
            <a:solidFill>
              <a:srgbClr val="AA8866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30" name="Rectangle 371"/>
            <p:cNvSpPr>
              <a:spLocks noChangeArrowheads="1"/>
            </p:cNvSpPr>
            <p:nvPr/>
          </p:nvSpPr>
          <p:spPr bwMode="auto">
            <a:xfrm>
              <a:off x="4163" y="2879"/>
              <a:ext cx="533" cy="15"/>
            </a:xfrm>
            <a:prstGeom prst="rect">
              <a:avLst/>
            </a:prstGeom>
            <a:solidFill>
              <a:srgbClr val="A88665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31" name="Rectangle 372"/>
            <p:cNvSpPr>
              <a:spLocks noChangeArrowheads="1"/>
            </p:cNvSpPr>
            <p:nvPr/>
          </p:nvSpPr>
          <p:spPr bwMode="auto">
            <a:xfrm>
              <a:off x="4163" y="2894"/>
              <a:ext cx="533" cy="15"/>
            </a:xfrm>
            <a:prstGeom prst="rect">
              <a:avLst/>
            </a:prstGeom>
            <a:solidFill>
              <a:srgbClr val="A6856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32" name="Rectangle 373"/>
            <p:cNvSpPr>
              <a:spLocks noChangeArrowheads="1"/>
            </p:cNvSpPr>
            <p:nvPr/>
          </p:nvSpPr>
          <p:spPr bwMode="auto">
            <a:xfrm>
              <a:off x="4163" y="2909"/>
              <a:ext cx="533" cy="15"/>
            </a:xfrm>
            <a:prstGeom prst="rect">
              <a:avLst/>
            </a:prstGeom>
            <a:solidFill>
              <a:srgbClr val="A58463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33" name="Rectangle 374"/>
            <p:cNvSpPr>
              <a:spLocks noChangeArrowheads="1"/>
            </p:cNvSpPr>
            <p:nvPr/>
          </p:nvSpPr>
          <p:spPr bwMode="auto">
            <a:xfrm>
              <a:off x="4163" y="2924"/>
              <a:ext cx="533" cy="15"/>
            </a:xfrm>
            <a:prstGeom prst="rect">
              <a:avLst/>
            </a:prstGeom>
            <a:solidFill>
              <a:srgbClr val="A4836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34" name="Rectangle 375"/>
            <p:cNvSpPr>
              <a:spLocks noChangeArrowheads="1"/>
            </p:cNvSpPr>
            <p:nvPr/>
          </p:nvSpPr>
          <p:spPr bwMode="auto">
            <a:xfrm>
              <a:off x="4163" y="2939"/>
              <a:ext cx="533" cy="10"/>
            </a:xfrm>
            <a:prstGeom prst="rect">
              <a:avLst/>
            </a:prstGeom>
            <a:solidFill>
              <a:srgbClr val="A28161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35" name="Rectangle 376"/>
            <p:cNvSpPr>
              <a:spLocks noChangeArrowheads="1"/>
            </p:cNvSpPr>
            <p:nvPr/>
          </p:nvSpPr>
          <p:spPr bwMode="auto">
            <a:xfrm>
              <a:off x="4163" y="2949"/>
              <a:ext cx="533" cy="15"/>
            </a:xfrm>
            <a:prstGeom prst="rect">
              <a:avLst/>
            </a:prstGeom>
            <a:solidFill>
              <a:srgbClr val="A1806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36" name="Rectangle 377"/>
            <p:cNvSpPr>
              <a:spLocks noChangeArrowheads="1"/>
            </p:cNvSpPr>
            <p:nvPr/>
          </p:nvSpPr>
          <p:spPr bwMode="auto">
            <a:xfrm>
              <a:off x="4163" y="2964"/>
              <a:ext cx="533" cy="15"/>
            </a:xfrm>
            <a:prstGeom prst="rect">
              <a:avLst/>
            </a:prstGeom>
            <a:solidFill>
              <a:srgbClr val="9F7F5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37" name="Rectangle 378"/>
            <p:cNvSpPr>
              <a:spLocks noChangeArrowheads="1"/>
            </p:cNvSpPr>
            <p:nvPr/>
          </p:nvSpPr>
          <p:spPr bwMode="auto">
            <a:xfrm>
              <a:off x="4163" y="2979"/>
              <a:ext cx="533" cy="15"/>
            </a:xfrm>
            <a:prstGeom prst="rect">
              <a:avLst/>
            </a:prstGeom>
            <a:solidFill>
              <a:srgbClr val="9D7E5E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38" name="Rectangle 379"/>
            <p:cNvSpPr>
              <a:spLocks noChangeArrowheads="1"/>
            </p:cNvSpPr>
            <p:nvPr/>
          </p:nvSpPr>
          <p:spPr bwMode="auto">
            <a:xfrm>
              <a:off x="4163" y="2994"/>
              <a:ext cx="533" cy="15"/>
            </a:xfrm>
            <a:prstGeom prst="rect">
              <a:avLst/>
            </a:prstGeom>
            <a:solidFill>
              <a:srgbClr val="9C7C5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39" name="Rectangle 380"/>
            <p:cNvSpPr>
              <a:spLocks noChangeArrowheads="1"/>
            </p:cNvSpPr>
            <p:nvPr/>
          </p:nvSpPr>
          <p:spPr bwMode="auto">
            <a:xfrm>
              <a:off x="4163" y="3009"/>
              <a:ext cx="533" cy="10"/>
            </a:xfrm>
            <a:prstGeom prst="rect">
              <a:avLst/>
            </a:prstGeom>
            <a:solidFill>
              <a:srgbClr val="9A7B5C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40" name="Rectangle 381"/>
            <p:cNvSpPr>
              <a:spLocks noChangeArrowheads="1"/>
            </p:cNvSpPr>
            <p:nvPr/>
          </p:nvSpPr>
          <p:spPr bwMode="auto">
            <a:xfrm>
              <a:off x="4163" y="3019"/>
              <a:ext cx="533" cy="15"/>
            </a:xfrm>
            <a:prstGeom prst="rect">
              <a:avLst/>
            </a:prstGeom>
            <a:solidFill>
              <a:srgbClr val="997A5C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41" name="Rectangle 382"/>
            <p:cNvSpPr>
              <a:spLocks noChangeArrowheads="1"/>
            </p:cNvSpPr>
            <p:nvPr/>
          </p:nvSpPr>
          <p:spPr bwMode="auto">
            <a:xfrm>
              <a:off x="4163" y="3034"/>
              <a:ext cx="533" cy="15"/>
            </a:xfrm>
            <a:prstGeom prst="rect">
              <a:avLst/>
            </a:prstGeom>
            <a:solidFill>
              <a:srgbClr val="98795B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42" name="Rectangle 383"/>
            <p:cNvSpPr>
              <a:spLocks noChangeArrowheads="1"/>
            </p:cNvSpPr>
            <p:nvPr/>
          </p:nvSpPr>
          <p:spPr bwMode="auto">
            <a:xfrm>
              <a:off x="4163" y="3049"/>
              <a:ext cx="533" cy="15"/>
            </a:xfrm>
            <a:prstGeom prst="rect">
              <a:avLst/>
            </a:prstGeom>
            <a:solidFill>
              <a:srgbClr val="96785A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43" name="Rectangle 384"/>
            <p:cNvSpPr>
              <a:spLocks noChangeArrowheads="1"/>
            </p:cNvSpPr>
            <p:nvPr/>
          </p:nvSpPr>
          <p:spPr bwMode="auto">
            <a:xfrm>
              <a:off x="4163" y="3064"/>
              <a:ext cx="533" cy="15"/>
            </a:xfrm>
            <a:prstGeom prst="rect">
              <a:avLst/>
            </a:prstGeom>
            <a:solidFill>
              <a:srgbClr val="957759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44" name="Rectangle 385"/>
            <p:cNvSpPr>
              <a:spLocks noChangeArrowheads="1"/>
            </p:cNvSpPr>
            <p:nvPr/>
          </p:nvSpPr>
          <p:spPr bwMode="auto">
            <a:xfrm>
              <a:off x="4163" y="3079"/>
              <a:ext cx="533" cy="15"/>
            </a:xfrm>
            <a:prstGeom prst="rect">
              <a:avLst/>
            </a:prstGeom>
            <a:solidFill>
              <a:srgbClr val="937658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45" name="Rectangle 386"/>
            <p:cNvSpPr>
              <a:spLocks noChangeArrowheads="1"/>
            </p:cNvSpPr>
            <p:nvPr/>
          </p:nvSpPr>
          <p:spPr bwMode="auto">
            <a:xfrm>
              <a:off x="4163" y="3094"/>
              <a:ext cx="533" cy="10"/>
            </a:xfrm>
            <a:prstGeom prst="rect">
              <a:avLst/>
            </a:prstGeom>
            <a:solidFill>
              <a:srgbClr val="927458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46" name="Rectangle 387"/>
            <p:cNvSpPr>
              <a:spLocks noChangeArrowheads="1"/>
            </p:cNvSpPr>
            <p:nvPr/>
          </p:nvSpPr>
          <p:spPr bwMode="auto">
            <a:xfrm>
              <a:off x="4163" y="3104"/>
              <a:ext cx="533" cy="15"/>
            </a:xfrm>
            <a:prstGeom prst="rect">
              <a:avLst/>
            </a:prstGeom>
            <a:solidFill>
              <a:srgbClr val="917357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47" name="Rectangle 388"/>
            <p:cNvSpPr>
              <a:spLocks noChangeArrowheads="1"/>
            </p:cNvSpPr>
            <p:nvPr/>
          </p:nvSpPr>
          <p:spPr bwMode="auto">
            <a:xfrm>
              <a:off x="4163" y="3119"/>
              <a:ext cx="533" cy="15"/>
            </a:xfrm>
            <a:prstGeom prst="rect">
              <a:avLst/>
            </a:prstGeom>
            <a:solidFill>
              <a:srgbClr val="907356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48" name="Rectangle 389"/>
            <p:cNvSpPr>
              <a:spLocks noChangeArrowheads="1"/>
            </p:cNvSpPr>
            <p:nvPr/>
          </p:nvSpPr>
          <p:spPr bwMode="auto">
            <a:xfrm>
              <a:off x="4163" y="3134"/>
              <a:ext cx="533" cy="16"/>
            </a:xfrm>
            <a:prstGeom prst="rect">
              <a:avLst/>
            </a:prstGeom>
            <a:solidFill>
              <a:srgbClr val="8F7255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49" name="Rectangle 390"/>
            <p:cNvSpPr>
              <a:spLocks noChangeArrowheads="1"/>
            </p:cNvSpPr>
            <p:nvPr/>
          </p:nvSpPr>
          <p:spPr bwMode="auto">
            <a:xfrm>
              <a:off x="4163" y="3150"/>
              <a:ext cx="533" cy="15"/>
            </a:xfrm>
            <a:prstGeom prst="rect">
              <a:avLst/>
            </a:prstGeom>
            <a:solidFill>
              <a:srgbClr val="8D7155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50" name="Rectangle 391"/>
            <p:cNvSpPr>
              <a:spLocks noChangeArrowheads="1"/>
            </p:cNvSpPr>
            <p:nvPr/>
          </p:nvSpPr>
          <p:spPr bwMode="auto">
            <a:xfrm>
              <a:off x="4163" y="3165"/>
              <a:ext cx="533" cy="10"/>
            </a:xfrm>
            <a:prstGeom prst="rect">
              <a:avLst/>
            </a:prstGeom>
            <a:solidFill>
              <a:srgbClr val="8C705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51" name="Rectangle 392"/>
            <p:cNvSpPr>
              <a:spLocks noChangeArrowheads="1"/>
            </p:cNvSpPr>
            <p:nvPr/>
          </p:nvSpPr>
          <p:spPr bwMode="auto">
            <a:xfrm>
              <a:off x="4163" y="3175"/>
              <a:ext cx="533" cy="15"/>
            </a:xfrm>
            <a:prstGeom prst="rect">
              <a:avLst/>
            </a:prstGeom>
            <a:solidFill>
              <a:srgbClr val="8B6F53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52" name="Rectangle 393"/>
            <p:cNvSpPr>
              <a:spLocks noChangeArrowheads="1"/>
            </p:cNvSpPr>
            <p:nvPr/>
          </p:nvSpPr>
          <p:spPr bwMode="auto">
            <a:xfrm>
              <a:off x="4163" y="3190"/>
              <a:ext cx="533" cy="15"/>
            </a:xfrm>
            <a:prstGeom prst="rect">
              <a:avLst/>
            </a:prstGeom>
            <a:solidFill>
              <a:srgbClr val="896E5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53" name="Rectangle 394"/>
            <p:cNvSpPr>
              <a:spLocks noChangeArrowheads="1"/>
            </p:cNvSpPr>
            <p:nvPr/>
          </p:nvSpPr>
          <p:spPr bwMode="auto">
            <a:xfrm>
              <a:off x="4163" y="3205"/>
              <a:ext cx="533" cy="15"/>
            </a:xfrm>
            <a:prstGeom prst="rect">
              <a:avLst/>
            </a:prstGeom>
            <a:solidFill>
              <a:srgbClr val="896D5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54" name="Rectangle 395"/>
            <p:cNvSpPr>
              <a:spLocks noChangeArrowheads="1"/>
            </p:cNvSpPr>
            <p:nvPr/>
          </p:nvSpPr>
          <p:spPr bwMode="auto">
            <a:xfrm>
              <a:off x="4163" y="3220"/>
              <a:ext cx="533" cy="15"/>
            </a:xfrm>
            <a:prstGeom prst="rect">
              <a:avLst/>
            </a:prstGeom>
            <a:solidFill>
              <a:srgbClr val="886C51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55" name="Rectangle 396"/>
            <p:cNvSpPr>
              <a:spLocks noChangeArrowheads="1"/>
            </p:cNvSpPr>
            <p:nvPr/>
          </p:nvSpPr>
          <p:spPr bwMode="auto">
            <a:xfrm>
              <a:off x="4163" y="3235"/>
              <a:ext cx="533" cy="15"/>
            </a:xfrm>
            <a:prstGeom prst="rect">
              <a:avLst/>
            </a:prstGeom>
            <a:solidFill>
              <a:srgbClr val="876B51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56" name="Rectangle 397"/>
            <p:cNvSpPr>
              <a:spLocks noChangeArrowheads="1"/>
            </p:cNvSpPr>
            <p:nvPr/>
          </p:nvSpPr>
          <p:spPr bwMode="auto">
            <a:xfrm>
              <a:off x="4163" y="3250"/>
              <a:ext cx="533" cy="10"/>
            </a:xfrm>
            <a:prstGeom prst="rect">
              <a:avLst/>
            </a:prstGeom>
            <a:solidFill>
              <a:srgbClr val="856A5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57" name="Rectangle 398"/>
            <p:cNvSpPr>
              <a:spLocks noChangeArrowheads="1"/>
            </p:cNvSpPr>
            <p:nvPr/>
          </p:nvSpPr>
          <p:spPr bwMode="auto">
            <a:xfrm>
              <a:off x="4163" y="3260"/>
              <a:ext cx="533" cy="15"/>
            </a:xfrm>
            <a:prstGeom prst="rect">
              <a:avLst/>
            </a:prstGeom>
            <a:solidFill>
              <a:srgbClr val="84694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58" name="Rectangle 399"/>
            <p:cNvSpPr>
              <a:spLocks noChangeArrowheads="1"/>
            </p:cNvSpPr>
            <p:nvPr/>
          </p:nvSpPr>
          <p:spPr bwMode="auto">
            <a:xfrm>
              <a:off x="4163" y="3275"/>
              <a:ext cx="533" cy="15"/>
            </a:xfrm>
            <a:prstGeom prst="rect">
              <a:avLst/>
            </a:prstGeom>
            <a:solidFill>
              <a:srgbClr val="83694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59" name="Rectangle 400"/>
            <p:cNvSpPr>
              <a:spLocks noChangeArrowheads="1"/>
            </p:cNvSpPr>
            <p:nvPr/>
          </p:nvSpPr>
          <p:spPr bwMode="auto">
            <a:xfrm>
              <a:off x="4163" y="3290"/>
              <a:ext cx="533" cy="15"/>
            </a:xfrm>
            <a:prstGeom prst="rect">
              <a:avLst/>
            </a:prstGeom>
            <a:solidFill>
              <a:srgbClr val="82684E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60" name="Rectangle 401"/>
            <p:cNvSpPr>
              <a:spLocks noChangeArrowheads="1"/>
            </p:cNvSpPr>
            <p:nvPr/>
          </p:nvSpPr>
          <p:spPr bwMode="auto">
            <a:xfrm>
              <a:off x="4163" y="3305"/>
              <a:ext cx="533" cy="15"/>
            </a:xfrm>
            <a:prstGeom prst="rect">
              <a:avLst/>
            </a:prstGeom>
            <a:solidFill>
              <a:srgbClr val="82674E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61" name="Rectangle 402"/>
            <p:cNvSpPr>
              <a:spLocks noChangeArrowheads="1"/>
            </p:cNvSpPr>
            <p:nvPr/>
          </p:nvSpPr>
          <p:spPr bwMode="auto">
            <a:xfrm>
              <a:off x="4163" y="3320"/>
              <a:ext cx="533" cy="10"/>
            </a:xfrm>
            <a:prstGeom prst="rect">
              <a:avLst/>
            </a:prstGeom>
            <a:solidFill>
              <a:srgbClr val="81674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62" name="Rectangle 403"/>
            <p:cNvSpPr>
              <a:spLocks noChangeArrowheads="1"/>
            </p:cNvSpPr>
            <p:nvPr/>
          </p:nvSpPr>
          <p:spPr bwMode="auto">
            <a:xfrm>
              <a:off x="4163" y="3330"/>
              <a:ext cx="533" cy="15"/>
            </a:xfrm>
            <a:prstGeom prst="rect">
              <a:avLst/>
            </a:prstGeom>
            <a:solidFill>
              <a:srgbClr val="80664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63" name="Rectangle 404"/>
            <p:cNvSpPr>
              <a:spLocks noChangeArrowheads="1"/>
            </p:cNvSpPr>
            <p:nvPr/>
          </p:nvSpPr>
          <p:spPr bwMode="auto">
            <a:xfrm>
              <a:off x="4163" y="3345"/>
              <a:ext cx="533" cy="15"/>
            </a:xfrm>
            <a:prstGeom prst="rect">
              <a:avLst/>
            </a:prstGeom>
            <a:solidFill>
              <a:srgbClr val="7F654C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64" name="Rectangle 405"/>
            <p:cNvSpPr>
              <a:spLocks noChangeArrowheads="1"/>
            </p:cNvSpPr>
            <p:nvPr/>
          </p:nvSpPr>
          <p:spPr bwMode="auto">
            <a:xfrm>
              <a:off x="4163" y="3360"/>
              <a:ext cx="533" cy="15"/>
            </a:xfrm>
            <a:prstGeom prst="rect">
              <a:avLst/>
            </a:prstGeom>
            <a:solidFill>
              <a:srgbClr val="7E654C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65" name="Rectangle 406"/>
            <p:cNvSpPr>
              <a:spLocks noChangeArrowheads="1"/>
            </p:cNvSpPr>
            <p:nvPr/>
          </p:nvSpPr>
          <p:spPr bwMode="auto">
            <a:xfrm>
              <a:off x="4163" y="3375"/>
              <a:ext cx="533" cy="15"/>
            </a:xfrm>
            <a:prstGeom prst="rect">
              <a:avLst/>
            </a:prstGeom>
            <a:solidFill>
              <a:srgbClr val="7E644B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66" name="Rectangle 407"/>
            <p:cNvSpPr>
              <a:spLocks noChangeArrowheads="1"/>
            </p:cNvSpPr>
            <p:nvPr/>
          </p:nvSpPr>
          <p:spPr bwMode="auto">
            <a:xfrm>
              <a:off x="4163" y="3390"/>
              <a:ext cx="533" cy="15"/>
            </a:xfrm>
            <a:prstGeom prst="rect">
              <a:avLst/>
            </a:prstGeom>
            <a:solidFill>
              <a:srgbClr val="7D634B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67" name="Rectangle 408"/>
            <p:cNvSpPr>
              <a:spLocks noChangeArrowheads="1"/>
            </p:cNvSpPr>
            <p:nvPr/>
          </p:nvSpPr>
          <p:spPr bwMode="auto">
            <a:xfrm>
              <a:off x="4163" y="3405"/>
              <a:ext cx="533" cy="10"/>
            </a:xfrm>
            <a:prstGeom prst="rect">
              <a:avLst/>
            </a:prstGeom>
            <a:solidFill>
              <a:srgbClr val="7C634B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68" name="Rectangle 409"/>
            <p:cNvSpPr>
              <a:spLocks noChangeArrowheads="1"/>
            </p:cNvSpPr>
            <p:nvPr/>
          </p:nvSpPr>
          <p:spPr bwMode="auto">
            <a:xfrm>
              <a:off x="4163" y="3415"/>
              <a:ext cx="533" cy="15"/>
            </a:xfrm>
            <a:prstGeom prst="rect">
              <a:avLst/>
            </a:prstGeom>
            <a:solidFill>
              <a:srgbClr val="7C624A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69" name="Rectangle 410"/>
            <p:cNvSpPr>
              <a:spLocks noChangeArrowheads="1"/>
            </p:cNvSpPr>
            <p:nvPr/>
          </p:nvSpPr>
          <p:spPr bwMode="auto">
            <a:xfrm>
              <a:off x="4163" y="3430"/>
              <a:ext cx="533" cy="15"/>
            </a:xfrm>
            <a:prstGeom prst="rect">
              <a:avLst/>
            </a:prstGeom>
            <a:solidFill>
              <a:srgbClr val="7B624A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70" name="Rectangle 411"/>
            <p:cNvSpPr>
              <a:spLocks noChangeArrowheads="1"/>
            </p:cNvSpPr>
            <p:nvPr/>
          </p:nvSpPr>
          <p:spPr bwMode="auto">
            <a:xfrm>
              <a:off x="4163" y="3445"/>
              <a:ext cx="533" cy="15"/>
            </a:xfrm>
            <a:prstGeom prst="rect">
              <a:avLst/>
            </a:prstGeom>
            <a:solidFill>
              <a:srgbClr val="7A6149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71" name="Rectangle 412"/>
            <p:cNvSpPr>
              <a:spLocks noChangeArrowheads="1"/>
            </p:cNvSpPr>
            <p:nvPr/>
          </p:nvSpPr>
          <p:spPr bwMode="auto">
            <a:xfrm>
              <a:off x="4163" y="3460"/>
              <a:ext cx="533" cy="15"/>
            </a:xfrm>
            <a:prstGeom prst="rect">
              <a:avLst/>
            </a:prstGeom>
            <a:solidFill>
              <a:srgbClr val="7A6149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72" name="Rectangle 413"/>
            <p:cNvSpPr>
              <a:spLocks noChangeArrowheads="1"/>
            </p:cNvSpPr>
            <p:nvPr/>
          </p:nvSpPr>
          <p:spPr bwMode="auto">
            <a:xfrm>
              <a:off x="4163" y="3475"/>
              <a:ext cx="533" cy="10"/>
            </a:xfrm>
            <a:prstGeom prst="rect">
              <a:avLst/>
            </a:prstGeom>
            <a:solidFill>
              <a:srgbClr val="796049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73" name="Rectangle 414"/>
            <p:cNvSpPr>
              <a:spLocks noChangeArrowheads="1"/>
            </p:cNvSpPr>
            <p:nvPr/>
          </p:nvSpPr>
          <p:spPr bwMode="auto">
            <a:xfrm>
              <a:off x="4163" y="3485"/>
              <a:ext cx="533" cy="15"/>
            </a:xfrm>
            <a:prstGeom prst="rect">
              <a:avLst/>
            </a:prstGeom>
            <a:solidFill>
              <a:srgbClr val="796048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74" name="Rectangle 415"/>
            <p:cNvSpPr>
              <a:spLocks noChangeArrowheads="1"/>
            </p:cNvSpPr>
            <p:nvPr/>
          </p:nvSpPr>
          <p:spPr bwMode="auto">
            <a:xfrm>
              <a:off x="4163" y="3500"/>
              <a:ext cx="533" cy="15"/>
            </a:xfrm>
            <a:prstGeom prst="rect">
              <a:avLst/>
            </a:prstGeom>
            <a:solidFill>
              <a:srgbClr val="786048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75" name="Rectangle 416"/>
            <p:cNvSpPr>
              <a:spLocks noChangeArrowheads="1"/>
            </p:cNvSpPr>
            <p:nvPr/>
          </p:nvSpPr>
          <p:spPr bwMode="auto">
            <a:xfrm>
              <a:off x="4163" y="3515"/>
              <a:ext cx="533" cy="15"/>
            </a:xfrm>
            <a:prstGeom prst="rect">
              <a:avLst/>
            </a:prstGeom>
            <a:solidFill>
              <a:srgbClr val="785F48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76" name="Rectangle 417"/>
            <p:cNvSpPr>
              <a:spLocks noChangeArrowheads="1"/>
            </p:cNvSpPr>
            <p:nvPr/>
          </p:nvSpPr>
          <p:spPr bwMode="auto">
            <a:xfrm>
              <a:off x="4163" y="3530"/>
              <a:ext cx="533" cy="15"/>
            </a:xfrm>
            <a:prstGeom prst="rect">
              <a:avLst/>
            </a:prstGeom>
            <a:solidFill>
              <a:srgbClr val="775F48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77" name="Rectangle 418"/>
            <p:cNvSpPr>
              <a:spLocks noChangeArrowheads="1"/>
            </p:cNvSpPr>
            <p:nvPr/>
          </p:nvSpPr>
          <p:spPr bwMode="auto">
            <a:xfrm>
              <a:off x="4163" y="3545"/>
              <a:ext cx="533" cy="15"/>
            </a:xfrm>
            <a:prstGeom prst="rect">
              <a:avLst/>
            </a:prstGeom>
            <a:solidFill>
              <a:srgbClr val="775F47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78" name="Rectangle 419"/>
            <p:cNvSpPr>
              <a:spLocks noChangeArrowheads="1"/>
            </p:cNvSpPr>
            <p:nvPr/>
          </p:nvSpPr>
          <p:spPr bwMode="auto">
            <a:xfrm>
              <a:off x="4163" y="3560"/>
              <a:ext cx="533" cy="10"/>
            </a:xfrm>
            <a:prstGeom prst="rect">
              <a:avLst/>
            </a:prstGeom>
            <a:solidFill>
              <a:srgbClr val="765E47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79" name="Rectangle 420"/>
            <p:cNvSpPr>
              <a:spLocks noChangeArrowheads="1"/>
            </p:cNvSpPr>
            <p:nvPr/>
          </p:nvSpPr>
          <p:spPr bwMode="auto">
            <a:xfrm>
              <a:off x="4163" y="3570"/>
              <a:ext cx="533" cy="15"/>
            </a:xfrm>
            <a:prstGeom prst="rect">
              <a:avLst/>
            </a:prstGeom>
            <a:solidFill>
              <a:srgbClr val="765E47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80" name="Rectangle 421"/>
            <p:cNvSpPr>
              <a:spLocks noChangeArrowheads="1"/>
            </p:cNvSpPr>
            <p:nvPr/>
          </p:nvSpPr>
          <p:spPr bwMode="auto">
            <a:xfrm>
              <a:off x="4163" y="3585"/>
              <a:ext cx="533" cy="15"/>
            </a:xfrm>
            <a:prstGeom prst="rect">
              <a:avLst/>
            </a:prstGeom>
            <a:solidFill>
              <a:srgbClr val="765E47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881" name="Rectangle 422"/>
          <p:cNvSpPr>
            <a:spLocks noChangeArrowheads="1"/>
          </p:cNvSpPr>
          <p:nvPr/>
        </p:nvSpPr>
        <p:spPr bwMode="auto">
          <a:xfrm>
            <a:off x="6608763" y="2357438"/>
            <a:ext cx="846137" cy="3090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82" name="Line 423"/>
          <p:cNvSpPr>
            <a:spLocks noChangeShapeType="1"/>
          </p:cNvSpPr>
          <p:nvPr/>
        </p:nvSpPr>
        <p:spPr bwMode="auto">
          <a:xfrm>
            <a:off x="1728788" y="2016125"/>
            <a:ext cx="1587" cy="3432175"/>
          </a:xfrm>
          <a:prstGeom prst="line">
            <a:avLst/>
          </a:prstGeom>
          <a:noFill/>
          <a:ln w="26988">
            <a:solidFill>
              <a:srgbClr val="FFFF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83" name="Line 424"/>
          <p:cNvSpPr>
            <a:spLocks noChangeShapeType="1"/>
          </p:cNvSpPr>
          <p:nvPr/>
        </p:nvSpPr>
        <p:spPr bwMode="auto">
          <a:xfrm>
            <a:off x="1657350" y="5448300"/>
            <a:ext cx="71438" cy="1588"/>
          </a:xfrm>
          <a:prstGeom prst="line">
            <a:avLst/>
          </a:prstGeom>
          <a:noFill/>
          <a:ln w="26988">
            <a:solidFill>
              <a:srgbClr val="FFFF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84" name="Line 425"/>
          <p:cNvSpPr>
            <a:spLocks noChangeShapeType="1"/>
          </p:cNvSpPr>
          <p:nvPr/>
        </p:nvSpPr>
        <p:spPr bwMode="auto">
          <a:xfrm>
            <a:off x="1657350" y="5106988"/>
            <a:ext cx="71438" cy="1587"/>
          </a:xfrm>
          <a:prstGeom prst="line">
            <a:avLst/>
          </a:prstGeom>
          <a:noFill/>
          <a:ln w="26988">
            <a:solidFill>
              <a:srgbClr val="FFFF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85" name="Line 426"/>
          <p:cNvSpPr>
            <a:spLocks noChangeShapeType="1"/>
          </p:cNvSpPr>
          <p:nvPr/>
        </p:nvSpPr>
        <p:spPr bwMode="auto">
          <a:xfrm>
            <a:off x="1657350" y="4765675"/>
            <a:ext cx="71438" cy="1588"/>
          </a:xfrm>
          <a:prstGeom prst="line">
            <a:avLst/>
          </a:prstGeom>
          <a:noFill/>
          <a:ln w="26988">
            <a:solidFill>
              <a:srgbClr val="FFFF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86" name="Line 427"/>
          <p:cNvSpPr>
            <a:spLocks noChangeShapeType="1"/>
          </p:cNvSpPr>
          <p:nvPr/>
        </p:nvSpPr>
        <p:spPr bwMode="auto">
          <a:xfrm>
            <a:off x="1657350" y="4414838"/>
            <a:ext cx="71438" cy="1587"/>
          </a:xfrm>
          <a:prstGeom prst="line">
            <a:avLst/>
          </a:prstGeom>
          <a:noFill/>
          <a:ln w="26988">
            <a:solidFill>
              <a:srgbClr val="FFFF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87" name="Line 428"/>
          <p:cNvSpPr>
            <a:spLocks noChangeShapeType="1"/>
          </p:cNvSpPr>
          <p:nvPr/>
        </p:nvSpPr>
        <p:spPr bwMode="auto">
          <a:xfrm>
            <a:off x="1657350" y="4073525"/>
            <a:ext cx="71438" cy="1588"/>
          </a:xfrm>
          <a:prstGeom prst="line">
            <a:avLst/>
          </a:prstGeom>
          <a:noFill/>
          <a:ln w="26988">
            <a:solidFill>
              <a:srgbClr val="FFFF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88" name="Line 429"/>
          <p:cNvSpPr>
            <a:spLocks noChangeShapeType="1"/>
          </p:cNvSpPr>
          <p:nvPr/>
        </p:nvSpPr>
        <p:spPr bwMode="auto">
          <a:xfrm>
            <a:off x="1657350" y="3732213"/>
            <a:ext cx="71438" cy="1587"/>
          </a:xfrm>
          <a:prstGeom prst="line">
            <a:avLst/>
          </a:prstGeom>
          <a:noFill/>
          <a:ln w="26988">
            <a:solidFill>
              <a:srgbClr val="FFFF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89" name="Line 430"/>
          <p:cNvSpPr>
            <a:spLocks noChangeShapeType="1"/>
          </p:cNvSpPr>
          <p:nvPr/>
        </p:nvSpPr>
        <p:spPr bwMode="auto">
          <a:xfrm>
            <a:off x="1657350" y="3390900"/>
            <a:ext cx="71438" cy="1588"/>
          </a:xfrm>
          <a:prstGeom prst="line">
            <a:avLst/>
          </a:prstGeom>
          <a:noFill/>
          <a:ln w="26988">
            <a:solidFill>
              <a:srgbClr val="FFFF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90" name="Line 431"/>
          <p:cNvSpPr>
            <a:spLocks noChangeShapeType="1"/>
          </p:cNvSpPr>
          <p:nvPr/>
        </p:nvSpPr>
        <p:spPr bwMode="auto">
          <a:xfrm>
            <a:off x="1657350" y="3049588"/>
            <a:ext cx="71438" cy="1587"/>
          </a:xfrm>
          <a:prstGeom prst="line">
            <a:avLst/>
          </a:prstGeom>
          <a:noFill/>
          <a:ln w="26988">
            <a:solidFill>
              <a:srgbClr val="FFFF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91" name="Line 432"/>
          <p:cNvSpPr>
            <a:spLocks noChangeShapeType="1"/>
          </p:cNvSpPr>
          <p:nvPr/>
        </p:nvSpPr>
        <p:spPr bwMode="auto">
          <a:xfrm>
            <a:off x="1657350" y="2698750"/>
            <a:ext cx="71438" cy="1588"/>
          </a:xfrm>
          <a:prstGeom prst="line">
            <a:avLst/>
          </a:prstGeom>
          <a:noFill/>
          <a:ln w="26988">
            <a:solidFill>
              <a:srgbClr val="FFFF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92" name="Line 433"/>
          <p:cNvSpPr>
            <a:spLocks noChangeShapeType="1"/>
          </p:cNvSpPr>
          <p:nvPr/>
        </p:nvSpPr>
        <p:spPr bwMode="auto">
          <a:xfrm>
            <a:off x="1657350" y="2357438"/>
            <a:ext cx="71438" cy="1587"/>
          </a:xfrm>
          <a:prstGeom prst="line">
            <a:avLst/>
          </a:prstGeom>
          <a:noFill/>
          <a:ln w="26988">
            <a:solidFill>
              <a:srgbClr val="FFFF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93" name="Line 434"/>
          <p:cNvSpPr>
            <a:spLocks noChangeShapeType="1"/>
          </p:cNvSpPr>
          <p:nvPr/>
        </p:nvSpPr>
        <p:spPr bwMode="auto">
          <a:xfrm>
            <a:off x="1657350" y="2016125"/>
            <a:ext cx="71438" cy="1588"/>
          </a:xfrm>
          <a:prstGeom prst="line">
            <a:avLst/>
          </a:prstGeom>
          <a:noFill/>
          <a:ln w="26988">
            <a:solidFill>
              <a:srgbClr val="FFFF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94" name="Line 435"/>
          <p:cNvSpPr>
            <a:spLocks noChangeShapeType="1"/>
          </p:cNvSpPr>
          <p:nvPr/>
        </p:nvSpPr>
        <p:spPr bwMode="auto">
          <a:xfrm>
            <a:off x="1728788" y="5448300"/>
            <a:ext cx="6369050" cy="1588"/>
          </a:xfrm>
          <a:prstGeom prst="line">
            <a:avLst/>
          </a:prstGeom>
          <a:noFill/>
          <a:ln w="26988">
            <a:solidFill>
              <a:srgbClr val="FFFF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95" name="Line 436"/>
          <p:cNvSpPr>
            <a:spLocks noChangeShapeType="1"/>
          </p:cNvSpPr>
          <p:nvPr/>
        </p:nvSpPr>
        <p:spPr bwMode="auto">
          <a:xfrm flipV="1">
            <a:off x="1728788" y="5448300"/>
            <a:ext cx="1587" cy="63500"/>
          </a:xfrm>
          <a:prstGeom prst="line">
            <a:avLst/>
          </a:prstGeom>
          <a:noFill/>
          <a:ln w="26988">
            <a:solidFill>
              <a:srgbClr val="FFFF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96" name="Line 437"/>
          <p:cNvSpPr>
            <a:spLocks noChangeShapeType="1"/>
          </p:cNvSpPr>
          <p:nvPr/>
        </p:nvSpPr>
        <p:spPr bwMode="auto">
          <a:xfrm flipV="1">
            <a:off x="3851275" y="5448300"/>
            <a:ext cx="1588" cy="63500"/>
          </a:xfrm>
          <a:prstGeom prst="line">
            <a:avLst/>
          </a:prstGeom>
          <a:noFill/>
          <a:ln w="26988">
            <a:solidFill>
              <a:srgbClr val="FFFF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97" name="Line 438"/>
          <p:cNvSpPr>
            <a:spLocks noChangeShapeType="1"/>
          </p:cNvSpPr>
          <p:nvPr/>
        </p:nvSpPr>
        <p:spPr bwMode="auto">
          <a:xfrm flipV="1">
            <a:off x="5973763" y="5448300"/>
            <a:ext cx="1587" cy="63500"/>
          </a:xfrm>
          <a:prstGeom prst="line">
            <a:avLst/>
          </a:prstGeom>
          <a:noFill/>
          <a:ln w="26988">
            <a:solidFill>
              <a:srgbClr val="FFFF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98" name="Line 439"/>
          <p:cNvSpPr>
            <a:spLocks noChangeShapeType="1"/>
          </p:cNvSpPr>
          <p:nvPr/>
        </p:nvSpPr>
        <p:spPr bwMode="auto">
          <a:xfrm flipV="1">
            <a:off x="8097838" y="5448300"/>
            <a:ext cx="1587" cy="63500"/>
          </a:xfrm>
          <a:prstGeom prst="line">
            <a:avLst/>
          </a:prstGeom>
          <a:noFill/>
          <a:ln w="26988">
            <a:solidFill>
              <a:srgbClr val="FFFF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99" name="Rectangle 440"/>
          <p:cNvSpPr>
            <a:spLocks noChangeArrowheads="1"/>
          </p:cNvSpPr>
          <p:nvPr/>
        </p:nvSpPr>
        <p:spPr bwMode="auto">
          <a:xfrm>
            <a:off x="2633663" y="3167063"/>
            <a:ext cx="344646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GB" sz="1500" b="1" baseline="0"/>
              <a:t>57.0</a:t>
            </a:r>
            <a:endParaRPr lang="en-GB" sz="2800" baseline="0">
              <a:latin typeface="Times New Roman" pitchFamily="18" charset="0"/>
            </a:endParaRPr>
          </a:p>
        </p:txBody>
      </p:sp>
      <p:sp>
        <p:nvSpPr>
          <p:cNvPr id="900" name="Rectangle 441"/>
          <p:cNvSpPr>
            <a:spLocks noChangeArrowheads="1"/>
          </p:cNvSpPr>
          <p:nvPr/>
        </p:nvSpPr>
        <p:spPr bwMode="auto">
          <a:xfrm>
            <a:off x="4705350" y="2203450"/>
            <a:ext cx="344646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GB" sz="1500" b="1" baseline="0"/>
              <a:t>86.4</a:t>
            </a:r>
            <a:endParaRPr lang="en-GB" sz="2800" baseline="0">
              <a:latin typeface="Times New Roman" pitchFamily="18" charset="0"/>
            </a:endParaRPr>
          </a:p>
        </p:txBody>
      </p:sp>
      <p:sp>
        <p:nvSpPr>
          <p:cNvPr id="901" name="Rectangle 442"/>
          <p:cNvSpPr>
            <a:spLocks noChangeArrowheads="1"/>
          </p:cNvSpPr>
          <p:nvPr/>
        </p:nvSpPr>
        <p:spPr bwMode="auto">
          <a:xfrm>
            <a:off x="6904038" y="2398713"/>
            <a:ext cx="344646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GB" sz="1500" b="1" baseline="0"/>
              <a:t>80.0</a:t>
            </a:r>
            <a:endParaRPr lang="en-GB" sz="2800" baseline="0">
              <a:latin typeface="Times New Roman" pitchFamily="18" charset="0"/>
            </a:endParaRPr>
          </a:p>
        </p:txBody>
      </p:sp>
      <p:sp>
        <p:nvSpPr>
          <p:cNvPr id="902" name="Rectangle 443"/>
          <p:cNvSpPr>
            <a:spLocks noChangeArrowheads="1"/>
          </p:cNvSpPr>
          <p:nvPr/>
        </p:nvSpPr>
        <p:spPr bwMode="auto">
          <a:xfrm>
            <a:off x="1438275" y="5337175"/>
            <a:ext cx="97784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GB" sz="1500" b="1" baseline="0"/>
              <a:t>0</a:t>
            </a:r>
            <a:endParaRPr lang="en-GB" sz="2800" baseline="0">
              <a:latin typeface="Times New Roman" pitchFamily="18" charset="0"/>
            </a:endParaRPr>
          </a:p>
        </p:txBody>
      </p:sp>
      <p:sp>
        <p:nvSpPr>
          <p:cNvPr id="903" name="Rectangle 444"/>
          <p:cNvSpPr>
            <a:spLocks noChangeArrowheads="1"/>
          </p:cNvSpPr>
          <p:nvPr/>
        </p:nvSpPr>
        <p:spPr bwMode="auto">
          <a:xfrm>
            <a:off x="1323975" y="4995863"/>
            <a:ext cx="195566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GB" sz="1500" b="1" baseline="0"/>
              <a:t>10</a:t>
            </a:r>
            <a:endParaRPr lang="en-GB" sz="2800" baseline="0">
              <a:latin typeface="Times New Roman" pitchFamily="18" charset="0"/>
            </a:endParaRPr>
          </a:p>
        </p:txBody>
      </p:sp>
      <p:sp>
        <p:nvSpPr>
          <p:cNvPr id="904" name="Rectangle 445"/>
          <p:cNvSpPr>
            <a:spLocks noChangeArrowheads="1"/>
          </p:cNvSpPr>
          <p:nvPr/>
        </p:nvSpPr>
        <p:spPr bwMode="auto">
          <a:xfrm>
            <a:off x="1323975" y="4652963"/>
            <a:ext cx="195566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GB" sz="1500" b="1" baseline="0"/>
              <a:t>20</a:t>
            </a:r>
            <a:endParaRPr lang="en-GB" sz="2800" baseline="0">
              <a:latin typeface="Times New Roman" pitchFamily="18" charset="0"/>
            </a:endParaRPr>
          </a:p>
        </p:txBody>
      </p:sp>
      <p:sp>
        <p:nvSpPr>
          <p:cNvPr id="905" name="Rectangle 446"/>
          <p:cNvSpPr>
            <a:spLocks noChangeArrowheads="1"/>
          </p:cNvSpPr>
          <p:nvPr/>
        </p:nvSpPr>
        <p:spPr bwMode="auto">
          <a:xfrm>
            <a:off x="1323975" y="4303713"/>
            <a:ext cx="195566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GB" sz="1500" b="1" baseline="0"/>
              <a:t>30</a:t>
            </a:r>
            <a:endParaRPr lang="en-GB" sz="2800" baseline="0">
              <a:latin typeface="Times New Roman" pitchFamily="18" charset="0"/>
            </a:endParaRPr>
          </a:p>
        </p:txBody>
      </p:sp>
      <p:sp>
        <p:nvSpPr>
          <p:cNvPr id="906" name="Rectangle 447"/>
          <p:cNvSpPr>
            <a:spLocks noChangeArrowheads="1"/>
          </p:cNvSpPr>
          <p:nvPr/>
        </p:nvSpPr>
        <p:spPr bwMode="auto">
          <a:xfrm>
            <a:off x="1323975" y="3962400"/>
            <a:ext cx="195566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GB" sz="1500" b="1" baseline="0"/>
              <a:t>40</a:t>
            </a:r>
            <a:endParaRPr lang="en-GB" sz="2800" baseline="0">
              <a:latin typeface="Times New Roman" pitchFamily="18" charset="0"/>
            </a:endParaRPr>
          </a:p>
        </p:txBody>
      </p:sp>
      <p:sp>
        <p:nvSpPr>
          <p:cNvPr id="907" name="Rectangle 448"/>
          <p:cNvSpPr>
            <a:spLocks noChangeArrowheads="1"/>
          </p:cNvSpPr>
          <p:nvPr/>
        </p:nvSpPr>
        <p:spPr bwMode="auto">
          <a:xfrm>
            <a:off x="1323975" y="3621088"/>
            <a:ext cx="195566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GB" sz="1500" b="1" baseline="0"/>
              <a:t>50</a:t>
            </a:r>
            <a:endParaRPr lang="en-GB" sz="2800" baseline="0">
              <a:latin typeface="Times New Roman" pitchFamily="18" charset="0"/>
            </a:endParaRPr>
          </a:p>
        </p:txBody>
      </p:sp>
      <p:sp>
        <p:nvSpPr>
          <p:cNvPr id="908" name="Rectangle 449"/>
          <p:cNvSpPr>
            <a:spLocks noChangeArrowheads="1"/>
          </p:cNvSpPr>
          <p:nvPr/>
        </p:nvSpPr>
        <p:spPr bwMode="auto">
          <a:xfrm>
            <a:off x="1323975" y="3279775"/>
            <a:ext cx="195566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GB" sz="1500" b="1" baseline="0" dirty="0"/>
              <a:t>60</a:t>
            </a:r>
            <a:endParaRPr lang="en-GB" sz="2800" baseline="0" dirty="0">
              <a:latin typeface="Times New Roman" pitchFamily="18" charset="0"/>
            </a:endParaRPr>
          </a:p>
        </p:txBody>
      </p:sp>
      <p:sp>
        <p:nvSpPr>
          <p:cNvPr id="909" name="Rectangle 450"/>
          <p:cNvSpPr>
            <a:spLocks noChangeArrowheads="1"/>
          </p:cNvSpPr>
          <p:nvPr/>
        </p:nvSpPr>
        <p:spPr bwMode="auto">
          <a:xfrm>
            <a:off x="1323975" y="2938463"/>
            <a:ext cx="195566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GB" sz="1500" b="1" baseline="0"/>
              <a:t>70</a:t>
            </a:r>
            <a:endParaRPr lang="en-GB" sz="2800" baseline="0">
              <a:latin typeface="Times New Roman" pitchFamily="18" charset="0"/>
            </a:endParaRPr>
          </a:p>
        </p:txBody>
      </p:sp>
      <p:sp>
        <p:nvSpPr>
          <p:cNvPr id="910" name="Rectangle 451"/>
          <p:cNvSpPr>
            <a:spLocks noChangeArrowheads="1"/>
          </p:cNvSpPr>
          <p:nvPr/>
        </p:nvSpPr>
        <p:spPr bwMode="auto">
          <a:xfrm>
            <a:off x="1323975" y="2587625"/>
            <a:ext cx="195566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GB" sz="1500" b="1" baseline="0"/>
              <a:t>80</a:t>
            </a:r>
            <a:endParaRPr lang="en-GB" sz="2800" baseline="0">
              <a:latin typeface="Times New Roman" pitchFamily="18" charset="0"/>
            </a:endParaRPr>
          </a:p>
        </p:txBody>
      </p:sp>
      <p:sp>
        <p:nvSpPr>
          <p:cNvPr id="911" name="Rectangle 452"/>
          <p:cNvSpPr>
            <a:spLocks noChangeArrowheads="1"/>
          </p:cNvSpPr>
          <p:nvPr/>
        </p:nvSpPr>
        <p:spPr bwMode="auto">
          <a:xfrm>
            <a:off x="1323975" y="2246313"/>
            <a:ext cx="195566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GB" sz="1500" b="1" baseline="0"/>
              <a:t>90</a:t>
            </a:r>
            <a:endParaRPr lang="en-GB" sz="2800" baseline="0">
              <a:latin typeface="Times New Roman" pitchFamily="18" charset="0"/>
            </a:endParaRPr>
          </a:p>
        </p:txBody>
      </p:sp>
      <p:sp>
        <p:nvSpPr>
          <p:cNvPr id="912" name="Rectangle 453"/>
          <p:cNvSpPr>
            <a:spLocks noChangeArrowheads="1"/>
          </p:cNvSpPr>
          <p:nvPr/>
        </p:nvSpPr>
        <p:spPr bwMode="auto">
          <a:xfrm>
            <a:off x="1208088" y="1905000"/>
            <a:ext cx="319087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GB" sz="1500" b="1" baseline="0" dirty="0">
                <a:solidFill>
                  <a:srgbClr val="FFFFFF"/>
                </a:solidFill>
              </a:rPr>
              <a:t>100</a:t>
            </a:r>
            <a:endParaRPr lang="en-GB" sz="2800" baseline="0" dirty="0">
              <a:latin typeface="Times New Roman" pitchFamily="18" charset="0"/>
            </a:endParaRPr>
          </a:p>
        </p:txBody>
      </p:sp>
      <p:sp>
        <p:nvSpPr>
          <p:cNvPr id="913" name="Text Box 454"/>
          <p:cNvSpPr txBox="1">
            <a:spLocks noChangeArrowheads="1"/>
          </p:cNvSpPr>
          <p:nvPr/>
        </p:nvSpPr>
        <p:spPr bwMode="auto">
          <a:xfrm>
            <a:off x="5867400" y="6248400"/>
            <a:ext cx="32766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eaLnBrk="0" hangingPunct="0"/>
            <a:r>
              <a:rPr lang="en-GB" baseline="0" dirty="0"/>
              <a:t>O’Connor et al. </a:t>
            </a:r>
            <a:endParaRPr lang="en-GB" baseline="0" dirty="0" smtClean="0"/>
          </a:p>
          <a:p>
            <a:pPr algn="r" eaLnBrk="0" hangingPunct="0"/>
            <a:r>
              <a:rPr lang="en-GB" dirty="0" smtClean="0"/>
              <a:t>Am J </a:t>
            </a:r>
            <a:r>
              <a:rPr lang="en-GB" dirty="0" err="1" smtClean="0"/>
              <a:t>Geriatr</a:t>
            </a:r>
            <a:r>
              <a:rPr lang="en-GB" dirty="0" smtClean="0"/>
              <a:t> Psychiatry </a:t>
            </a:r>
            <a:r>
              <a:rPr lang="en-GB" baseline="0" dirty="0" smtClean="0"/>
              <a:t>2001</a:t>
            </a:r>
            <a:endParaRPr lang="en-GB" baseline="0" dirty="0"/>
          </a:p>
        </p:txBody>
      </p:sp>
      <p:sp>
        <p:nvSpPr>
          <p:cNvPr id="914" name="Text Box 455"/>
          <p:cNvSpPr txBox="1">
            <a:spLocks noChangeArrowheads="1"/>
          </p:cNvSpPr>
          <p:nvPr/>
        </p:nvSpPr>
        <p:spPr bwMode="auto">
          <a:xfrm rot="16200000">
            <a:off x="308769" y="3332957"/>
            <a:ext cx="10985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GB" b="1" baseline="0"/>
              <a:t>Rate (%)</a:t>
            </a:r>
          </a:p>
        </p:txBody>
      </p:sp>
      <p:sp>
        <p:nvSpPr>
          <p:cNvPr id="915" name="Text Box 456"/>
          <p:cNvSpPr txBox="1">
            <a:spLocks noChangeArrowheads="1"/>
          </p:cNvSpPr>
          <p:nvPr/>
        </p:nvSpPr>
        <p:spPr bwMode="auto">
          <a:xfrm>
            <a:off x="2498725" y="5461000"/>
            <a:ext cx="5635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GB" b="1" baseline="0">
                <a:sym typeface="Symbol" pitchFamily="18" charset="2"/>
              </a:rPr>
              <a:t>45</a:t>
            </a:r>
            <a:endParaRPr lang="en-GB" b="1" baseline="0"/>
          </a:p>
        </p:txBody>
      </p:sp>
      <p:sp>
        <p:nvSpPr>
          <p:cNvPr id="916" name="Text Box 457"/>
          <p:cNvSpPr txBox="1">
            <a:spLocks noChangeArrowheads="1"/>
          </p:cNvSpPr>
          <p:nvPr/>
        </p:nvSpPr>
        <p:spPr bwMode="auto">
          <a:xfrm>
            <a:off x="4519613" y="5473700"/>
            <a:ext cx="72327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GB" b="1" baseline="0"/>
              <a:t>46-64</a:t>
            </a:r>
          </a:p>
        </p:txBody>
      </p:sp>
      <p:sp>
        <p:nvSpPr>
          <p:cNvPr id="917" name="Text Box 458"/>
          <p:cNvSpPr txBox="1">
            <a:spLocks noChangeArrowheads="1"/>
          </p:cNvSpPr>
          <p:nvPr/>
        </p:nvSpPr>
        <p:spPr bwMode="auto">
          <a:xfrm>
            <a:off x="6740525" y="5456238"/>
            <a:ext cx="56356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GB" b="1" baseline="0">
                <a:sym typeface="Symbol" pitchFamily="18" charset="2"/>
              </a:rPr>
              <a:t>65</a:t>
            </a:r>
            <a:endParaRPr lang="en-GB" b="1" baseline="0"/>
          </a:p>
        </p:txBody>
      </p:sp>
      <p:sp>
        <p:nvSpPr>
          <p:cNvPr id="918" name="Text Box 459"/>
          <p:cNvSpPr txBox="1">
            <a:spLocks noChangeArrowheads="1"/>
          </p:cNvSpPr>
          <p:nvPr/>
        </p:nvSpPr>
        <p:spPr bwMode="auto">
          <a:xfrm>
            <a:off x="600075" y="1508125"/>
            <a:ext cx="79597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n-GB" b="1" baseline="0"/>
              <a:t>Remission rates* of patients (n=253) after acute phase, bilateral ECT</a:t>
            </a:r>
            <a:endParaRPr lang="en-US" b="1" baseline="0"/>
          </a:p>
        </p:txBody>
      </p:sp>
      <p:sp>
        <p:nvSpPr>
          <p:cNvPr id="919" name="Text Box 460"/>
          <p:cNvSpPr txBox="1">
            <a:spLocks noChangeArrowheads="1"/>
          </p:cNvSpPr>
          <p:nvPr/>
        </p:nvSpPr>
        <p:spPr bwMode="auto">
          <a:xfrm>
            <a:off x="4234744" y="5708650"/>
            <a:ext cx="124918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GB" b="1" baseline="0"/>
              <a:t>Age (years)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457200"/>
            <a:ext cx="7772400" cy="9144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Effect of Psychosis on ECT Response </a:t>
            </a:r>
            <a:r>
              <a:rPr lang="en-US" sz="2700" dirty="0" smtClean="0"/>
              <a:t>(Petrides et al JECT 2001)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Population – 253 patients with </a:t>
            </a:r>
            <a:r>
              <a:rPr lang="en-US" dirty="0" err="1" smtClean="0"/>
              <a:t>unipolar</a:t>
            </a:r>
            <a:r>
              <a:rPr lang="en-US" dirty="0" smtClean="0"/>
              <a:t> MDD</a:t>
            </a:r>
          </a:p>
          <a:p>
            <a:r>
              <a:rPr lang="en-US" dirty="0" smtClean="0"/>
              <a:t>177 non-psychotic , 76 psychotic</a:t>
            </a:r>
          </a:p>
          <a:p>
            <a:r>
              <a:rPr lang="en-US" dirty="0" smtClean="0"/>
              <a:t>ECT – BL, 50% above threshold</a:t>
            </a:r>
          </a:p>
          <a:p>
            <a:r>
              <a:rPr lang="en-US" dirty="0" smtClean="0"/>
              <a:t>Overall remission rate: 87%</a:t>
            </a:r>
          </a:p>
          <a:p>
            <a:r>
              <a:rPr lang="en-US" dirty="0" smtClean="0"/>
              <a:t>Psychotic  - 95%</a:t>
            </a:r>
          </a:p>
          <a:p>
            <a:r>
              <a:rPr lang="en-US" dirty="0" smtClean="0"/>
              <a:t>Non-psychotic – 83%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Effect of Psychosis on ECT Response </a:t>
            </a:r>
            <a:r>
              <a:rPr lang="en-US" sz="2700" dirty="0" smtClean="0"/>
              <a:t>(Petrides et al JECT 2001) </a:t>
            </a:r>
            <a:endParaRPr lang="en-US" sz="2700" dirty="0"/>
          </a:p>
        </p:txBody>
      </p:sp>
      <p:pic>
        <p:nvPicPr>
          <p:cNvPr id="4" name="Picture Placeholder 1" descr="Fig. 1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1932248" y="1784350"/>
            <a:ext cx="5736703" cy="4572000"/>
          </a:xfr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RELAPSE FOLLOWING ECT</a:t>
            </a:r>
          </a:p>
        </p:txBody>
      </p:sp>
      <p:sp>
        <p:nvSpPr>
          <p:cNvPr id="114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Major clinical problem (major depression)</a:t>
            </a:r>
          </a:p>
          <a:p>
            <a:pPr eaLnBrk="1" hangingPunct="1"/>
            <a:r>
              <a:rPr lang="en-US" smtClean="0"/>
              <a:t>Overall, &gt; 50% relapse within first 6 mos.</a:t>
            </a:r>
          </a:p>
          <a:p>
            <a:pPr eaLnBrk="1" hangingPunct="1"/>
            <a:r>
              <a:rPr lang="en-US" smtClean="0"/>
              <a:t>Relapse often rapid</a:t>
            </a:r>
          </a:p>
          <a:p>
            <a:pPr lvl="1" eaLnBrk="1" hangingPunct="1"/>
            <a:r>
              <a:rPr lang="en-US" smtClean="0"/>
              <a:t>80% of 1</a:t>
            </a:r>
            <a:r>
              <a:rPr lang="en-US" baseline="30000" smtClean="0"/>
              <a:t>st</a:t>
            </a:r>
            <a:r>
              <a:rPr lang="en-US" smtClean="0"/>
              <a:t> year relapsers do so in 1</a:t>
            </a:r>
            <a:r>
              <a:rPr lang="en-US" baseline="30000" smtClean="0"/>
              <a:t>st</a:t>
            </a:r>
            <a:r>
              <a:rPr lang="en-US" smtClean="0"/>
              <a:t> 4 mos.</a:t>
            </a:r>
          </a:p>
          <a:p>
            <a:pPr lvl="1" eaLnBrk="1" hangingPunct="1"/>
            <a:r>
              <a:rPr lang="en-US" smtClean="0"/>
              <a:t>Relapse rate especially steep in 1</a:t>
            </a:r>
            <a:r>
              <a:rPr lang="en-US" baseline="30000" smtClean="0"/>
              <a:t>st</a:t>
            </a:r>
            <a:r>
              <a:rPr lang="en-US" smtClean="0"/>
              <a:t> mos. </a:t>
            </a:r>
          </a:p>
          <a:p>
            <a:pPr eaLnBrk="1" hangingPunct="1"/>
            <a:r>
              <a:rPr lang="en-US" smtClean="0"/>
              <a:t>Early data on antidepressant prophylaxis did </a:t>
            </a:r>
            <a:r>
              <a:rPr lang="en-US" u="sng" smtClean="0"/>
              <a:t>not</a:t>
            </a:r>
            <a:r>
              <a:rPr lang="en-US" smtClean="0"/>
              <a:t> consider medication resistance pre-ECT</a:t>
            </a:r>
          </a:p>
        </p:txBody>
      </p:sp>
    </p:spTree>
    <p:extLst>
      <p:ext uri="{BB962C8B-B14F-4D97-AF65-F5344CB8AC3E}">
        <p14:creationId xmlns:p14="http://schemas.microsoft.com/office/powerpoint/2010/main" val="37528631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ECT – PRIMARY INDICATIONS</a:t>
            </a:r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u="sng" dirty="0"/>
              <a:t>Severity</a:t>
            </a:r>
            <a:r>
              <a:rPr lang="en-US" dirty="0"/>
              <a:t> of psychiatric/medical condition requires rapid/definitive response</a:t>
            </a:r>
          </a:p>
          <a:p>
            <a:r>
              <a:rPr lang="en-US" u="sng" dirty="0"/>
              <a:t>Risks</a:t>
            </a:r>
            <a:r>
              <a:rPr lang="en-US" dirty="0"/>
              <a:t> of other treatments outweigh ECT risks</a:t>
            </a:r>
          </a:p>
          <a:p>
            <a:r>
              <a:rPr lang="en-US" u="sng" dirty="0"/>
              <a:t>Prior </a:t>
            </a:r>
            <a:r>
              <a:rPr lang="en-US" u="sng" dirty="0" err="1"/>
              <a:t>hx</a:t>
            </a:r>
            <a:r>
              <a:rPr lang="en-US" u="sng" dirty="0"/>
              <a:t> </a:t>
            </a:r>
            <a:r>
              <a:rPr lang="en-US" dirty="0"/>
              <a:t>of poor medication response or good ECT response</a:t>
            </a:r>
          </a:p>
          <a:p>
            <a:r>
              <a:rPr lang="en-US" dirty="0"/>
              <a:t>Patient </a:t>
            </a:r>
            <a:r>
              <a:rPr lang="en-US" u="sng" dirty="0"/>
              <a:t>preference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Predictors of relapse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9338" y="2095500"/>
            <a:ext cx="7237412" cy="3390900"/>
          </a:xfrm>
        </p:spPr>
        <p:txBody>
          <a:bodyPr/>
          <a:lstStyle/>
          <a:p>
            <a:pPr eaLnBrk="1" hangingPunct="1"/>
            <a:r>
              <a:rPr lang="en-US" smtClean="0"/>
              <a:t>Medication resistance</a:t>
            </a:r>
            <a:r>
              <a:rPr lang="en-US" baseline="30000" smtClean="0"/>
              <a:t>1</a:t>
            </a:r>
            <a:endParaRPr lang="en-US" smtClean="0"/>
          </a:p>
          <a:p>
            <a:pPr eaLnBrk="1" hangingPunct="1"/>
            <a:r>
              <a:rPr lang="en-US" smtClean="0"/>
              <a:t>Psychosis</a:t>
            </a:r>
            <a:r>
              <a:rPr lang="en-US" baseline="30000" smtClean="0"/>
              <a:t>2</a:t>
            </a:r>
          </a:p>
          <a:p>
            <a:pPr eaLnBrk="1" hangingPunct="1"/>
            <a:r>
              <a:rPr lang="en-US" smtClean="0"/>
              <a:t>Not achieving remission during index course</a:t>
            </a:r>
            <a:r>
              <a:rPr lang="en-US" baseline="30000" smtClean="0"/>
              <a:t> 3</a:t>
            </a:r>
          </a:p>
          <a:p>
            <a:pPr eaLnBrk="1" hangingPunct="1"/>
            <a:r>
              <a:rPr lang="en-US" smtClean="0"/>
              <a:t>No good data on the elderly</a:t>
            </a:r>
          </a:p>
        </p:txBody>
      </p:sp>
      <p:sp>
        <p:nvSpPr>
          <p:cNvPr id="27652" name="Text Box 4"/>
          <p:cNvSpPr txBox="1">
            <a:spLocks noChangeArrowheads="1"/>
          </p:cNvSpPr>
          <p:nvPr/>
        </p:nvSpPr>
        <p:spPr bwMode="auto">
          <a:xfrm>
            <a:off x="520700" y="5791200"/>
            <a:ext cx="7391400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aseline="0"/>
              <a:t>1. Sackeim et al., 1990   ;2. Aronson, Shukla, &amp; Hoff, 1987; Spiker, Stein, &amp; Rich, 1985; 3  (Prudic, Olfson, Marcus, Fuller, &amp; Sackeim, 2004) 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RELAPSE FOLLOWING ECT</a:t>
            </a:r>
          </a:p>
        </p:txBody>
      </p:sp>
      <p:sp>
        <p:nvSpPr>
          <p:cNvPr id="115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800" u="sng" smtClean="0"/>
              <a:t>Effect of Medication Resistance</a:t>
            </a:r>
            <a:r>
              <a:rPr lang="en-US" sz="2800" smtClean="0"/>
              <a:t> (Sackeim et al. J Clin Psychopharmacol 1990)</a:t>
            </a:r>
          </a:p>
          <a:p>
            <a:pPr lvl="1" eaLnBrk="1" hangingPunct="1"/>
            <a:r>
              <a:rPr lang="en-US" sz="2400" smtClean="0"/>
              <a:t>Overall, med-resistant group (failed TCA) relapsed at </a:t>
            </a:r>
            <a:r>
              <a:rPr lang="en-US" sz="2400" u="sng" smtClean="0"/>
              <a:t>twice</a:t>
            </a:r>
            <a:r>
              <a:rPr lang="en-US" sz="2400" smtClean="0"/>
              <a:t> the rate of non-resistant group (64% vs. 32%)</a:t>
            </a:r>
          </a:p>
          <a:p>
            <a:pPr lvl="1" eaLnBrk="1" hangingPunct="1"/>
            <a:r>
              <a:rPr lang="en-US" sz="2400" smtClean="0"/>
              <a:t>In med-resistant group,adequate post-ECT pharmacotherapy had </a:t>
            </a:r>
            <a:r>
              <a:rPr lang="en-US" sz="2400" u="sng" smtClean="0"/>
              <a:t>little impact</a:t>
            </a:r>
            <a:r>
              <a:rPr lang="en-US" sz="2400" smtClean="0"/>
              <a:t> on relapse (53% vs. 65%)</a:t>
            </a:r>
          </a:p>
          <a:p>
            <a:pPr lvl="1" eaLnBrk="1" hangingPunct="1"/>
            <a:r>
              <a:rPr lang="en-US" sz="2400" smtClean="0"/>
              <a:t>In non-resistant group,adequate post-ECT pharmacotherapy substantially reduced relapse (8% vs. 50%)</a:t>
            </a:r>
          </a:p>
        </p:txBody>
      </p:sp>
    </p:spTree>
    <p:extLst>
      <p:ext uri="{BB962C8B-B14F-4D97-AF65-F5344CB8AC3E}">
        <p14:creationId xmlns:p14="http://schemas.microsoft.com/office/powerpoint/2010/main" val="11423949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6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3200" dirty="0" smtClean="0"/>
              <a:t>Medication Resistance Predicts </a:t>
            </a:r>
            <a:br>
              <a:rPr lang="en-US" sz="3200" dirty="0" smtClean="0"/>
            </a:br>
            <a:r>
              <a:rPr lang="en-US" sz="3200" dirty="0" smtClean="0"/>
              <a:t>Relapse Following Successful ECT</a:t>
            </a:r>
            <a:endParaRPr lang="en-US" sz="2800" dirty="0" smtClean="0"/>
          </a:p>
        </p:txBody>
      </p:sp>
      <p:sp>
        <p:nvSpPr>
          <p:cNvPr id="906243" name="Rectangle 3"/>
          <p:cNvSpPr>
            <a:spLocks noChangeArrowheads="1"/>
          </p:cNvSpPr>
          <p:nvPr/>
        </p:nvSpPr>
        <p:spPr bwMode="auto">
          <a:xfrm>
            <a:off x="5295900" y="2057400"/>
            <a:ext cx="3305175" cy="3749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Ctr="1"/>
          <a:lstStyle/>
          <a:p>
            <a:pPr marL="342900" indent="-342900" eaLnBrk="0" hangingPunct="0">
              <a:spcBef>
                <a:spcPct val="70000"/>
              </a:spcBef>
              <a:buClr>
                <a:srgbClr val="FAFD00"/>
              </a:buClr>
              <a:buFont typeface="Wingdings" pitchFamily="2" charset="2"/>
              <a:buChar char=""/>
            </a:pPr>
            <a:r>
              <a:rPr lang="en-US" b="1">
                <a:solidFill>
                  <a:srgbClr val="FFFFFF"/>
                </a:solidFill>
              </a:rPr>
              <a:t>Significantly greater relapse in patients with two or more medication failures (</a:t>
            </a:r>
            <a:r>
              <a:rPr lang="en-US" b="1" i="1">
                <a:solidFill>
                  <a:srgbClr val="FFFFFF"/>
                </a:solidFill>
              </a:rPr>
              <a:t>p</a:t>
            </a:r>
            <a:r>
              <a:rPr lang="en-US" b="1">
                <a:solidFill>
                  <a:srgbClr val="FFFFFF"/>
                </a:solidFill>
              </a:rPr>
              <a:t>=0.01)</a:t>
            </a:r>
          </a:p>
          <a:p>
            <a:pPr marL="342900" indent="-342900" eaLnBrk="0" hangingPunct="0">
              <a:spcBef>
                <a:spcPct val="70000"/>
              </a:spcBef>
              <a:buClr>
                <a:srgbClr val="FAFD00"/>
              </a:buClr>
              <a:buFont typeface="Wingdings" pitchFamily="2" charset="2"/>
              <a:buChar char=""/>
            </a:pPr>
            <a:r>
              <a:rPr lang="en-US" b="1">
                <a:solidFill>
                  <a:srgbClr val="FFFFFF"/>
                </a:solidFill>
              </a:rPr>
              <a:t>94% of relapses occurred in the first 6 months</a:t>
            </a:r>
          </a:p>
          <a:p>
            <a:pPr marL="342900" indent="-342900" eaLnBrk="0" hangingPunct="0">
              <a:spcBef>
                <a:spcPct val="70000"/>
              </a:spcBef>
              <a:buClr>
                <a:srgbClr val="FAFD00"/>
              </a:buClr>
              <a:buFont typeface="Wingdings" pitchFamily="2" charset="2"/>
              <a:buChar char=""/>
            </a:pPr>
            <a:endParaRPr lang="en-US" b="1">
              <a:solidFill>
                <a:srgbClr val="FFFFFF"/>
              </a:solidFill>
            </a:endParaRPr>
          </a:p>
        </p:txBody>
      </p:sp>
      <p:sp>
        <p:nvSpPr>
          <p:cNvPr id="28676" name="Text Box 4"/>
          <p:cNvSpPr txBox="1">
            <a:spLocks noChangeArrowheads="1"/>
          </p:cNvSpPr>
          <p:nvPr/>
        </p:nvSpPr>
        <p:spPr bwMode="auto">
          <a:xfrm>
            <a:off x="641350" y="6446838"/>
            <a:ext cx="4676775" cy="28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marL="19050" defTabSz="642938">
              <a:lnSpc>
                <a:spcPts val="2175"/>
              </a:lnSpc>
              <a:tabLst>
                <a:tab pos="63500" algn="l"/>
                <a:tab pos="706438" algn="l"/>
                <a:tab pos="1349375" algn="l"/>
                <a:tab pos="1992313" algn="l"/>
                <a:tab pos="2635250" algn="l"/>
              </a:tabLst>
            </a:pPr>
            <a:r>
              <a:rPr lang="en-US" sz="1200">
                <a:solidFill>
                  <a:srgbClr val="FFFFCC"/>
                </a:solidFill>
              </a:rPr>
              <a:t>Sackeim HA, et al. </a:t>
            </a:r>
            <a:r>
              <a:rPr lang="en-US" sz="1200" i="1">
                <a:solidFill>
                  <a:srgbClr val="FFFFCC"/>
                </a:solidFill>
              </a:rPr>
              <a:t>Arch Gen Psychiatry</a:t>
            </a:r>
            <a:r>
              <a:rPr lang="en-US" sz="1200">
                <a:solidFill>
                  <a:srgbClr val="FFFFCC"/>
                </a:solidFill>
              </a:rPr>
              <a:t>. 2000;57:425-434.</a:t>
            </a:r>
          </a:p>
        </p:txBody>
      </p:sp>
      <p:sp>
        <p:nvSpPr>
          <p:cNvPr id="28677" name="Line 5"/>
          <p:cNvSpPr>
            <a:spLocks noChangeShapeType="1"/>
          </p:cNvSpPr>
          <p:nvPr/>
        </p:nvSpPr>
        <p:spPr bwMode="auto">
          <a:xfrm flipH="1">
            <a:off x="1558925" y="2033588"/>
            <a:ext cx="80963" cy="1587"/>
          </a:xfrm>
          <a:prstGeom prst="line">
            <a:avLst/>
          </a:prstGeom>
          <a:noFill/>
          <a:ln w="12700">
            <a:solidFill>
              <a:srgbClr val="FFFFCC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678" name="Rectangle 6"/>
          <p:cNvSpPr>
            <a:spLocks noChangeArrowheads="1"/>
          </p:cNvSpPr>
          <p:nvPr/>
        </p:nvSpPr>
        <p:spPr bwMode="auto">
          <a:xfrm>
            <a:off x="1625600" y="2033588"/>
            <a:ext cx="106363" cy="39687"/>
          </a:xfrm>
          <a:prstGeom prst="rect">
            <a:avLst/>
          </a:prstGeom>
          <a:solidFill>
            <a:srgbClr val="00D4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en-US"/>
          </a:p>
        </p:txBody>
      </p:sp>
      <p:sp>
        <p:nvSpPr>
          <p:cNvPr id="28679" name="Freeform 7"/>
          <p:cNvSpPr>
            <a:spLocks/>
          </p:cNvSpPr>
          <p:nvPr/>
        </p:nvSpPr>
        <p:spPr bwMode="auto">
          <a:xfrm>
            <a:off x="1719263" y="2033588"/>
            <a:ext cx="39687" cy="106362"/>
          </a:xfrm>
          <a:custGeom>
            <a:avLst/>
            <a:gdLst>
              <a:gd name="T0" fmla="*/ 2147483647 w 25"/>
              <a:gd name="T1" fmla="*/ 0 h 67"/>
              <a:gd name="T2" fmla="*/ 2147483647 w 25"/>
              <a:gd name="T3" fmla="*/ 2147483647 h 67"/>
              <a:gd name="T4" fmla="*/ 2147483647 w 25"/>
              <a:gd name="T5" fmla="*/ 2147483647 h 67"/>
              <a:gd name="T6" fmla="*/ 0 w 25"/>
              <a:gd name="T7" fmla="*/ 2147483647 h 67"/>
              <a:gd name="T8" fmla="*/ 0 w 25"/>
              <a:gd name="T9" fmla="*/ 2147483647 h 67"/>
              <a:gd name="T10" fmla="*/ 2147483647 w 25"/>
              <a:gd name="T11" fmla="*/ 0 h 67"/>
              <a:gd name="T12" fmla="*/ 2147483647 w 25"/>
              <a:gd name="T13" fmla="*/ 0 h 67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25"/>
              <a:gd name="T22" fmla="*/ 0 h 67"/>
              <a:gd name="T23" fmla="*/ 25 w 25"/>
              <a:gd name="T24" fmla="*/ 67 h 67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5" h="67">
                <a:moveTo>
                  <a:pt x="25" y="0"/>
                </a:moveTo>
                <a:lnTo>
                  <a:pt x="25" y="8"/>
                </a:lnTo>
                <a:lnTo>
                  <a:pt x="25" y="67"/>
                </a:lnTo>
                <a:lnTo>
                  <a:pt x="0" y="67"/>
                </a:lnTo>
                <a:lnTo>
                  <a:pt x="0" y="8"/>
                </a:lnTo>
                <a:lnTo>
                  <a:pt x="8" y="0"/>
                </a:lnTo>
                <a:lnTo>
                  <a:pt x="25" y="0"/>
                </a:lnTo>
                <a:close/>
              </a:path>
            </a:pathLst>
          </a:custGeom>
          <a:solidFill>
            <a:srgbClr val="00D4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680" name="Freeform 8"/>
          <p:cNvSpPr>
            <a:spLocks/>
          </p:cNvSpPr>
          <p:nvPr/>
        </p:nvSpPr>
        <p:spPr bwMode="auto">
          <a:xfrm>
            <a:off x="1719263" y="2127250"/>
            <a:ext cx="119062" cy="39688"/>
          </a:xfrm>
          <a:custGeom>
            <a:avLst/>
            <a:gdLst>
              <a:gd name="T0" fmla="*/ 0 w 75"/>
              <a:gd name="T1" fmla="*/ 2147483647 h 25"/>
              <a:gd name="T2" fmla="*/ 2147483647 w 75"/>
              <a:gd name="T3" fmla="*/ 0 h 25"/>
              <a:gd name="T4" fmla="*/ 2147483647 w 75"/>
              <a:gd name="T5" fmla="*/ 0 h 25"/>
              <a:gd name="T6" fmla="*/ 2147483647 w 75"/>
              <a:gd name="T7" fmla="*/ 2147483647 h 25"/>
              <a:gd name="T8" fmla="*/ 2147483647 w 75"/>
              <a:gd name="T9" fmla="*/ 2147483647 h 25"/>
              <a:gd name="T10" fmla="*/ 0 w 75"/>
              <a:gd name="T11" fmla="*/ 2147483647 h 25"/>
              <a:gd name="T12" fmla="*/ 0 w 75"/>
              <a:gd name="T13" fmla="*/ 2147483647 h 25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75"/>
              <a:gd name="T22" fmla="*/ 0 h 25"/>
              <a:gd name="T23" fmla="*/ 75 w 75"/>
              <a:gd name="T24" fmla="*/ 25 h 25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75" h="25">
                <a:moveTo>
                  <a:pt x="0" y="8"/>
                </a:moveTo>
                <a:lnTo>
                  <a:pt x="8" y="0"/>
                </a:lnTo>
                <a:lnTo>
                  <a:pt x="75" y="0"/>
                </a:lnTo>
                <a:lnTo>
                  <a:pt x="75" y="25"/>
                </a:lnTo>
                <a:lnTo>
                  <a:pt x="8" y="25"/>
                </a:lnTo>
                <a:lnTo>
                  <a:pt x="0" y="25"/>
                </a:lnTo>
                <a:lnTo>
                  <a:pt x="0" y="8"/>
                </a:lnTo>
                <a:close/>
              </a:path>
            </a:pathLst>
          </a:custGeom>
          <a:solidFill>
            <a:srgbClr val="00D4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681" name="Freeform 9"/>
          <p:cNvSpPr>
            <a:spLocks/>
          </p:cNvSpPr>
          <p:nvPr/>
        </p:nvSpPr>
        <p:spPr bwMode="auto">
          <a:xfrm>
            <a:off x="1825625" y="2127250"/>
            <a:ext cx="39688" cy="212725"/>
          </a:xfrm>
          <a:custGeom>
            <a:avLst/>
            <a:gdLst>
              <a:gd name="T0" fmla="*/ 2147483647 w 25"/>
              <a:gd name="T1" fmla="*/ 0 h 134"/>
              <a:gd name="T2" fmla="*/ 2147483647 w 25"/>
              <a:gd name="T3" fmla="*/ 2147483647 h 134"/>
              <a:gd name="T4" fmla="*/ 2147483647 w 25"/>
              <a:gd name="T5" fmla="*/ 2147483647 h 134"/>
              <a:gd name="T6" fmla="*/ 0 w 25"/>
              <a:gd name="T7" fmla="*/ 2147483647 h 134"/>
              <a:gd name="T8" fmla="*/ 0 w 25"/>
              <a:gd name="T9" fmla="*/ 2147483647 h 134"/>
              <a:gd name="T10" fmla="*/ 2147483647 w 25"/>
              <a:gd name="T11" fmla="*/ 0 h 134"/>
              <a:gd name="T12" fmla="*/ 2147483647 w 25"/>
              <a:gd name="T13" fmla="*/ 0 h 134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25"/>
              <a:gd name="T22" fmla="*/ 0 h 134"/>
              <a:gd name="T23" fmla="*/ 25 w 25"/>
              <a:gd name="T24" fmla="*/ 134 h 134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5" h="134">
                <a:moveTo>
                  <a:pt x="25" y="0"/>
                </a:moveTo>
                <a:lnTo>
                  <a:pt x="25" y="8"/>
                </a:lnTo>
                <a:lnTo>
                  <a:pt x="25" y="134"/>
                </a:lnTo>
                <a:lnTo>
                  <a:pt x="0" y="134"/>
                </a:lnTo>
                <a:lnTo>
                  <a:pt x="0" y="8"/>
                </a:lnTo>
                <a:lnTo>
                  <a:pt x="8" y="0"/>
                </a:lnTo>
                <a:lnTo>
                  <a:pt x="25" y="0"/>
                </a:lnTo>
                <a:close/>
              </a:path>
            </a:pathLst>
          </a:custGeom>
          <a:solidFill>
            <a:srgbClr val="00D4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682" name="Freeform 10"/>
          <p:cNvSpPr>
            <a:spLocks/>
          </p:cNvSpPr>
          <p:nvPr/>
        </p:nvSpPr>
        <p:spPr bwMode="auto">
          <a:xfrm>
            <a:off x="1825625" y="2325688"/>
            <a:ext cx="39688" cy="39687"/>
          </a:xfrm>
          <a:custGeom>
            <a:avLst/>
            <a:gdLst>
              <a:gd name="T0" fmla="*/ 0 w 25"/>
              <a:gd name="T1" fmla="*/ 2147483647 h 25"/>
              <a:gd name="T2" fmla="*/ 2147483647 w 25"/>
              <a:gd name="T3" fmla="*/ 0 h 25"/>
              <a:gd name="T4" fmla="*/ 2147483647 w 25"/>
              <a:gd name="T5" fmla="*/ 0 h 25"/>
              <a:gd name="T6" fmla="*/ 2147483647 w 25"/>
              <a:gd name="T7" fmla="*/ 2147483647 h 25"/>
              <a:gd name="T8" fmla="*/ 2147483647 w 25"/>
              <a:gd name="T9" fmla="*/ 2147483647 h 25"/>
              <a:gd name="T10" fmla="*/ 0 w 25"/>
              <a:gd name="T11" fmla="*/ 2147483647 h 25"/>
              <a:gd name="T12" fmla="*/ 0 w 25"/>
              <a:gd name="T13" fmla="*/ 2147483647 h 25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25"/>
              <a:gd name="T22" fmla="*/ 0 h 25"/>
              <a:gd name="T23" fmla="*/ 25 w 25"/>
              <a:gd name="T24" fmla="*/ 25 h 25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5" h="25">
                <a:moveTo>
                  <a:pt x="0" y="9"/>
                </a:moveTo>
                <a:lnTo>
                  <a:pt x="8" y="0"/>
                </a:lnTo>
                <a:lnTo>
                  <a:pt x="25" y="0"/>
                </a:lnTo>
                <a:lnTo>
                  <a:pt x="25" y="25"/>
                </a:lnTo>
                <a:lnTo>
                  <a:pt x="8" y="25"/>
                </a:lnTo>
                <a:lnTo>
                  <a:pt x="0" y="25"/>
                </a:lnTo>
                <a:lnTo>
                  <a:pt x="0" y="9"/>
                </a:lnTo>
                <a:close/>
              </a:path>
            </a:pathLst>
          </a:custGeom>
          <a:solidFill>
            <a:srgbClr val="00D4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683" name="Freeform 11"/>
          <p:cNvSpPr>
            <a:spLocks/>
          </p:cNvSpPr>
          <p:nvPr/>
        </p:nvSpPr>
        <p:spPr bwMode="auto">
          <a:xfrm>
            <a:off x="1852613" y="2325688"/>
            <a:ext cx="39687" cy="106362"/>
          </a:xfrm>
          <a:custGeom>
            <a:avLst/>
            <a:gdLst>
              <a:gd name="T0" fmla="*/ 2147483647 w 25"/>
              <a:gd name="T1" fmla="*/ 0 h 67"/>
              <a:gd name="T2" fmla="*/ 2147483647 w 25"/>
              <a:gd name="T3" fmla="*/ 2147483647 h 67"/>
              <a:gd name="T4" fmla="*/ 2147483647 w 25"/>
              <a:gd name="T5" fmla="*/ 2147483647 h 67"/>
              <a:gd name="T6" fmla="*/ 0 w 25"/>
              <a:gd name="T7" fmla="*/ 2147483647 h 67"/>
              <a:gd name="T8" fmla="*/ 0 w 25"/>
              <a:gd name="T9" fmla="*/ 2147483647 h 67"/>
              <a:gd name="T10" fmla="*/ 2147483647 w 25"/>
              <a:gd name="T11" fmla="*/ 0 h 67"/>
              <a:gd name="T12" fmla="*/ 2147483647 w 25"/>
              <a:gd name="T13" fmla="*/ 0 h 67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25"/>
              <a:gd name="T22" fmla="*/ 0 h 67"/>
              <a:gd name="T23" fmla="*/ 25 w 25"/>
              <a:gd name="T24" fmla="*/ 67 h 67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5" h="67">
                <a:moveTo>
                  <a:pt x="25" y="0"/>
                </a:moveTo>
                <a:lnTo>
                  <a:pt x="25" y="9"/>
                </a:lnTo>
                <a:lnTo>
                  <a:pt x="25" y="67"/>
                </a:lnTo>
                <a:lnTo>
                  <a:pt x="0" y="67"/>
                </a:lnTo>
                <a:lnTo>
                  <a:pt x="0" y="9"/>
                </a:lnTo>
                <a:lnTo>
                  <a:pt x="8" y="0"/>
                </a:lnTo>
                <a:lnTo>
                  <a:pt x="25" y="0"/>
                </a:lnTo>
                <a:close/>
              </a:path>
            </a:pathLst>
          </a:custGeom>
          <a:solidFill>
            <a:srgbClr val="00D4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684" name="Freeform 12"/>
          <p:cNvSpPr>
            <a:spLocks/>
          </p:cNvSpPr>
          <p:nvPr/>
        </p:nvSpPr>
        <p:spPr bwMode="auto">
          <a:xfrm>
            <a:off x="1852613" y="2419350"/>
            <a:ext cx="106362" cy="39688"/>
          </a:xfrm>
          <a:custGeom>
            <a:avLst/>
            <a:gdLst>
              <a:gd name="T0" fmla="*/ 0 w 67"/>
              <a:gd name="T1" fmla="*/ 2147483647 h 25"/>
              <a:gd name="T2" fmla="*/ 2147483647 w 67"/>
              <a:gd name="T3" fmla="*/ 0 h 25"/>
              <a:gd name="T4" fmla="*/ 2147483647 w 67"/>
              <a:gd name="T5" fmla="*/ 0 h 25"/>
              <a:gd name="T6" fmla="*/ 2147483647 w 67"/>
              <a:gd name="T7" fmla="*/ 2147483647 h 25"/>
              <a:gd name="T8" fmla="*/ 2147483647 w 67"/>
              <a:gd name="T9" fmla="*/ 2147483647 h 25"/>
              <a:gd name="T10" fmla="*/ 0 w 67"/>
              <a:gd name="T11" fmla="*/ 2147483647 h 25"/>
              <a:gd name="T12" fmla="*/ 0 w 67"/>
              <a:gd name="T13" fmla="*/ 2147483647 h 25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67"/>
              <a:gd name="T22" fmla="*/ 0 h 25"/>
              <a:gd name="T23" fmla="*/ 67 w 67"/>
              <a:gd name="T24" fmla="*/ 25 h 25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67" h="25">
                <a:moveTo>
                  <a:pt x="0" y="8"/>
                </a:moveTo>
                <a:lnTo>
                  <a:pt x="8" y="0"/>
                </a:lnTo>
                <a:lnTo>
                  <a:pt x="67" y="0"/>
                </a:lnTo>
                <a:lnTo>
                  <a:pt x="67" y="25"/>
                </a:lnTo>
                <a:lnTo>
                  <a:pt x="8" y="25"/>
                </a:lnTo>
                <a:lnTo>
                  <a:pt x="0" y="25"/>
                </a:lnTo>
                <a:lnTo>
                  <a:pt x="0" y="8"/>
                </a:lnTo>
                <a:close/>
              </a:path>
            </a:pathLst>
          </a:custGeom>
          <a:solidFill>
            <a:srgbClr val="00D4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685" name="Freeform 13"/>
          <p:cNvSpPr>
            <a:spLocks/>
          </p:cNvSpPr>
          <p:nvPr/>
        </p:nvSpPr>
        <p:spPr bwMode="auto">
          <a:xfrm>
            <a:off x="1944688" y="2419350"/>
            <a:ext cx="39687" cy="106363"/>
          </a:xfrm>
          <a:custGeom>
            <a:avLst/>
            <a:gdLst>
              <a:gd name="T0" fmla="*/ 2147483647 w 25"/>
              <a:gd name="T1" fmla="*/ 0 h 67"/>
              <a:gd name="T2" fmla="*/ 2147483647 w 25"/>
              <a:gd name="T3" fmla="*/ 2147483647 h 67"/>
              <a:gd name="T4" fmla="*/ 2147483647 w 25"/>
              <a:gd name="T5" fmla="*/ 2147483647 h 67"/>
              <a:gd name="T6" fmla="*/ 0 w 25"/>
              <a:gd name="T7" fmla="*/ 2147483647 h 67"/>
              <a:gd name="T8" fmla="*/ 0 w 25"/>
              <a:gd name="T9" fmla="*/ 2147483647 h 67"/>
              <a:gd name="T10" fmla="*/ 2147483647 w 25"/>
              <a:gd name="T11" fmla="*/ 0 h 67"/>
              <a:gd name="T12" fmla="*/ 2147483647 w 25"/>
              <a:gd name="T13" fmla="*/ 0 h 67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25"/>
              <a:gd name="T22" fmla="*/ 0 h 67"/>
              <a:gd name="T23" fmla="*/ 25 w 25"/>
              <a:gd name="T24" fmla="*/ 67 h 67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5" h="67">
                <a:moveTo>
                  <a:pt x="25" y="0"/>
                </a:moveTo>
                <a:lnTo>
                  <a:pt x="25" y="8"/>
                </a:lnTo>
                <a:lnTo>
                  <a:pt x="25" y="67"/>
                </a:lnTo>
                <a:lnTo>
                  <a:pt x="0" y="67"/>
                </a:lnTo>
                <a:lnTo>
                  <a:pt x="0" y="8"/>
                </a:lnTo>
                <a:lnTo>
                  <a:pt x="9" y="0"/>
                </a:lnTo>
                <a:lnTo>
                  <a:pt x="25" y="0"/>
                </a:lnTo>
                <a:close/>
              </a:path>
            </a:pathLst>
          </a:custGeom>
          <a:solidFill>
            <a:srgbClr val="00D4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686" name="Freeform 14"/>
          <p:cNvSpPr>
            <a:spLocks/>
          </p:cNvSpPr>
          <p:nvPr/>
        </p:nvSpPr>
        <p:spPr bwMode="auto">
          <a:xfrm>
            <a:off x="1944688" y="2511425"/>
            <a:ext cx="53975" cy="41275"/>
          </a:xfrm>
          <a:custGeom>
            <a:avLst/>
            <a:gdLst>
              <a:gd name="T0" fmla="*/ 0 w 34"/>
              <a:gd name="T1" fmla="*/ 2147483647 h 26"/>
              <a:gd name="T2" fmla="*/ 2147483647 w 34"/>
              <a:gd name="T3" fmla="*/ 0 h 26"/>
              <a:gd name="T4" fmla="*/ 2147483647 w 34"/>
              <a:gd name="T5" fmla="*/ 0 h 26"/>
              <a:gd name="T6" fmla="*/ 2147483647 w 34"/>
              <a:gd name="T7" fmla="*/ 2147483647 h 26"/>
              <a:gd name="T8" fmla="*/ 2147483647 w 34"/>
              <a:gd name="T9" fmla="*/ 2147483647 h 26"/>
              <a:gd name="T10" fmla="*/ 0 w 34"/>
              <a:gd name="T11" fmla="*/ 2147483647 h 26"/>
              <a:gd name="T12" fmla="*/ 0 w 34"/>
              <a:gd name="T13" fmla="*/ 2147483647 h 26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34"/>
              <a:gd name="T22" fmla="*/ 0 h 26"/>
              <a:gd name="T23" fmla="*/ 34 w 34"/>
              <a:gd name="T24" fmla="*/ 26 h 2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34" h="26">
                <a:moveTo>
                  <a:pt x="0" y="9"/>
                </a:moveTo>
                <a:lnTo>
                  <a:pt x="9" y="0"/>
                </a:lnTo>
                <a:lnTo>
                  <a:pt x="34" y="0"/>
                </a:lnTo>
                <a:lnTo>
                  <a:pt x="34" y="26"/>
                </a:lnTo>
                <a:lnTo>
                  <a:pt x="9" y="26"/>
                </a:lnTo>
                <a:lnTo>
                  <a:pt x="0" y="26"/>
                </a:lnTo>
                <a:lnTo>
                  <a:pt x="0" y="9"/>
                </a:lnTo>
                <a:close/>
              </a:path>
            </a:pathLst>
          </a:custGeom>
          <a:solidFill>
            <a:srgbClr val="00D4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687" name="Freeform 15"/>
          <p:cNvSpPr>
            <a:spLocks/>
          </p:cNvSpPr>
          <p:nvPr/>
        </p:nvSpPr>
        <p:spPr bwMode="auto">
          <a:xfrm>
            <a:off x="1984375" y="2511425"/>
            <a:ext cx="41275" cy="120650"/>
          </a:xfrm>
          <a:custGeom>
            <a:avLst/>
            <a:gdLst>
              <a:gd name="T0" fmla="*/ 2147483647 w 26"/>
              <a:gd name="T1" fmla="*/ 0 h 76"/>
              <a:gd name="T2" fmla="*/ 2147483647 w 26"/>
              <a:gd name="T3" fmla="*/ 2147483647 h 76"/>
              <a:gd name="T4" fmla="*/ 2147483647 w 26"/>
              <a:gd name="T5" fmla="*/ 2147483647 h 76"/>
              <a:gd name="T6" fmla="*/ 0 w 26"/>
              <a:gd name="T7" fmla="*/ 2147483647 h 76"/>
              <a:gd name="T8" fmla="*/ 0 w 26"/>
              <a:gd name="T9" fmla="*/ 2147483647 h 76"/>
              <a:gd name="T10" fmla="*/ 2147483647 w 26"/>
              <a:gd name="T11" fmla="*/ 0 h 76"/>
              <a:gd name="T12" fmla="*/ 2147483647 w 26"/>
              <a:gd name="T13" fmla="*/ 0 h 76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26"/>
              <a:gd name="T22" fmla="*/ 0 h 76"/>
              <a:gd name="T23" fmla="*/ 26 w 26"/>
              <a:gd name="T24" fmla="*/ 76 h 7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6" h="76">
                <a:moveTo>
                  <a:pt x="26" y="0"/>
                </a:moveTo>
                <a:lnTo>
                  <a:pt x="26" y="9"/>
                </a:lnTo>
                <a:lnTo>
                  <a:pt x="26" y="76"/>
                </a:lnTo>
                <a:lnTo>
                  <a:pt x="0" y="76"/>
                </a:lnTo>
                <a:lnTo>
                  <a:pt x="0" y="9"/>
                </a:lnTo>
                <a:lnTo>
                  <a:pt x="9" y="0"/>
                </a:lnTo>
                <a:lnTo>
                  <a:pt x="26" y="0"/>
                </a:lnTo>
                <a:close/>
              </a:path>
            </a:pathLst>
          </a:custGeom>
          <a:solidFill>
            <a:srgbClr val="00D4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688" name="Freeform 16"/>
          <p:cNvSpPr>
            <a:spLocks/>
          </p:cNvSpPr>
          <p:nvPr/>
        </p:nvSpPr>
        <p:spPr bwMode="auto">
          <a:xfrm>
            <a:off x="1984375" y="2619375"/>
            <a:ext cx="66675" cy="39688"/>
          </a:xfrm>
          <a:custGeom>
            <a:avLst/>
            <a:gdLst>
              <a:gd name="T0" fmla="*/ 0 w 42"/>
              <a:gd name="T1" fmla="*/ 2147483647 h 25"/>
              <a:gd name="T2" fmla="*/ 2147483647 w 42"/>
              <a:gd name="T3" fmla="*/ 0 h 25"/>
              <a:gd name="T4" fmla="*/ 2147483647 w 42"/>
              <a:gd name="T5" fmla="*/ 0 h 25"/>
              <a:gd name="T6" fmla="*/ 2147483647 w 42"/>
              <a:gd name="T7" fmla="*/ 2147483647 h 25"/>
              <a:gd name="T8" fmla="*/ 2147483647 w 42"/>
              <a:gd name="T9" fmla="*/ 2147483647 h 25"/>
              <a:gd name="T10" fmla="*/ 0 w 42"/>
              <a:gd name="T11" fmla="*/ 2147483647 h 25"/>
              <a:gd name="T12" fmla="*/ 0 w 42"/>
              <a:gd name="T13" fmla="*/ 2147483647 h 25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42"/>
              <a:gd name="T22" fmla="*/ 0 h 25"/>
              <a:gd name="T23" fmla="*/ 42 w 42"/>
              <a:gd name="T24" fmla="*/ 25 h 25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42" h="25">
                <a:moveTo>
                  <a:pt x="0" y="8"/>
                </a:moveTo>
                <a:lnTo>
                  <a:pt x="9" y="0"/>
                </a:lnTo>
                <a:lnTo>
                  <a:pt x="42" y="0"/>
                </a:lnTo>
                <a:lnTo>
                  <a:pt x="42" y="25"/>
                </a:lnTo>
                <a:lnTo>
                  <a:pt x="9" y="25"/>
                </a:lnTo>
                <a:lnTo>
                  <a:pt x="0" y="25"/>
                </a:lnTo>
                <a:lnTo>
                  <a:pt x="0" y="8"/>
                </a:lnTo>
                <a:close/>
              </a:path>
            </a:pathLst>
          </a:custGeom>
          <a:solidFill>
            <a:srgbClr val="00D4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689" name="Freeform 17"/>
          <p:cNvSpPr>
            <a:spLocks/>
          </p:cNvSpPr>
          <p:nvPr/>
        </p:nvSpPr>
        <p:spPr bwMode="auto">
          <a:xfrm>
            <a:off x="2038350" y="2619375"/>
            <a:ext cx="39688" cy="106363"/>
          </a:xfrm>
          <a:custGeom>
            <a:avLst/>
            <a:gdLst>
              <a:gd name="T0" fmla="*/ 2147483647 w 25"/>
              <a:gd name="T1" fmla="*/ 0 h 67"/>
              <a:gd name="T2" fmla="*/ 2147483647 w 25"/>
              <a:gd name="T3" fmla="*/ 2147483647 h 67"/>
              <a:gd name="T4" fmla="*/ 2147483647 w 25"/>
              <a:gd name="T5" fmla="*/ 2147483647 h 67"/>
              <a:gd name="T6" fmla="*/ 0 w 25"/>
              <a:gd name="T7" fmla="*/ 2147483647 h 67"/>
              <a:gd name="T8" fmla="*/ 0 w 25"/>
              <a:gd name="T9" fmla="*/ 2147483647 h 67"/>
              <a:gd name="T10" fmla="*/ 2147483647 w 25"/>
              <a:gd name="T11" fmla="*/ 0 h 67"/>
              <a:gd name="T12" fmla="*/ 2147483647 w 25"/>
              <a:gd name="T13" fmla="*/ 0 h 67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25"/>
              <a:gd name="T22" fmla="*/ 0 h 67"/>
              <a:gd name="T23" fmla="*/ 25 w 25"/>
              <a:gd name="T24" fmla="*/ 67 h 67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5" h="67">
                <a:moveTo>
                  <a:pt x="25" y="0"/>
                </a:moveTo>
                <a:lnTo>
                  <a:pt x="25" y="8"/>
                </a:lnTo>
                <a:lnTo>
                  <a:pt x="25" y="67"/>
                </a:lnTo>
                <a:lnTo>
                  <a:pt x="0" y="67"/>
                </a:lnTo>
                <a:lnTo>
                  <a:pt x="0" y="8"/>
                </a:lnTo>
                <a:lnTo>
                  <a:pt x="8" y="0"/>
                </a:lnTo>
                <a:lnTo>
                  <a:pt x="25" y="0"/>
                </a:lnTo>
                <a:close/>
              </a:path>
            </a:pathLst>
          </a:custGeom>
          <a:solidFill>
            <a:srgbClr val="00D4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690" name="Freeform 18"/>
          <p:cNvSpPr>
            <a:spLocks/>
          </p:cNvSpPr>
          <p:nvPr/>
        </p:nvSpPr>
        <p:spPr bwMode="auto">
          <a:xfrm>
            <a:off x="2038350" y="2711450"/>
            <a:ext cx="26988" cy="39688"/>
          </a:xfrm>
          <a:custGeom>
            <a:avLst/>
            <a:gdLst>
              <a:gd name="T0" fmla="*/ 0 w 17"/>
              <a:gd name="T1" fmla="*/ 2147483647 h 25"/>
              <a:gd name="T2" fmla="*/ 2147483647 w 17"/>
              <a:gd name="T3" fmla="*/ 0 h 25"/>
              <a:gd name="T4" fmla="*/ 2147483647 w 17"/>
              <a:gd name="T5" fmla="*/ 0 h 25"/>
              <a:gd name="T6" fmla="*/ 2147483647 w 17"/>
              <a:gd name="T7" fmla="*/ 2147483647 h 25"/>
              <a:gd name="T8" fmla="*/ 2147483647 w 17"/>
              <a:gd name="T9" fmla="*/ 2147483647 h 25"/>
              <a:gd name="T10" fmla="*/ 0 w 17"/>
              <a:gd name="T11" fmla="*/ 2147483647 h 25"/>
              <a:gd name="T12" fmla="*/ 0 w 17"/>
              <a:gd name="T13" fmla="*/ 2147483647 h 25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17"/>
              <a:gd name="T22" fmla="*/ 0 h 25"/>
              <a:gd name="T23" fmla="*/ 17 w 17"/>
              <a:gd name="T24" fmla="*/ 25 h 25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17" h="25">
                <a:moveTo>
                  <a:pt x="0" y="9"/>
                </a:moveTo>
                <a:lnTo>
                  <a:pt x="8" y="0"/>
                </a:lnTo>
                <a:lnTo>
                  <a:pt x="17" y="0"/>
                </a:lnTo>
                <a:lnTo>
                  <a:pt x="17" y="25"/>
                </a:lnTo>
                <a:lnTo>
                  <a:pt x="8" y="25"/>
                </a:lnTo>
                <a:lnTo>
                  <a:pt x="0" y="25"/>
                </a:lnTo>
                <a:lnTo>
                  <a:pt x="0" y="9"/>
                </a:lnTo>
                <a:close/>
              </a:path>
            </a:pathLst>
          </a:custGeom>
          <a:solidFill>
            <a:srgbClr val="00D4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691" name="Freeform 19"/>
          <p:cNvSpPr>
            <a:spLocks/>
          </p:cNvSpPr>
          <p:nvPr/>
        </p:nvSpPr>
        <p:spPr bwMode="auto">
          <a:xfrm>
            <a:off x="2051050" y="2711450"/>
            <a:ext cx="39688" cy="106363"/>
          </a:xfrm>
          <a:custGeom>
            <a:avLst/>
            <a:gdLst>
              <a:gd name="T0" fmla="*/ 2147483647 w 25"/>
              <a:gd name="T1" fmla="*/ 0 h 67"/>
              <a:gd name="T2" fmla="*/ 2147483647 w 25"/>
              <a:gd name="T3" fmla="*/ 2147483647 h 67"/>
              <a:gd name="T4" fmla="*/ 2147483647 w 25"/>
              <a:gd name="T5" fmla="*/ 2147483647 h 67"/>
              <a:gd name="T6" fmla="*/ 0 w 25"/>
              <a:gd name="T7" fmla="*/ 2147483647 h 67"/>
              <a:gd name="T8" fmla="*/ 0 w 25"/>
              <a:gd name="T9" fmla="*/ 2147483647 h 67"/>
              <a:gd name="T10" fmla="*/ 2147483647 w 25"/>
              <a:gd name="T11" fmla="*/ 0 h 67"/>
              <a:gd name="T12" fmla="*/ 2147483647 w 25"/>
              <a:gd name="T13" fmla="*/ 0 h 67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25"/>
              <a:gd name="T22" fmla="*/ 0 h 67"/>
              <a:gd name="T23" fmla="*/ 25 w 25"/>
              <a:gd name="T24" fmla="*/ 67 h 67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5" h="67">
                <a:moveTo>
                  <a:pt x="25" y="0"/>
                </a:moveTo>
                <a:lnTo>
                  <a:pt x="25" y="9"/>
                </a:lnTo>
                <a:lnTo>
                  <a:pt x="25" y="67"/>
                </a:lnTo>
                <a:lnTo>
                  <a:pt x="0" y="67"/>
                </a:lnTo>
                <a:lnTo>
                  <a:pt x="0" y="9"/>
                </a:lnTo>
                <a:lnTo>
                  <a:pt x="9" y="0"/>
                </a:lnTo>
                <a:lnTo>
                  <a:pt x="25" y="0"/>
                </a:lnTo>
                <a:close/>
              </a:path>
            </a:pathLst>
          </a:custGeom>
          <a:solidFill>
            <a:srgbClr val="00D4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692" name="Freeform 20"/>
          <p:cNvSpPr>
            <a:spLocks/>
          </p:cNvSpPr>
          <p:nvPr/>
        </p:nvSpPr>
        <p:spPr bwMode="auto">
          <a:xfrm>
            <a:off x="2051050" y="2817813"/>
            <a:ext cx="39688" cy="106362"/>
          </a:xfrm>
          <a:custGeom>
            <a:avLst/>
            <a:gdLst>
              <a:gd name="T0" fmla="*/ 0 w 25"/>
              <a:gd name="T1" fmla="*/ 0 h 67"/>
              <a:gd name="T2" fmla="*/ 2147483647 w 25"/>
              <a:gd name="T3" fmla="*/ 0 h 67"/>
              <a:gd name="T4" fmla="*/ 2147483647 w 25"/>
              <a:gd name="T5" fmla="*/ 2147483647 h 67"/>
              <a:gd name="T6" fmla="*/ 0 w 25"/>
              <a:gd name="T7" fmla="*/ 2147483647 h 67"/>
              <a:gd name="T8" fmla="*/ 0 w 25"/>
              <a:gd name="T9" fmla="*/ 0 h 67"/>
              <a:gd name="T10" fmla="*/ 0 w 25"/>
              <a:gd name="T11" fmla="*/ 0 h 67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25"/>
              <a:gd name="T19" fmla="*/ 0 h 67"/>
              <a:gd name="T20" fmla="*/ 25 w 25"/>
              <a:gd name="T21" fmla="*/ 67 h 67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5" h="67">
                <a:moveTo>
                  <a:pt x="0" y="0"/>
                </a:moveTo>
                <a:lnTo>
                  <a:pt x="25" y="0"/>
                </a:lnTo>
                <a:lnTo>
                  <a:pt x="25" y="67"/>
                </a:lnTo>
                <a:lnTo>
                  <a:pt x="0" y="67"/>
                </a:lnTo>
                <a:lnTo>
                  <a:pt x="0" y="0"/>
                </a:lnTo>
                <a:close/>
              </a:path>
            </a:pathLst>
          </a:custGeom>
          <a:solidFill>
            <a:srgbClr val="00D4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693" name="Freeform 21"/>
          <p:cNvSpPr>
            <a:spLocks/>
          </p:cNvSpPr>
          <p:nvPr/>
        </p:nvSpPr>
        <p:spPr bwMode="auto">
          <a:xfrm>
            <a:off x="2051050" y="2911475"/>
            <a:ext cx="39688" cy="39688"/>
          </a:xfrm>
          <a:custGeom>
            <a:avLst/>
            <a:gdLst>
              <a:gd name="T0" fmla="*/ 0 w 25"/>
              <a:gd name="T1" fmla="*/ 2147483647 h 25"/>
              <a:gd name="T2" fmla="*/ 2147483647 w 25"/>
              <a:gd name="T3" fmla="*/ 0 h 25"/>
              <a:gd name="T4" fmla="*/ 2147483647 w 25"/>
              <a:gd name="T5" fmla="*/ 0 h 25"/>
              <a:gd name="T6" fmla="*/ 2147483647 w 25"/>
              <a:gd name="T7" fmla="*/ 2147483647 h 25"/>
              <a:gd name="T8" fmla="*/ 2147483647 w 25"/>
              <a:gd name="T9" fmla="*/ 2147483647 h 25"/>
              <a:gd name="T10" fmla="*/ 0 w 25"/>
              <a:gd name="T11" fmla="*/ 2147483647 h 25"/>
              <a:gd name="T12" fmla="*/ 0 w 25"/>
              <a:gd name="T13" fmla="*/ 2147483647 h 25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25"/>
              <a:gd name="T22" fmla="*/ 0 h 25"/>
              <a:gd name="T23" fmla="*/ 25 w 25"/>
              <a:gd name="T24" fmla="*/ 25 h 25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5" h="25">
                <a:moveTo>
                  <a:pt x="0" y="8"/>
                </a:moveTo>
                <a:lnTo>
                  <a:pt x="9" y="0"/>
                </a:lnTo>
                <a:lnTo>
                  <a:pt x="25" y="0"/>
                </a:lnTo>
                <a:lnTo>
                  <a:pt x="25" y="25"/>
                </a:lnTo>
                <a:lnTo>
                  <a:pt x="9" y="25"/>
                </a:lnTo>
                <a:lnTo>
                  <a:pt x="0" y="25"/>
                </a:lnTo>
                <a:lnTo>
                  <a:pt x="0" y="8"/>
                </a:lnTo>
                <a:close/>
              </a:path>
            </a:pathLst>
          </a:custGeom>
          <a:solidFill>
            <a:srgbClr val="00D4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694" name="Freeform 22"/>
          <p:cNvSpPr>
            <a:spLocks/>
          </p:cNvSpPr>
          <p:nvPr/>
        </p:nvSpPr>
        <p:spPr bwMode="auto">
          <a:xfrm>
            <a:off x="2078038" y="2911475"/>
            <a:ext cx="39687" cy="106363"/>
          </a:xfrm>
          <a:custGeom>
            <a:avLst/>
            <a:gdLst>
              <a:gd name="T0" fmla="*/ 2147483647 w 25"/>
              <a:gd name="T1" fmla="*/ 0 h 67"/>
              <a:gd name="T2" fmla="*/ 2147483647 w 25"/>
              <a:gd name="T3" fmla="*/ 2147483647 h 67"/>
              <a:gd name="T4" fmla="*/ 2147483647 w 25"/>
              <a:gd name="T5" fmla="*/ 2147483647 h 67"/>
              <a:gd name="T6" fmla="*/ 0 w 25"/>
              <a:gd name="T7" fmla="*/ 2147483647 h 67"/>
              <a:gd name="T8" fmla="*/ 0 w 25"/>
              <a:gd name="T9" fmla="*/ 2147483647 h 67"/>
              <a:gd name="T10" fmla="*/ 2147483647 w 25"/>
              <a:gd name="T11" fmla="*/ 0 h 67"/>
              <a:gd name="T12" fmla="*/ 2147483647 w 25"/>
              <a:gd name="T13" fmla="*/ 0 h 67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25"/>
              <a:gd name="T22" fmla="*/ 0 h 67"/>
              <a:gd name="T23" fmla="*/ 25 w 25"/>
              <a:gd name="T24" fmla="*/ 67 h 67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5" h="67">
                <a:moveTo>
                  <a:pt x="25" y="0"/>
                </a:moveTo>
                <a:lnTo>
                  <a:pt x="25" y="8"/>
                </a:lnTo>
                <a:lnTo>
                  <a:pt x="25" y="67"/>
                </a:lnTo>
                <a:lnTo>
                  <a:pt x="0" y="67"/>
                </a:lnTo>
                <a:lnTo>
                  <a:pt x="0" y="8"/>
                </a:lnTo>
                <a:lnTo>
                  <a:pt x="8" y="0"/>
                </a:lnTo>
                <a:lnTo>
                  <a:pt x="25" y="0"/>
                </a:lnTo>
                <a:close/>
              </a:path>
            </a:pathLst>
          </a:custGeom>
          <a:solidFill>
            <a:srgbClr val="00D4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695" name="Freeform 23"/>
          <p:cNvSpPr>
            <a:spLocks/>
          </p:cNvSpPr>
          <p:nvPr/>
        </p:nvSpPr>
        <p:spPr bwMode="auto">
          <a:xfrm>
            <a:off x="2078038" y="3003550"/>
            <a:ext cx="39687" cy="41275"/>
          </a:xfrm>
          <a:custGeom>
            <a:avLst/>
            <a:gdLst>
              <a:gd name="T0" fmla="*/ 0 w 25"/>
              <a:gd name="T1" fmla="*/ 2147483647 h 26"/>
              <a:gd name="T2" fmla="*/ 2147483647 w 25"/>
              <a:gd name="T3" fmla="*/ 0 h 26"/>
              <a:gd name="T4" fmla="*/ 2147483647 w 25"/>
              <a:gd name="T5" fmla="*/ 0 h 26"/>
              <a:gd name="T6" fmla="*/ 2147483647 w 25"/>
              <a:gd name="T7" fmla="*/ 2147483647 h 26"/>
              <a:gd name="T8" fmla="*/ 2147483647 w 25"/>
              <a:gd name="T9" fmla="*/ 2147483647 h 26"/>
              <a:gd name="T10" fmla="*/ 0 w 25"/>
              <a:gd name="T11" fmla="*/ 2147483647 h 26"/>
              <a:gd name="T12" fmla="*/ 0 w 25"/>
              <a:gd name="T13" fmla="*/ 2147483647 h 26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25"/>
              <a:gd name="T22" fmla="*/ 0 h 26"/>
              <a:gd name="T23" fmla="*/ 25 w 25"/>
              <a:gd name="T24" fmla="*/ 26 h 2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5" h="26">
                <a:moveTo>
                  <a:pt x="0" y="9"/>
                </a:moveTo>
                <a:lnTo>
                  <a:pt x="8" y="0"/>
                </a:lnTo>
                <a:lnTo>
                  <a:pt x="25" y="0"/>
                </a:lnTo>
                <a:lnTo>
                  <a:pt x="25" y="26"/>
                </a:lnTo>
                <a:lnTo>
                  <a:pt x="8" y="26"/>
                </a:lnTo>
                <a:lnTo>
                  <a:pt x="0" y="26"/>
                </a:lnTo>
                <a:lnTo>
                  <a:pt x="0" y="9"/>
                </a:lnTo>
                <a:close/>
              </a:path>
            </a:pathLst>
          </a:custGeom>
          <a:solidFill>
            <a:srgbClr val="00D4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696" name="Freeform 24"/>
          <p:cNvSpPr>
            <a:spLocks/>
          </p:cNvSpPr>
          <p:nvPr/>
        </p:nvSpPr>
        <p:spPr bwMode="auto">
          <a:xfrm>
            <a:off x="2105025" y="3003550"/>
            <a:ext cx="39688" cy="120650"/>
          </a:xfrm>
          <a:custGeom>
            <a:avLst/>
            <a:gdLst>
              <a:gd name="T0" fmla="*/ 2147483647 w 25"/>
              <a:gd name="T1" fmla="*/ 0 h 76"/>
              <a:gd name="T2" fmla="*/ 2147483647 w 25"/>
              <a:gd name="T3" fmla="*/ 2147483647 h 76"/>
              <a:gd name="T4" fmla="*/ 2147483647 w 25"/>
              <a:gd name="T5" fmla="*/ 2147483647 h 76"/>
              <a:gd name="T6" fmla="*/ 0 w 25"/>
              <a:gd name="T7" fmla="*/ 2147483647 h 76"/>
              <a:gd name="T8" fmla="*/ 0 w 25"/>
              <a:gd name="T9" fmla="*/ 2147483647 h 76"/>
              <a:gd name="T10" fmla="*/ 2147483647 w 25"/>
              <a:gd name="T11" fmla="*/ 0 h 76"/>
              <a:gd name="T12" fmla="*/ 2147483647 w 25"/>
              <a:gd name="T13" fmla="*/ 0 h 76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25"/>
              <a:gd name="T22" fmla="*/ 0 h 76"/>
              <a:gd name="T23" fmla="*/ 25 w 25"/>
              <a:gd name="T24" fmla="*/ 76 h 7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5" h="76">
                <a:moveTo>
                  <a:pt x="25" y="0"/>
                </a:moveTo>
                <a:lnTo>
                  <a:pt x="25" y="9"/>
                </a:lnTo>
                <a:lnTo>
                  <a:pt x="25" y="76"/>
                </a:lnTo>
                <a:lnTo>
                  <a:pt x="0" y="76"/>
                </a:lnTo>
                <a:lnTo>
                  <a:pt x="0" y="9"/>
                </a:lnTo>
                <a:lnTo>
                  <a:pt x="8" y="0"/>
                </a:lnTo>
                <a:lnTo>
                  <a:pt x="25" y="0"/>
                </a:lnTo>
                <a:close/>
              </a:path>
            </a:pathLst>
          </a:custGeom>
          <a:solidFill>
            <a:srgbClr val="00D4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697" name="Freeform 25"/>
          <p:cNvSpPr>
            <a:spLocks/>
          </p:cNvSpPr>
          <p:nvPr/>
        </p:nvSpPr>
        <p:spPr bwMode="auto">
          <a:xfrm>
            <a:off x="2105025" y="3111500"/>
            <a:ext cx="26988" cy="39688"/>
          </a:xfrm>
          <a:custGeom>
            <a:avLst/>
            <a:gdLst>
              <a:gd name="T0" fmla="*/ 0 w 17"/>
              <a:gd name="T1" fmla="*/ 2147483647 h 25"/>
              <a:gd name="T2" fmla="*/ 2147483647 w 17"/>
              <a:gd name="T3" fmla="*/ 0 h 25"/>
              <a:gd name="T4" fmla="*/ 2147483647 w 17"/>
              <a:gd name="T5" fmla="*/ 0 h 25"/>
              <a:gd name="T6" fmla="*/ 2147483647 w 17"/>
              <a:gd name="T7" fmla="*/ 2147483647 h 25"/>
              <a:gd name="T8" fmla="*/ 2147483647 w 17"/>
              <a:gd name="T9" fmla="*/ 2147483647 h 25"/>
              <a:gd name="T10" fmla="*/ 0 w 17"/>
              <a:gd name="T11" fmla="*/ 2147483647 h 25"/>
              <a:gd name="T12" fmla="*/ 0 w 17"/>
              <a:gd name="T13" fmla="*/ 2147483647 h 25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17"/>
              <a:gd name="T22" fmla="*/ 0 h 25"/>
              <a:gd name="T23" fmla="*/ 17 w 17"/>
              <a:gd name="T24" fmla="*/ 25 h 25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17" h="25">
                <a:moveTo>
                  <a:pt x="0" y="8"/>
                </a:moveTo>
                <a:lnTo>
                  <a:pt x="8" y="0"/>
                </a:lnTo>
                <a:lnTo>
                  <a:pt x="17" y="0"/>
                </a:lnTo>
                <a:lnTo>
                  <a:pt x="17" y="25"/>
                </a:lnTo>
                <a:lnTo>
                  <a:pt x="8" y="25"/>
                </a:lnTo>
                <a:lnTo>
                  <a:pt x="0" y="25"/>
                </a:lnTo>
                <a:lnTo>
                  <a:pt x="0" y="8"/>
                </a:lnTo>
                <a:close/>
              </a:path>
            </a:pathLst>
          </a:custGeom>
          <a:solidFill>
            <a:srgbClr val="00D4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698" name="Freeform 26"/>
          <p:cNvSpPr>
            <a:spLocks/>
          </p:cNvSpPr>
          <p:nvPr/>
        </p:nvSpPr>
        <p:spPr bwMode="auto">
          <a:xfrm>
            <a:off x="2117725" y="3111500"/>
            <a:ext cx="39688" cy="106363"/>
          </a:xfrm>
          <a:custGeom>
            <a:avLst/>
            <a:gdLst>
              <a:gd name="T0" fmla="*/ 2147483647 w 25"/>
              <a:gd name="T1" fmla="*/ 0 h 67"/>
              <a:gd name="T2" fmla="*/ 2147483647 w 25"/>
              <a:gd name="T3" fmla="*/ 2147483647 h 67"/>
              <a:gd name="T4" fmla="*/ 2147483647 w 25"/>
              <a:gd name="T5" fmla="*/ 2147483647 h 67"/>
              <a:gd name="T6" fmla="*/ 0 w 25"/>
              <a:gd name="T7" fmla="*/ 2147483647 h 67"/>
              <a:gd name="T8" fmla="*/ 0 w 25"/>
              <a:gd name="T9" fmla="*/ 2147483647 h 67"/>
              <a:gd name="T10" fmla="*/ 2147483647 w 25"/>
              <a:gd name="T11" fmla="*/ 0 h 67"/>
              <a:gd name="T12" fmla="*/ 2147483647 w 25"/>
              <a:gd name="T13" fmla="*/ 0 h 67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25"/>
              <a:gd name="T22" fmla="*/ 0 h 67"/>
              <a:gd name="T23" fmla="*/ 25 w 25"/>
              <a:gd name="T24" fmla="*/ 67 h 67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5" h="67">
                <a:moveTo>
                  <a:pt x="25" y="0"/>
                </a:moveTo>
                <a:lnTo>
                  <a:pt x="25" y="8"/>
                </a:lnTo>
                <a:lnTo>
                  <a:pt x="25" y="67"/>
                </a:lnTo>
                <a:lnTo>
                  <a:pt x="0" y="67"/>
                </a:lnTo>
                <a:lnTo>
                  <a:pt x="0" y="8"/>
                </a:lnTo>
                <a:lnTo>
                  <a:pt x="9" y="0"/>
                </a:lnTo>
                <a:lnTo>
                  <a:pt x="25" y="0"/>
                </a:lnTo>
                <a:close/>
              </a:path>
            </a:pathLst>
          </a:custGeom>
          <a:solidFill>
            <a:srgbClr val="00D4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699" name="Freeform 27"/>
          <p:cNvSpPr>
            <a:spLocks/>
          </p:cNvSpPr>
          <p:nvPr/>
        </p:nvSpPr>
        <p:spPr bwMode="auto">
          <a:xfrm>
            <a:off x="2117725" y="3203575"/>
            <a:ext cx="39688" cy="39688"/>
          </a:xfrm>
          <a:custGeom>
            <a:avLst/>
            <a:gdLst>
              <a:gd name="T0" fmla="*/ 0 w 25"/>
              <a:gd name="T1" fmla="*/ 2147483647 h 25"/>
              <a:gd name="T2" fmla="*/ 2147483647 w 25"/>
              <a:gd name="T3" fmla="*/ 0 h 25"/>
              <a:gd name="T4" fmla="*/ 2147483647 w 25"/>
              <a:gd name="T5" fmla="*/ 0 h 25"/>
              <a:gd name="T6" fmla="*/ 2147483647 w 25"/>
              <a:gd name="T7" fmla="*/ 2147483647 h 25"/>
              <a:gd name="T8" fmla="*/ 2147483647 w 25"/>
              <a:gd name="T9" fmla="*/ 2147483647 h 25"/>
              <a:gd name="T10" fmla="*/ 0 w 25"/>
              <a:gd name="T11" fmla="*/ 2147483647 h 25"/>
              <a:gd name="T12" fmla="*/ 0 w 25"/>
              <a:gd name="T13" fmla="*/ 2147483647 h 25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25"/>
              <a:gd name="T22" fmla="*/ 0 h 25"/>
              <a:gd name="T23" fmla="*/ 25 w 25"/>
              <a:gd name="T24" fmla="*/ 25 h 25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5" h="25">
                <a:moveTo>
                  <a:pt x="0" y="9"/>
                </a:moveTo>
                <a:lnTo>
                  <a:pt x="9" y="0"/>
                </a:lnTo>
                <a:lnTo>
                  <a:pt x="25" y="0"/>
                </a:lnTo>
                <a:lnTo>
                  <a:pt x="25" y="25"/>
                </a:lnTo>
                <a:lnTo>
                  <a:pt x="9" y="25"/>
                </a:lnTo>
                <a:lnTo>
                  <a:pt x="0" y="25"/>
                </a:lnTo>
                <a:lnTo>
                  <a:pt x="0" y="9"/>
                </a:lnTo>
                <a:close/>
              </a:path>
            </a:pathLst>
          </a:custGeom>
          <a:solidFill>
            <a:srgbClr val="00D4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700" name="Freeform 28"/>
          <p:cNvSpPr>
            <a:spLocks/>
          </p:cNvSpPr>
          <p:nvPr/>
        </p:nvSpPr>
        <p:spPr bwMode="auto">
          <a:xfrm>
            <a:off x="2144713" y="3203575"/>
            <a:ext cx="39687" cy="106363"/>
          </a:xfrm>
          <a:custGeom>
            <a:avLst/>
            <a:gdLst>
              <a:gd name="T0" fmla="*/ 2147483647 w 25"/>
              <a:gd name="T1" fmla="*/ 0 h 67"/>
              <a:gd name="T2" fmla="*/ 2147483647 w 25"/>
              <a:gd name="T3" fmla="*/ 2147483647 h 67"/>
              <a:gd name="T4" fmla="*/ 2147483647 w 25"/>
              <a:gd name="T5" fmla="*/ 2147483647 h 67"/>
              <a:gd name="T6" fmla="*/ 0 w 25"/>
              <a:gd name="T7" fmla="*/ 2147483647 h 67"/>
              <a:gd name="T8" fmla="*/ 0 w 25"/>
              <a:gd name="T9" fmla="*/ 2147483647 h 67"/>
              <a:gd name="T10" fmla="*/ 2147483647 w 25"/>
              <a:gd name="T11" fmla="*/ 0 h 67"/>
              <a:gd name="T12" fmla="*/ 2147483647 w 25"/>
              <a:gd name="T13" fmla="*/ 0 h 67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25"/>
              <a:gd name="T22" fmla="*/ 0 h 67"/>
              <a:gd name="T23" fmla="*/ 25 w 25"/>
              <a:gd name="T24" fmla="*/ 67 h 67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5" h="67">
                <a:moveTo>
                  <a:pt x="25" y="0"/>
                </a:moveTo>
                <a:lnTo>
                  <a:pt x="25" y="9"/>
                </a:lnTo>
                <a:lnTo>
                  <a:pt x="25" y="67"/>
                </a:lnTo>
                <a:lnTo>
                  <a:pt x="0" y="67"/>
                </a:lnTo>
                <a:lnTo>
                  <a:pt x="0" y="9"/>
                </a:lnTo>
                <a:lnTo>
                  <a:pt x="8" y="0"/>
                </a:lnTo>
                <a:lnTo>
                  <a:pt x="25" y="0"/>
                </a:lnTo>
                <a:close/>
              </a:path>
            </a:pathLst>
          </a:custGeom>
          <a:solidFill>
            <a:srgbClr val="00D4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701" name="Freeform 29"/>
          <p:cNvSpPr>
            <a:spLocks/>
          </p:cNvSpPr>
          <p:nvPr/>
        </p:nvSpPr>
        <p:spPr bwMode="auto">
          <a:xfrm>
            <a:off x="2144713" y="3297238"/>
            <a:ext cx="66675" cy="39687"/>
          </a:xfrm>
          <a:custGeom>
            <a:avLst/>
            <a:gdLst>
              <a:gd name="T0" fmla="*/ 0 w 42"/>
              <a:gd name="T1" fmla="*/ 2147483647 h 25"/>
              <a:gd name="T2" fmla="*/ 2147483647 w 42"/>
              <a:gd name="T3" fmla="*/ 0 h 25"/>
              <a:gd name="T4" fmla="*/ 2147483647 w 42"/>
              <a:gd name="T5" fmla="*/ 0 h 25"/>
              <a:gd name="T6" fmla="*/ 2147483647 w 42"/>
              <a:gd name="T7" fmla="*/ 2147483647 h 25"/>
              <a:gd name="T8" fmla="*/ 2147483647 w 42"/>
              <a:gd name="T9" fmla="*/ 2147483647 h 25"/>
              <a:gd name="T10" fmla="*/ 0 w 42"/>
              <a:gd name="T11" fmla="*/ 2147483647 h 25"/>
              <a:gd name="T12" fmla="*/ 0 w 42"/>
              <a:gd name="T13" fmla="*/ 2147483647 h 25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42"/>
              <a:gd name="T22" fmla="*/ 0 h 25"/>
              <a:gd name="T23" fmla="*/ 42 w 42"/>
              <a:gd name="T24" fmla="*/ 25 h 25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42" h="25">
                <a:moveTo>
                  <a:pt x="0" y="8"/>
                </a:moveTo>
                <a:lnTo>
                  <a:pt x="8" y="0"/>
                </a:lnTo>
                <a:lnTo>
                  <a:pt x="42" y="0"/>
                </a:lnTo>
                <a:lnTo>
                  <a:pt x="42" y="25"/>
                </a:lnTo>
                <a:lnTo>
                  <a:pt x="8" y="25"/>
                </a:lnTo>
                <a:lnTo>
                  <a:pt x="0" y="25"/>
                </a:lnTo>
                <a:lnTo>
                  <a:pt x="0" y="8"/>
                </a:lnTo>
                <a:close/>
              </a:path>
            </a:pathLst>
          </a:custGeom>
          <a:solidFill>
            <a:srgbClr val="00D4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702" name="Freeform 30"/>
          <p:cNvSpPr>
            <a:spLocks/>
          </p:cNvSpPr>
          <p:nvPr/>
        </p:nvSpPr>
        <p:spPr bwMode="auto">
          <a:xfrm>
            <a:off x="2197100" y="3297238"/>
            <a:ext cx="41275" cy="119062"/>
          </a:xfrm>
          <a:custGeom>
            <a:avLst/>
            <a:gdLst>
              <a:gd name="T0" fmla="*/ 2147483647 w 26"/>
              <a:gd name="T1" fmla="*/ 0 h 75"/>
              <a:gd name="T2" fmla="*/ 2147483647 w 26"/>
              <a:gd name="T3" fmla="*/ 2147483647 h 75"/>
              <a:gd name="T4" fmla="*/ 2147483647 w 26"/>
              <a:gd name="T5" fmla="*/ 2147483647 h 75"/>
              <a:gd name="T6" fmla="*/ 0 w 26"/>
              <a:gd name="T7" fmla="*/ 2147483647 h 75"/>
              <a:gd name="T8" fmla="*/ 0 w 26"/>
              <a:gd name="T9" fmla="*/ 2147483647 h 75"/>
              <a:gd name="T10" fmla="*/ 2147483647 w 26"/>
              <a:gd name="T11" fmla="*/ 0 h 75"/>
              <a:gd name="T12" fmla="*/ 2147483647 w 26"/>
              <a:gd name="T13" fmla="*/ 0 h 75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26"/>
              <a:gd name="T22" fmla="*/ 0 h 75"/>
              <a:gd name="T23" fmla="*/ 26 w 26"/>
              <a:gd name="T24" fmla="*/ 75 h 75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6" h="75">
                <a:moveTo>
                  <a:pt x="26" y="0"/>
                </a:moveTo>
                <a:lnTo>
                  <a:pt x="26" y="8"/>
                </a:lnTo>
                <a:lnTo>
                  <a:pt x="26" y="75"/>
                </a:lnTo>
                <a:lnTo>
                  <a:pt x="0" y="75"/>
                </a:lnTo>
                <a:lnTo>
                  <a:pt x="0" y="8"/>
                </a:lnTo>
                <a:lnTo>
                  <a:pt x="9" y="0"/>
                </a:lnTo>
                <a:lnTo>
                  <a:pt x="26" y="0"/>
                </a:lnTo>
                <a:close/>
              </a:path>
            </a:pathLst>
          </a:custGeom>
          <a:solidFill>
            <a:srgbClr val="00D4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703" name="Freeform 31"/>
          <p:cNvSpPr>
            <a:spLocks/>
          </p:cNvSpPr>
          <p:nvPr/>
        </p:nvSpPr>
        <p:spPr bwMode="auto">
          <a:xfrm>
            <a:off x="2197100" y="3403600"/>
            <a:ext cx="41275" cy="39688"/>
          </a:xfrm>
          <a:custGeom>
            <a:avLst/>
            <a:gdLst>
              <a:gd name="T0" fmla="*/ 0 w 26"/>
              <a:gd name="T1" fmla="*/ 2147483647 h 25"/>
              <a:gd name="T2" fmla="*/ 2147483647 w 26"/>
              <a:gd name="T3" fmla="*/ 0 h 25"/>
              <a:gd name="T4" fmla="*/ 2147483647 w 26"/>
              <a:gd name="T5" fmla="*/ 0 h 25"/>
              <a:gd name="T6" fmla="*/ 2147483647 w 26"/>
              <a:gd name="T7" fmla="*/ 2147483647 h 25"/>
              <a:gd name="T8" fmla="*/ 2147483647 w 26"/>
              <a:gd name="T9" fmla="*/ 2147483647 h 25"/>
              <a:gd name="T10" fmla="*/ 0 w 26"/>
              <a:gd name="T11" fmla="*/ 2147483647 h 25"/>
              <a:gd name="T12" fmla="*/ 0 w 26"/>
              <a:gd name="T13" fmla="*/ 2147483647 h 25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26"/>
              <a:gd name="T22" fmla="*/ 0 h 25"/>
              <a:gd name="T23" fmla="*/ 26 w 26"/>
              <a:gd name="T24" fmla="*/ 25 h 25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6" h="25">
                <a:moveTo>
                  <a:pt x="0" y="8"/>
                </a:moveTo>
                <a:lnTo>
                  <a:pt x="9" y="0"/>
                </a:lnTo>
                <a:lnTo>
                  <a:pt x="26" y="0"/>
                </a:lnTo>
                <a:lnTo>
                  <a:pt x="26" y="25"/>
                </a:lnTo>
                <a:lnTo>
                  <a:pt x="9" y="25"/>
                </a:lnTo>
                <a:lnTo>
                  <a:pt x="0" y="25"/>
                </a:lnTo>
                <a:lnTo>
                  <a:pt x="0" y="8"/>
                </a:lnTo>
                <a:close/>
              </a:path>
            </a:pathLst>
          </a:custGeom>
          <a:solidFill>
            <a:srgbClr val="00D4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704" name="Freeform 32"/>
          <p:cNvSpPr>
            <a:spLocks/>
          </p:cNvSpPr>
          <p:nvPr/>
        </p:nvSpPr>
        <p:spPr bwMode="auto">
          <a:xfrm>
            <a:off x="2224088" y="3403600"/>
            <a:ext cx="39687" cy="198438"/>
          </a:xfrm>
          <a:custGeom>
            <a:avLst/>
            <a:gdLst>
              <a:gd name="T0" fmla="*/ 2147483647 w 25"/>
              <a:gd name="T1" fmla="*/ 0 h 125"/>
              <a:gd name="T2" fmla="*/ 2147483647 w 25"/>
              <a:gd name="T3" fmla="*/ 2147483647 h 125"/>
              <a:gd name="T4" fmla="*/ 2147483647 w 25"/>
              <a:gd name="T5" fmla="*/ 2147483647 h 125"/>
              <a:gd name="T6" fmla="*/ 0 w 25"/>
              <a:gd name="T7" fmla="*/ 2147483647 h 125"/>
              <a:gd name="T8" fmla="*/ 0 w 25"/>
              <a:gd name="T9" fmla="*/ 2147483647 h 125"/>
              <a:gd name="T10" fmla="*/ 2147483647 w 25"/>
              <a:gd name="T11" fmla="*/ 0 h 125"/>
              <a:gd name="T12" fmla="*/ 2147483647 w 25"/>
              <a:gd name="T13" fmla="*/ 0 h 125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25"/>
              <a:gd name="T22" fmla="*/ 0 h 125"/>
              <a:gd name="T23" fmla="*/ 25 w 25"/>
              <a:gd name="T24" fmla="*/ 125 h 125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5" h="125">
                <a:moveTo>
                  <a:pt x="25" y="0"/>
                </a:moveTo>
                <a:lnTo>
                  <a:pt x="25" y="8"/>
                </a:lnTo>
                <a:lnTo>
                  <a:pt x="25" y="125"/>
                </a:lnTo>
                <a:lnTo>
                  <a:pt x="0" y="125"/>
                </a:lnTo>
                <a:lnTo>
                  <a:pt x="0" y="8"/>
                </a:lnTo>
                <a:lnTo>
                  <a:pt x="9" y="0"/>
                </a:lnTo>
                <a:lnTo>
                  <a:pt x="25" y="0"/>
                </a:lnTo>
                <a:close/>
              </a:path>
            </a:pathLst>
          </a:custGeom>
          <a:solidFill>
            <a:srgbClr val="00D4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705" name="Freeform 33"/>
          <p:cNvSpPr>
            <a:spLocks/>
          </p:cNvSpPr>
          <p:nvPr/>
        </p:nvSpPr>
        <p:spPr bwMode="auto">
          <a:xfrm>
            <a:off x="2224088" y="3589338"/>
            <a:ext cx="160337" cy="39687"/>
          </a:xfrm>
          <a:custGeom>
            <a:avLst/>
            <a:gdLst>
              <a:gd name="T0" fmla="*/ 0 w 101"/>
              <a:gd name="T1" fmla="*/ 2147483647 h 25"/>
              <a:gd name="T2" fmla="*/ 2147483647 w 101"/>
              <a:gd name="T3" fmla="*/ 0 h 25"/>
              <a:gd name="T4" fmla="*/ 2147483647 w 101"/>
              <a:gd name="T5" fmla="*/ 0 h 25"/>
              <a:gd name="T6" fmla="*/ 2147483647 w 101"/>
              <a:gd name="T7" fmla="*/ 2147483647 h 25"/>
              <a:gd name="T8" fmla="*/ 2147483647 w 101"/>
              <a:gd name="T9" fmla="*/ 2147483647 h 25"/>
              <a:gd name="T10" fmla="*/ 0 w 101"/>
              <a:gd name="T11" fmla="*/ 2147483647 h 25"/>
              <a:gd name="T12" fmla="*/ 0 w 101"/>
              <a:gd name="T13" fmla="*/ 2147483647 h 25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101"/>
              <a:gd name="T22" fmla="*/ 0 h 25"/>
              <a:gd name="T23" fmla="*/ 101 w 101"/>
              <a:gd name="T24" fmla="*/ 25 h 25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101" h="25">
                <a:moveTo>
                  <a:pt x="0" y="8"/>
                </a:moveTo>
                <a:lnTo>
                  <a:pt x="9" y="0"/>
                </a:lnTo>
                <a:lnTo>
                  <a:pt x="101" y="0"/>
                </a:lnTo>
                <a:lnTo>
                  <a:pt x="101" y="25"/>
                </a:lnTo>
                <a:lnTo>
                  <a:pt x="9" y="25"/>
                </a:lnTo>
                <a:lnTo>
                  <a:pt x="0" y="25"/>
                </a:lnTo>
                <a:lnTo>
                  <a:pt x="0" y="8"/>
                </a:lnTo>
                <a:close/>
              </a:path>
            </a:pathLst>
          </a:custGeom>
          <a:solidFill>
            <a:srgbClr val="00D4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706" name="Freeform 34"/>
          <p:cNvSpPr>
            <a:spLocks/>
          </p:cNvSpPr>
          <p:nvPr/>
        </p:nvSpPr>
        <p:spPr bwMode="auto">
          <a:xfrm>
            <a:off x="2370138" y="3589338"/>
            <a:ext cx="39687" cy="120650"/>
          </a:xfrm>
          <a:custGeom>
            <a:avLst/>
            <a:gdLst>
              <a:gd name="T0" fmla="*/ 2147483647 w 25"/>
              <a:gd name="T1" fmla="*/ 0 h 76"/>
              <a:gd name="T2" fmla="*/ 2147483647 w 25"/>
              <a:gd name="T3" fmla="*/ 2147483647 h 76"/>
              <a:gd name="T4" fmla="*/ 2147483647 w 25"/>
              <a:gd name="T5" fmla="*/ 2147483647 h 76"/>
              <a:gd name="T6" fmla="*/ 0 w 25"/>
              <a:gd name="T7" fmla="*/ 2147483647 h 76"/>
              <a:gd name="T8" fmla="*/ 0 w 25"/>
              <a:gd name="T9" fmla="*/ 2147483647 h 76"/>
              <a:gd name="T10" fmla="*/ 2147483647 w 25"/>
              <a:gd name="T11" fmla="*/ 0 h 76"/>
              <a:gd name="T12" fmla="*/ 2147483647 w 25"/>
              <a:gd name="T13" fmla="*/ 0 h 76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25"/>
              <a:gd name="T22" fmla="*/ 0 h 76"/>
              <a:gd name="T23" fmla="*/ 25 w 25"/>
              <a:gd name="T24" fmla="*/ 76 h 7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5" h="76">
                <a:moveTo>
                  <a:pt x="25" y="0"/>
                </a:moveTo>
                <a:lnTo>
                  <a:pt x="25" y="8"/>
                </a:lnTo>
                <a:lnTo>
                  <a:pt x="25" y="76"/>
                </a:lnTo>
                <a:lnTo>
                  <a:pt x="0" y="76"/>
                </a:lnTo>
                <a:lnTo>
                  <a:pt x="0" y="8"/>
                </a:lnTo>
                <a:lnTo>
                  <a:pt x="9" y="0"/>
                </a:lnTo>
                <a:lnTo>
                  <a:pt x="25" y="0"/>
                </a:lnTo>
                <a:close/>
              </a:path>
            </a:pathLst>
          </a:custGeom>
          <a:solidFill>
            <a:srgbClr val="00D4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707" name="Freeform 35"/>
          <p:cNvSpPr>
            <a:spLocks/>
          </p:cNvSpPr>
          <p:nvPr/>
        </p:nvSpPr>
        <p:spPr bwMode="auto">
          <a:xfrm>
            <a:off x="2370138" y="3695700"/>
            <a:ext cx="80962" cy="39688"/>
          </a:xfrm>
          <a:custGeom>
            <a:avLst/>
            <a:gdLst>
              <a:gd name="T0" fmla="*/ 0 w 51"/>
              <a:gd name="T1" fmla="*/ 2147483647 h 25"/>
              <a:gd name="T2" fmla="*/ 2147483647 w 51"/>
              <a:gd name="T3" fmla="*/ 0 h 25"/>
              <a:gd name="T4" fmla="*/ 2147483647 w 51"/>
              <a:gd name="T5" fmla="*/ 0 h 25"/>
              <a:gd name="T6" fmla="*/ 2147483647 w 51"/>
              <a:gd name="T7" fmla="*/ 2147483647 h 25"/>
              <a:gd name="T8" fmla="*/ 2147483647 w 51"/>
              <a:gd name="T9" fmla="*/ 2147483647 h 25"/>
              <a:gd name="T10" fmla="*/ 0 w 51"/>
              <a:gd name="T11" fmla="*/ 2147483647 h 25"/>
              <a:gd name="T12" fmla="*/ 0 w 51"/>
              <a:gd name="T13" fmla="*/ 2147483647 h 25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51"/>
              <a:gd name="T22" fmla="*/ 0 h 25"/>
              <a:gd name="T23" fmla="*/ 51 w 51"/>
              <a:gd name="T24" fmla="*/ 25 h 25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51" h="25">
                <a:moveTo>
                  <a:pt x="0" y="9"/>
                </a:moveTo>
                <a:lnTo>
                  <a:pt x="9" y="0"/>
                </a:lnTo>
                <a:lnTo>
                  <a:pt x="51" y="0"/>
                </a:lnTo>
                <a:lnTo>
                  <a:pt x="51" y="25"/>
                </a:lnTo>
                <a:lnTo>
                  <a:pt x="9" y="25"/>
                </a:lnTo>
                <a:lnTo>
                  <a:pt x="0" y="25"/>
                </a:lnTo>
                <a:lnTo>
                  <a:pt x="0" y="9"/>
                </a:lnTo>
                <a:close/>
              </a:path>
            </a:pathLst>
          </a:custGeom>
          <a:solidFill>
            <a:srgbClr val="00D4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708" name="Freeform 36"/>
          <p:cNvSpPr>
            <a:spLocks/>
          </p:cNvSpPr>
          <p:nvPr/>
        </p:nvSpPr>
        <p:spPr bwMode="auto">
          <a:xfrm>
            <a:off x="2436813" y="3695700"/>
            <a:ext cx="39687" cy="106363"/>
          </a:xfrm>
          <a:custGeom>
            <a:avLst/>
            <a:gdLst>
              <a:gd name="T0" fmla="*/ 2147483647 w 25"/>
              <a:gd name="T1" fmla="*/ 0 h 67"/>
              <a:gd name="T2" fmla="*/ 2147483647 w 25"/>
              <a:gd name="T3" fmla="*/ 2147483647 h 67"/>
              <a:gd name="T4" fmla="*/ 2147483647 w 25"/>
              <a:gd name="T5" fmla="*/ 2147483647 h 67"/>
              <a:gd name="T6" fmla="*/ 0 w 25"/>
              <a:gd name="T7" fmla="*/ 2147483647 h 67"/>
              <a:gd name="T8" fmla="*/ 0 w 25"/>
              <a:gd name="T9" fmla="*/ 2147483647 h 67"/>
              <a:gd name="T10" fmla="*/ 2147483647 w 25"/>
              <a:gd name="T11" fmla="*/ 0 h 67"/>
              <a:gd name="T12" fmla="*/ 2147483647 w 25"/>
              <a:gd name="T13" fmla="*/ 0 h 67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25"/>
              <a:gd name="T22" fmla="*/ 0 h 67"/>
              <a:gd name="T23" fmla="*/ 25 w 25"/>
              <a:gd name="T24" fmla="*/ 67 h 67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5" h="67">
                <a:moveTo>
                  <a:pt x="25" y="0"/>
                </a:moveTo>
                <a:lnTo>
                  <a:pt x="25" y="9"/>
                </a:lnTo>
                <a:lnTo>
                  <a:pt x="25" y="67"/>
                </a:lnTo>
                <a:lnTo>
                  <a:pt x="0" y="67"/>
                </a:lnTo>
                <a:lnTo>
                  <a:pt x="0" y="9"/>
                </a:lnTo>
                <a:lnTo>
                  <a:pt x="9" y="0"/>
                </a:lnTo>
                <a:lnTo>
                  <a:pt x="25" y="0"/>
                </a:lnTo>
                <a:close/>
              </a:path>
            </a:pathLst>
          </a:custGeom>
          <a:solidFill>
            <a:srgbClr val="00D4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709" name="Freeform 37"/>
          <p:cNvSpPr>
            <a:spLocks/>
          </p:cNvSpPr>
          <p:nvPr/>
        </p:nvSpPr>
        <p:spPr bwMode="auto">
          <a:xfrm>
            <a:off x="2436813" y="3789363"/>
            <a:ext cx="120650" cy="39687"/>
          </a:xfrm>
          <a:custGeom>
            <a:avLst/>
            <a:gdLst>
              <a:gd name="T0" fmla="*/ 0 w 76"/>
              <a:gd name="T1" fmla="*/ 2147483647 h 25"/>
              <a:gd name="T2" fmla="*/ 2147483647 w 76"/>
              <a:gd name="T3" fmla="*/ 0 h 25"/>
              <a:gd name="T4" fmla="*/ 2147483647 w 76"/>
              <a:gd name="T5" fmla="*/ 0 h 25"/>
              <a:gd name="T6" fmla="*/ 2147483647 w 76"/>
              <a:gd name="T7" fmla="*/ 2147483647 h 25"/>
              <a:gd name="T8" fmla="*/ 2147483647 w 76"/>
              <a:gd name="T9" fmla="*/ 2147483647 h 25"/>
              <a:gd name="T10" fmla="*/ 0 w 76"/>
              <a:gd name="T11" fmla="*/ 2147483647 h 25"/>
              <a:gd name="T12" fmla="*/ 0 w 76"/>
              <a:gd name="T13" fmla="*/ 2147483647 h 25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76"/>
              <a:gd name="T22" fmla="*/ 0 h 25"/>
              <a:gd name="T23" fmla="*/ 76 w 76"/>
              <a:gd name="T24" fmla="*/ 25 h 25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76" h="25">
                <a:moveTo>
                  <a:pt x="0" y="8"/>
                </a:moveTo>
                <a:lnTo>
                  <a:pt x="9" y="0"/>
                </a:lnTo>
                <a:lnTo>
                  <a:pt x="76" y="0"/>
                </a:lnTo>
                <a:lnTo>
                  <a:pt x="76" y="25"/>
                </a:lnTo>
                <a:lnTo>
                  <a:pt x="9" y="25"/>
                </a:lnTo>
                <a:lnTo>
                  <a:pt x="0" y="25"/>
                </a:lnTo>
                <a:lnTo>
                  <a:pt x="0" y="8"/>
                </a:lnTo>
                <a:close/>
              </a:path>
            </a:pathLst>
          </a:custGeom>
          <a:solidFill>
            <a:srgbClr val="00D4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710" name="Freeform 38"/>
          <p:cNvSpPr>
            <a:spLocks/>
          </p:cNvSpPr>
          <p:nvPr/>
        </p:nvSpPr>
        <p:spPr bwMode="auto">
          <a:xfrm>
            <a:off x="2543175" y="3789363"/>
            <a:ext cx="39688" cy="119062"/>
          </a:xfrm>
          <a:custGeom>
            <a:avLst/>
            <a:gdLst>
              <a:gd name="T0" fmla="*/ 2147483647 w 25"/>
              <a:gd name="T1" fmla="*/ 0 h 75"/>
              <a:gd name="T2" fmla="*/ 2147483647 w 25"/>
              <a:gd name="T3" fmla="*/ 2147483647 h 75"/>
              <a:gd name="T4" fmla="*/ 2147483647 w 25"/>
              <a:gd name="T5" fmla="*/ 2147483647 h 75"/>
              <a:gd name="T6" fmla="*/ 0 w 25"/>
              <a:gd name="T7" fmla="*/ 2147483647 h 75"/>
              <a:gd name="T8" fmla="*/ 0 w 25"/>
              <a:gd name="T9" fmla="*/ 2147483647 h 75"/>
              <a:gd name="T10" fmla="*/ 2147483647 w 25"/>
              <a:gd name="T11" fmla="*/ 0 h 75"/>
              <a:gd name="T12" fmla="*/ 2147483647 w 25"/>
              <a:gd name="T13" fmla="*/ 0 h 75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25"/>
              <a:gd name="T22" fmla="*/ 0 h 75"/>
              <a:gd name="T23" fmla="*/ 25 w 25"/>
              <a:gd name="T24" fmla="*/ 75 h 75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5" h="75">
                <a:moveTo>
                  <a:pt x="25" y="0"/>
                </a:moveTo>
                <a:lnTo>
                  <a:pt x="25" y="8"/>
                </a:lnTo>
                <a:lnTo>
                  <a:pt x="25" y="75"/>
                </a:lnTo>
                <a:lnTo>
                  <a:pt x="0" y="75"/>
                </a:lnTo>
                <a:lnTo>
                  <a:pt x="0" y="8"/>
                </a:lnTo>
                <a:lnTo>
                  <a:pt x="9" y="0"/>
                </a:lnTo>
                <a:lnTo>
                  <a:pt x="25" y="0"/>
                </a:lnTo>
                <a:close/>
              </a:path>
            </a:pathLst>
          </a:custGeom>
          <a:solidFill>
            <a:srgbClr val="00D4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711" name="Freeform 39"/>
          <p:cNvSpPr>
            <a:spLocks/>
          </p:cNvSpPr>
          <p:nvPr/>
        </p:nvSpPr>
        <p:spPr bwMode="auto">
          <a:xfrm>
            <a:off x="2543175" y="3895725"/>
            <a:ext cx="66675" cy="39688"/>
          </a:xfrm>
          <a:custGeom>
            <a:avLst/>
            <a:gdLst>
              <a:gd name="T0" fmla="*/ 0 w 42"/>
              <a:gd name="T1" fmla="*/ 2147483647 h 25"/>
              <a:gd name="T2" fmla="*/ 2147483647 w 42"/>
              <a:gd name="T3" fmla="*/ 0 h 25"/>
              <a:gd name="T4" fmla="*/ 2147483647 w 42"/>
              <a:gd name="T5" fmla="*/ 0 h 25"/>
              <a:gd name="T6" fmla="*/ 2147483647 w 42"/>
              <a:gd name="T7" fmla="*/ 2147483647 h 25"/>
              <a:gd name="T8" fmla="*/ 2147483647 w 42"/>
              <a:gd name="T9" fmla="*/ 2147483647 h 25"/>
              <a:gd name="T10" fmla="*/ 0 w 42"/>
              <a:gd name="T11" fmla="*/ 2147483647 h 25"/>
              <a:gd name="T12" fmla="*/ 0 w 42"/>
              <a:gd name="T13" fmla="*/ 2147483647 h 25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42"/>
              <a:gd name="T22" fmla="*/ 0 h 25"/>
              <a:gd name="T23" fmla="*/ 42 w 42"/>
              <a:gd name="T24" fmla="*/ 25 h 25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42" h="25">
                <a:moveTo>
                  <a:pt x="0" y="8"/>
                </a:moveTo>
                <a:lnTo>
                  <a:pt x="9" y="0"/>
                </a:lnTo>
                <a:lnTo>
                  <a:pt x="42" y="0"/>
                </a:lnTo>
                <a:lnTo>
                  <a:pt x="42" y="25"/>
                </a:lnTo>
                <a:lnTo>
                  <a:pt x="9" y="25"/>
                </a:lnTo>
                <a:lnTo>
                  <a:pt x="0" y="25"/>
                </a:lnTo>
                <a:lnTo>
                  <a:pt x="0" y="8"/>
                </a:lnTo>
                <a:close/>
              </a:path>
            </a:pathLst>
          </a:custGeom>
          <a:solidFill>
            <a:srgbClr val="00D4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712" name="Freeform 40"/>
          <p:cNvSpPr>
            <a:spLocks/>
          </p:cNvSpPr>
          <p:nvPr/>
        </p:nvSpPr>
        <p:spPr bwMode="auto">
          <a:xfrm>
            <a:off x="2597150" y="3895725"/>
            <a:ext cx="39688" cy="198438"/>
          </a:xfrm>
          <a:custGeom>
            <a:avLst/>
            <a:gdLst>
              <a:gd name="T0" fmla="*/ 2147483647 w 25"/>
              <a:gd name="T1" fmla="*/ 0 h 125"/>
              <a:gd name="T2" fmla="*/ 2147483647 w 25"/>
              <a:gd name="T3" fmla="*/ 2147483647 h 125"/>
              <a:gd name="T4" fmla="*/ 2147483647 w 25"/>
              <a:gd name="T5" fmla="*/ 2147483647 h 125"/>
              <a:gd name="T6" fmla="*/ 0 w 25"/>
              <a:gd name="T7" fmla="*/ 2147483647 h 125"/>
              <a:gd name="T8" fmla="*/ 0 w 25"/>
              <a:gd name="T9" fmla="*/ 2147483647 h 125"/>
              <a:gd name="T10" fmla="*/ 2147483647 w 25"/>
              <a:gd name="T11" fmla="*/ 0 h 125"/>
              <a:gd name="T12" fmla="*/ 2147483647 w 25"/>
              <a:gd name="T13" fmla="*/ 0 h 125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25"/>
              <a:gd name="T22" fmla="*/ 0 h 125"/>
              <a:gd name="T23" fmla="*/ 25 w 25"/>
              <a:gd name="T24" fmla="*/ 125 h 125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5" h="125">
                <a:moveTo>
                  <a:pt x="25" y="0"/>
                </a:moveTo>
                <a:lnTo>
                  <a:pt x="25" y="8"/>
                </a:lnTo>
                <a:lnTo>
                  <a:pt x="25" y="125"/>
                </a:lnTo>
                <a:lnTo>
                  <a:pt x="0" y="125"/>
                </a:lnTo>
                <a:lnTo>
                  <a:pt x="0" y="8"/>
                </a:lnTo>
                <a:lnTo>
                  <a:pt x="8" y="0"/>
                </a:lnTo>
                <a:lnTo>
                  <a:pt x="25" y="0"/>
                </a:lnTo>
                <a:close/>
              </a:path>
            </a:pathLst>
          </a:custGeom>
          <a:solidFill>
            <a:srgbClr val="00D4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713" name="Freeform 41"/>
          <p:cNvSpPr>
            <a:spLocks/>
          </p:cNvSpPr>
          <p:nvPr/>
        </p:nvSpPr>
        <p:spPr bwMode="auto">
          <a:xfrm>
            <a:off x="2597150" y="4081463"/>
            <a:ext cx="544513" cy="39687"/>
          </a:xfrm>
          <a:custGeom>
            <a:avLst/>
            <a:gdLst>
              <a:gd name="T0" fmla="*/ 0 w 343"/>
              <a:gd name="T1" fmla="*/ 2147483647 h 25"/>
              <a:gd name="T2" fmla="*/ 2147483647 w 343"/>
              <a:gd name="T3" fmla="*/ 0 h 25"/>
              <a:gd name="T4" fmla="*/ 2147483647 w 343"/>
              <a:gd name="T5" fmla="*/ 0 h 25"/>
              <a:gd name="T6" fmla="*/ 2147483647 w 343"/>
              <a:gd name="T7" fmla="*/ 2147483647 h 25"/>
              <a:gd name="T8" fmla="*/ 2147483647 w 343"/>
              <a:gd name="T9" fmla="*/ 2147483647 h 25"/>
              <a:gd name="T10" fmla="*/ 0 w 343"/>
              <a:gd name="T11" fmla="*/ 2147483647 h 25"/>
              <a:gd name="T12" fmla="*/ 0 w 343"/>
              <a:gd name="T13" fmla="*/ 2147483647 h 25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343"/>
              <a:gd name="T22" fmla="*/ 0 h 25"/>
              <a:gd name="T23" fmla="*/ 343 w 343"/>
              <a:gd name="T24" fmla="*/ 25 h 25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343" h="25">
                <a:moveTo>
                  <a:pt x="0" y="8"/>
                </a:moveTo>
                <a:lnTo>
                  <a:pt x="8" y="0"/>
                </a:lnTo>
                <a:lnTo>
                  <a:pt x="343" y="0"/>
                </a:lnTo>
                <a:lnTo>
                  <a:pt x="343" y="25"/>
                </a:lnTo>
                <a:lnTo>
                  <a:pt x="8" y="25"/>
                </a:lnTo>
                <a:lnTo>
                  <a:pt x="0" y="25"/>
                </a:lnTo>
                <a:lnTo>
                  <a:pt x="0" y="8"/>
                </a:lnTo>
                <a:close/>
              </a:path>
            </a:pathLst>
          </a:custGeom>
          <a:solidFill>
            <a:srgbClr val="00D4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714" name="Freeform 42"/>
          <p:cNvSpPr>
            <a:spLocks/>
          </p:cNvSpPr>
          <p:nvPr/>
        </p:nvSpPr>
        <p:spPr bwMode="auto">
          <a:xfrm>
            <a:off x="3128963" y="4081463"/>
            <a:ext cx="39687" cy="119062"/>
          </a:xfrm>
          <a:custGeom>
            <a:avLst/>
            <a:gdLst>
              <a:gd name="T0" fmla="*/ 2147483647 w 25"/>
              <a:gd name="T1" fmla="*/ 0 h 75"/>
              <a:gd name="T2" fmla="*/ 2147483647 w 25"/>
              <a:gd name="T3" fmla="*/ 2147483647 h 75"/>
              <a:gd name="T4" fmla="*/ 2147483647 w 25"/>
              <a:gd name="T5" fmla="*/ 2147483647 h 75"/>
              <a:gd name="T6" fmla="*/ 0 w 25"/>
              <a:gd name="T7" fmla="*/ 2147483647 h 75"/>
              <a:gd name="T8" fmla="*/ 0 w 25"/>
              <a:gd name="T9" fmla="*/ 2147483647 h 75"/>
              <a:gd name="T10" fmla="*/ 2147483647 w 25"/>
              <a:gd name="T11" fmla="*/ 0 h 75"/>
              <a:gd name="T12" fmla="*/ 2147483647 w 25"/>
              <a:gd name="T13" fmla="*/ 0 h 75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25"/>
              <a:gd name="T22" fmla="*/ 0 h 75"/>
              <a:gd name="T23" fmla="*/ 25 w 25"/>
              <a:gd name="T24" fmla="*/ 75 h 75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5" h="75">
                <a:moveTo>
                  <a:pt x="25" y="0"/>
                </a:moveTo>
                <a:lnTo>
                  <a:pt x="25" y="8"/>
                </a:lnTo>
                <a:lnTo>
                  <a:pt x="25" y="75"/>
                </a:lnTo>
                <a:lnTo>
                  <a:pt x="0" y="75"/>
                </a:lnTo>
                <a:lnTo>
                  <a:pt x="0" y="8"/>
                </a:lnTo>
                <a:lnTo>
                  <a:pt x="8" y="0"/>
                </a:lnTo>
                <a:lnTo>
                  <a:pt x="25" y="0"/>
                </a:lnTo>
                <a:close/>
              </a:path>
            </a:pathLst>
          </a:custGeom>
          <a:solidFill>
            <a:srgbClr val="00D4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715" name="Freeform 43"/>
          <p:cNvSpPr>
            <a:spLocks/>
          </p:cNvSpPr>
          <p:nvPr/>
        </p:nvSpPr>
        <p:spPr bwMode="auto">
          <a:xfrm>
            <a:off x="3128963" y="4187825"/>
            <a:ext cx="1063625" cy="39688"/>
          </a:xfrm>
          <a:custGeom>
            <a:avLst/>
            <a:gdLst>
              <a:gd name="T0" fmla="*/ 0 w 670"/>
              <a:gd name="T1" fmla="*/ 2147483647 h 25"/>
              <a:gd name="T2" fmla="*/ 2147483647 w 670"/>
              <a:gd name="T3" fmla="*/ 0 h 25"/>
              <a:gd name="T4" fmla="*/ 2147483647 w 670"/>
              <a:gd name="T5" fmla="*/ 0 h 25"/>
              <a:gd name="T6" fmla="*/ 2147483647 w 670"/>
              <a:gd name="T7" fmla="*/ 2147483647 h 25"/>
              <a:gd name="T8" fmla="*/ 2147483647 w 670"/>
              <a:gd name="T9" fmla="*/ 2147483647 h 25"/>
              <a:gd name="T10" fmla="*/ 0 w 670"/>
              <a:gd name="T11" fmla="*/ 2147483647 h 25"/>
              <a:gd name="T12" fmla="*/ 0 w 670"/>
              <a:gd name="T13" fmla="*/ 2147483647 h 25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670"/>
              <a:gd name="T22" fmla="*/ 0 h 25"/>
              <a:gd name="T23" fmla="*/ 670 w 670"/>
              <a:gd name="T24" fmla="*/ 25 h 25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670" h="25">
                <a:moveTo>
                  <a:pt x="0" y="8"/>
                </a:moveTo>
                <a:lnTo>
                  <a:pt x="8" y="0"/>
                </a:lnTo>
                <a:lnTo>
                  <a:pt x="670" y="0"/>
                </a:lnTo>
                <a:lnTo>
                  <a:pt x="670" y="25"/>
                </a:lnTo>
                <a:lnTo>
                  <a:pt x="8" y="25"/>
                </a:lnTo>
                <a:lnTo>
                  <a:pt x="0" y="25"/>
                </a:lnTo>
                <a:lnTo>
                  <a:pt x="0" y="8"/>
                </a:lnTo>
                <a:close/>
              </a:path>
            </a:pathLst>
          </a:custGeom>
          <a:solidFill>
            <a:schemeClr val="accent2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716" name="Freeform 44"/>
          <p:cNvSpPr>
            <a:spLocks/>
          </p:cNvSpPr>
          <p:nvPr/>
        </p:nvSpPr>
        <p:spPr bwMode="auto">
          <a:xfrm>
            <a:off x="4178300" y="4187825"/>
            <a:ext cx="41275" cy="106363"/>
          </a:xfrm>
          <a:custGeom>
            <a:avLst/>
            <a:gdLst>
              <a:gd name="T0" fmla="*/ 2147483647 w 26"/>
              <a:gd name="T1" fmla="*/ 0 h 67"/>
              <a:gd name="T2" fmla="*/ 2147483647 w 26"/>
              <a:gd name="T3" fmla="*/ 2147483647 h 67"/>
              <a:gd name="T4" fmla="*/ 2147483647 w 26"/>
              <a:gd name="T5" fmla="*/ 2147483647 h 67"/>
              <a:gd name="T6" fmla="*/ 0 w 26"/>
              <a:gd name="T7" fmla="*/ 2147483647 h 67"/>
              <a:gd name="T8" fmla="*/ 0 w 26"/>
              <a:gd name="T9" fmla="*/ 2147483647 h 67"/>
              <a:gd name="T10" fmla="*/ 2147483647 w 26"/>
              <a:gd name="T11" fmla="*/ 0 h 67"/>
              <a:gd name="T12" fmla="*/ 2147483647 w 26"/>
              <a:gd name="T13" fmla="*/ 0 h 67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26"/>
              <a:gd name="T22" fmla="*/ 0 h 67"/>
              <a:gd name="T23" fmla="*/ 26 w 26"/>
              <a:gd name="T24" fmla="*/ 67 h 67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6" h="67">
                <a:moveTo>
                  <a:pt x="26" y="0"/>
                </a:moveTo>
                <a:lnTo>
                  <a:pt x="26" y="8"/>
                </a:lnTo>
                <a:lnTo>
                  <a:pt x="26" y="67"/>
                </a:lnTo>
                <a:lnTo>
                  <a:pt x="0" y="67"/>
                </a:lnTo>
                <a:lnTo>
                  <a:pt x="0" y="8"/>
                </a:lnTo>
                <a:lnTo>
                  <a:pt x="9" y="0"/>
                </a:lnTo>
                <a:lnTo>
                  <a:pt x="26" y="0"/>
                </a:lnTo>
                <a:close/>
              </a:path>
            </a:pathLst>
          </a:custGeom>
          <a:solidFill>
            <a:srgbClr val="00D4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717" name="Freeform 45"/>
          <p:cNvSpPr>
            <a:spLocks/>
          </p:cNvSpPr>
          <p:nvPr/>
        </p:nvSpPr>
        <p:spPr bwMode="auto">
          <a:xfrm>
            <a:off x="4178300" y="4281488"/>
            <a:ext cx="573088" cy="39687"/>
          </a:xfrm>
          <a:custGeom>
            <a:avLst/>
            <a:gdLst>
              <a:gd name="T0" fmla="*/ 0 w 361"/>
              <a:gd name="T1" fmla="*/ 2147483647 h 25"/>
              <a:gd name="T2" fmla="*/ 2147483647 w 361"/>
              <a:gd name="T3" fmla="*/ 0 h 25"/>
              <a:gd name="T4" fmla="*/ 2147483647 w 361"/>
              <a:gd name="T5" fmla="*/ 0 h 25"/>
              <a:gd name="T6" fmla="*/ 2147483647 w 361"/>
              <a:gd name="T7" fmla="*/ 2147483647 h 25"/>
              <a:gd name="T8" fmla="*/ 2147483647 w 361"/>
              <a:gd name="T9" fmla="*/ 2147483647 h 25"/>
              <a:gd name="T10" fmla="*/ 0 w 361"/>
              <a:gd name="T11" fmla="*/ 2147483647 h 25"/>
              <a:gd name="T12" fmla="*/ 0 w 361"/>
              <a:gd name="T13" fmla="*/ 2147483647 h 25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361"/>
              <a:gd name="T22" fmla="*/ 0 h 25"/>
              <a:gd name="T23" fmla="*/ 361 w 361"/>
              <a:gd name="T24" fmla="*/ 25 h 25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361" h="25">
                <a:moveTo>
                  <a:pt x="0" y="8"/>
                </a:moveTo>
                <a:lnTo>
                  <a:pt x="9" y="0"/>
                </a:lnTo>
                <a:lnTo>
                  <a:pt x="361" y="0"/>
                </a:lnTo>
                <a:lnTo>
                  <a:pt x="361" y="25"/>
                </a:lnTo>
                <a:lnTo>
                  <a:pt x="9" y="25"/>
                </a:lnTo>
                <a:lnTo>
                  <a:pt x="0" y="25"/>
                </a:lnTo>
                <a:lnTo>
                  <a:pt x="0" y="8"/>
                </a:lnTo>
                <a:close/>
              </a:path>
            </a:pathLst>
          </a:custGeom>
          <a:solidFill>
            <a:srgbClr val="00D4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718" name="Freeform 46"/>
          <p:cNvSpPr>
            <a:spLocks/>
          </p:cNvSpPr>
          <p:nvPr/>
        </p:nvSpPr>
        <p:spPr bwMode="auto">
          <a:xfrm>
            <a:off x="4737100" y="4281488"/>
            <a:ext cx="39688" cy="106362"/>
          </a:xfrm>
          <a:custGeom>
            <a:avLst/>
            <a:gdLst>
              <a:gd name="T0" fmla="*/ 2147483647 w 25"/>
              <a:gd name="T1" fmla="*/ 0 h 67"/>
              <a:gd name="T2" fmla="*/ 2147483647 w 25"/>
              <a:gd name="T3" fmla="*/ 2147483647 h 67"/>
              <a:gd name="T4" fmla="*/ 2147483647 w 25"/>
              <a:gd name="T5" fmla="*/ 2147483647 h 67"/>
              <a:gd name="T6" fmla="*/ 0 w 25"/>
              <a:gd name="T7" fmla="*/ 2147483647 h 67"/>
              <a:gd name="T8" fmla="*/ 0 w 25"/>
              <a:gd name="T9" fmla="*/ 2147483647 h 67"/>
              <a:gd name="T10" fmla="*/ 2147483647 w 25"/>
              <a:gd name="T11" fmla="*/ 0 h 67"/>
              <a:gd name="T12" fmla="*/ 2147483647 w 25"/>
              <a:gd name="T13" fmla="*/ 0 h 67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25"/>
              <a:gd name="T22" fmla="*/ 0 h 67"/>
              <a:gd name="T23" fmla="*/ 25 w 25"/>
              <a:gd name="T24" fmla="*/ 67 h 67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5" h="67">
                <a:moveTo>
                  <a:pt x="25" y="0"/>
                </a:moveTo>
                <a:lnTo>
                  <a:pt x="25" y="8"/>
                </a:lnTo>
                <a:lnTo>
                  <a:pt x="25" y="67"/>
                </a:lnTo>
                <a:lnTo>
                  <a:pt x="0" y="67"/>
                </a:lnTo>
                <a:lnTo>
                  <a:pt x="0" y="8"/>
                </a:lnTo>
                <a:lnTo>
                  <a:pt x="9" y="0"/>
                </a:lnTo>
                <a:lnTo>
                  <a:pt x="25" y="0"/>
                </a:lnTo>
                <a:close/>
              </a:path>
            </a:pathLst>
          </a:custGeom>
          <a:solidFill>
            <a:srgbClr val="00D4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719" name="Freeform 47"/>
          <p:cNvSpPr>
            <a:spLocks/>
          </p:cNvSpPr>
          <p:nvPr/>
        </p:nvSpPr>
        <p:spPr bwMode="auto">
          <a:xfrm>
            <a:off x="4737100" y="4373563"/>
            <a:ext cx="346075" cy="41275"/>
          </a:xfrm>
          <a:custGeom>
            <a:avLst/>
            <a:gdLst>
              <a:gd name="T0" fmla="*/ 0 w 218"/>
              <a:gd name="T1" fmla="*/ 2147483647 h 26"/>
              <a:gd name="T2" fmla="*/ 2147483647 w 218"/>
              <a:gd name="T3" fmla="*/ 0 h 26"/>
              <a:gd name="T4" fmla="*/ 2147483647 w 218"/>
              <a:gd name="T5" fmla="*/ 0 h 26"/>
              <a:gd name="T6" fmla="*/ 2147483647 w 218"/>
              <a:gd name="T7" fmla="*/ 2147483647 h 26"/>
              <a:gd name="T8" fmla="*/ 2147483647 w 218"/>
              <a:gd name="T9" fmla="*/ 2147483647 h 26"/>
              <a:gd name="T10" fmla="*/ 0 w 218"/>
              <a:gd name="T11" fmla="*/ 2147483647 h 26"/>
              <a:gd name="T12" fmla="*/ 0 w 218"/>
              <a:gd name="T13" fmla="*/ 2147483647 h 26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218"/>
              <a:gd name="T22" fmla="*/ 0 h 26"/>
              <a:gd name="T23" fmla="*/ 218 w 218"/>
              <a:gd name="T24" fmla="*/ 26 h 2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18" h="26">
                <a:moveTo>
                  <a:pt x="0" y="9"/>
                </a:moveTo>
                <a:lnTo>
                  <a:pt x="9" y="0"/>
                </a:lnTo>
                <a:lnTo>
                  <a:pt x="218" y="0"/>
                </a:lnTo>
                <a:lnTo>
                  <a:pt x="218" y="26"/>
                </a:lnTo>
                <a:lnTo>
                  <a:pt x="9" y="26"/>
                </a:lnTo>
                <a:lnTo>
                  <a:pt x="0" y="26"/>
                </a:lnTo>
                <a:lnTo>
                  <a:pt x="0" y="9"/>
                </a:lnTo>
                <a:close/>
              </a:path>
            </a:pathLst>
          </a:custGeom>
          <a:solidFill>
            <a:srgbClr val="00D4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720" name="Line 48"/>
          <p:cNvSpPr>
            <a:spLocks noChangeShapeType="1"/>
          </p:cNvSpPr>
          <p:nvPr/>
        </p:nvSpPr>
        <p:spPr bwMode="auto">
          <a:xfrm>
            <a:off x="5283200" y="5464175"/>
            <a:ext cx="1588" cy="1588"/>
          </a:xfrm>
          <a:prstGeom prst="line">
            <a:avLst/>
          </a:prstGeom>
          <a:noFill/>
          <a:ln w="12700">
            <a:solidFill>
              <a:srgbClr val="FFFFCC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721" name="Line 49"/>
          <p:cNvSpPr>
            <a:spLocks noChangeShapeType="1"/>
          </p:cNvSpPr>
          <p:nvPr/>
        </p:nvSpPr>
        <p:spPr bwMode="auto">
          <a:xfrm flipH="1">
            <a:off x="1639888" y="5464175"/>
            <a:ext cx="3643312" cy="1588"/>
          </a:xfrm>
          <a:prstGeom prst="line">
            <a:avLst/>
          </a:prstGeom>
          <a:noFill/>
          <a:ln w="12700">
            <a:solidFill>
              <a:srgbClr val="FFFFCC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722" name="Line 50"/>
          <p:cNvSpPr>
            <a:spLocks noChangeShapeType="1"/>
          </p:cNvSpPr>
          <p:nvPr/>
        </p:nvSpPr>
        <p:spPr bwMode="auto">
          <a:xfrm>
            <a:off x="1639888" y="5464175"/>
            <a:ext cx="1587" cy="1588"/>
          </a:xfrm>
          <a:prstGeom prst="line">
            <a:avLst/>
          </a:prstGeom>
          <a:noFill/>
          <a:ln w="12700">
            <a:solidFill>
              <a:srgbClr val="FFFFCC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723" name="Line 51"/>
          <p:cNvSpPr>
            <a:spLocks noChangeShapeType="1"/>
          </p:cNvSpPr>
          <p:nvPr/>
        </p:nvSpPr>
        <p:spPr bwMode="auto">
          <a:xfrm flipV="1">
            <a:off x="1639888" y="2033588"/>
            <a:ext cx="1587" cy="3430587"/>
          </a:xfrm>
          <a:prstGeom prst="line">
            <a:avLst/>
          </a:prstGeom>
          <a:noFill/>
          <a:ln w="12700">
            <a:solidFill>
              <a:srgbClr val="FFFFCC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724" name="Line 52"/>
          <p:cNvSpPr>
            <a:spLocks noChangeShapeType="1"/>
          </p:cNvSpPr>
          <p:nvPr/>
        </p:nvSpPr>
        <p:spPr bwMode="auto">
          <a:xfrm>
            <a:off x="1639888" y="2033588"/>
            <a:ext cx="1587" cy="1587"/>
          </a:xfrm>
          <a:prstGeom prst="line">
            <a:avLst/>
          </a:prstGeom>
          <a:noFill/>
          <a:ln w="12700">
            <a:solidFill>
              <a:srgbClr val="FFFF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725" name="Rectangle 53"/>
          <p:cNvSpPr>
            <a:spLocks noChangeArrowheads="1"/>
          </p:cNvSpPr>
          <p:nvPr/>
        </p:nvSpPr>
        <p:spPr bwMode="auto">
          <a:xfrm>
            <a:off x="1381125" y="5364163"/>
            <a:ext cx="61913" cy="133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 eaLnBrk="0" hangingPunct="0"/>
            <a:r>
              <a:rPr lang="en-US" sz="1300" b="1">
                <a:solidFill>
                  <a:srgbClr val="FFFFCC"/>
                </a:solidFill>
                <a:latin typeface="Helvetica" pitchFamily="34" charset="0"/>
              </a:rPr>
              <a:t>0</a:t>
            </a:r>
            <a:endParaRPr lang="en-US" sz="2000">
              <a:solidFill>
                <a:srgbClr val="FFFFCC"/>
              </a:solidFill>
            </a:endParaRPr>
          </a:p>
        </p:txBody>
      </p:sp>
      <p:sp>
        <p:nvSpPr>
          <p:cNvPr id="28726" name="Line 54"/>
          <p:cNvSpPr>
            <a:spLocks noChangeShapeType="1"/>
          </p:cNvSpPr>
          <p:nvPr/>
        </p:nvSpPr>
        <p:spPr bwMode="auto">
          <a:xfrm>
            <a:off x="1639888" y="5464175"/>
            <a:ext cx="1587" cy="80963"/>
          </a:xfrm>
          <a:prstGeom prst="line">
            <a:avLst/>
          </a:prstGeom>
          <a:noFill/>
          <a:ln w="12700">
            <a:solidFill>
              <a:srgbClr val="FFFFCC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727" name="Line 55"/>
          <p:cNvSpPr>
            <a:spLocks noChangeShapeType="1"/>
          </p:cNvSpPr>
          <p:nvPr/>
        </p:nvSpPr>
        <p:spPr bwMode="auto">
          <a:xfrm>
            <a:off x="1971675" y="5464175"/>
            <a:ext cx="1588" cy="41275"/>
          </a:xfrm>
          <a:prstGeom prst="line">
            <a:avLst/>
          </a:prstGeom>
          <a:noFill/>
          <a:ln w="12700">
            <a:solidFill>
              <a:srgbClr val="FFFFCC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728" name="Rectangle 56"/>
          <p:cNvSpPr>
            <a:spLocks noChangeArrowheads="1"/>
          </p:cNvSpPr>
          <p:nvPr/>
        </p:nvSpPr>
        <p:spPr bwMode="auto">
          <a:xfrm>
            <a:off x="2211388" y="5530850"/>
            <a:ext cx="125412" cy="133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300" b="1">
                <a:solidFill>
                  <a:srgbClr val="FFFFCC"/>
                </a:solidFill>
                <a:latin typeface="Helvetica" pitchFamily="34" charset="0"/>
              </a:rPr>
              <a:t>10</a:t>
            </a:r>
            <a:endParaRPr lang="en-US" sz="2000">
              <a:solidFill>
                <a:srgbClr val="FFFFCC"/>
              </a:solidFill>
            </a:endParaRPr>
          </a:p>
        </p:txBody>
      </p:sp>
      <p:sp>
        <p:nvSpPr>
          <p:cNvPr id="28729" name="Line 57"/>
          <p:cNvSpPr>
            <a:spLocks noChangeShapeType="1"/>
          </p:cNvSpPr>
          <p:nvPr/>
        </p:nvSpPr>
        <p:spPr bwMode="auto">
          <a:xfrm>
            <a:off x="2303463" y="5464175"/>
            <a:ext cx="1587" cy="80963"/>
          </a:xfrm>
          <a:prstGeom prst="line">
            <a:avLst/>
          </a:prstGeom>
          <a:noFill/>
          <a:ln w="12700">
            <a:solidFill>
              <a:srgbClr val="FFFFCC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730" name="Line 58"/>
          <p:cNvSpPr>
            <a:spLocks noChangeShapeType="1"/>
          </p:cNvSpPr>
          <p:nvPr/>
        </p:nvSpPr>
        <p:spPr bwMode="auto">
          <a:xfrm>
            <a:off x="2636838" y="5464175"/>
            <a:ext cx="1587" cy="41275"/>
          </a:xfrm>
          <a:prstGeom prst="line">
            <a:avLst/>
          </a:prstGeom>
          <a:noFill/>
          <a:ln w="12700">
            <a:solidFill>
              <a:srgbClr val="FFFFCC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731" name="Rectangle 59"/>
          <p:cNvSpPr>
            <a:spLocks noChangeArrowheads="1"/>
          </p:cNvSpPr>
          <p:nvPr/>
        </p:nvSpPr>
        <p:spPr bwMode="auto">
          <a:xfrm>
            <a:off x="2876550" y="5530850"/>
            <a:ext cx="125413" cy="133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300" b="1">
                <a:solidFill>
                  <a:srgbClr val="FFFFCC"/>
                </a:solidFill>
                <a:latin typeface="Helvetica" pitchFamily="34" charset="0"/>
              </a:rPr>
              <a:t>20</a:t>
            </a:r>
            <a:endParaRPr lang="en-US" sz="2000">
              <a:solidFill>
                <a:srgbClr val="FFFFCC"/>
              </a:solidFill>
            </a:endParaRPr>
          </a:p>
        </p:txBody>
      </p:sp>
      <p:sp>
        <p:nvSpPr>
          <p:cNvPr id="28732" name="Line 60"/>
          <p:cNvSpPr>
            <a:spLocks noChangeShapeType="1"/>
          </p:cNvSpPr>
          <p:nvPr/>
        </p:nvSpPr>
        <p:spPr bwMode="auto">
          <a:xfrm>
            <a:off x="2968625" y="5464175"/>
            <a:ext cx="1588" cy="80963"/>
          </a:xfrm>
          <a:prstGeom prst="line">
            <a:avLst/>
          </a:prstGeom>
          <a:noFill/>
          <a:ln w="12700">
            <a:solidFill>
              <a:srgbClr val="FFFFCC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733" name="Line 61"/>
          <p:cNvSpPr>
            <a:spLocks noChangeShapeType="1"/>
          </p:cNvSpPr>
          <p:nvPr/>
        </p:nvSpPr>
        <p:spPr bwMode="auto">
          <a:xfrm>
            <a:off x="3302000" y="5464175"/>
            <a:ext cx="1588" cy="41275"/>
          </a:xfrm>
          <a:prstGeom prst="line">
            <a:avLst/>
          </a:prstGeom>
          <a:noFill/>
          <a:ln w="12700">
            <a:solidFill>
              <a:srgbClr val="FFFFCC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734" name="Rectangle 62"/>
          <p:cNvSpPr>
            <a:spLocks noChangeArrowheads="1"/>
          </p:cNvSpPr>
          <p:nvPr/>
        </p:nvSpPr>
        <p:spPr bwMode="auto">
          <a:xfrm>
            <a:off x="3527425" y="5530850"/>
            <a:ext cx="125413" cy="133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300" b="1">
                <a:solidFill>
                  <a:srgbClr val="FFFFCC"/>
                </a:solidFill>
                <a:latin typeface="Helvetica" pitchFamily="34" charset="0"/>
              </a:rPr>
              <a:t>30</a:t>
            </a:r>
            <a:endParaRPr lang="en-US" sz="2000">
              <a:solidFill>
                <a:srgbClr val="FFFFCC"/>
              </a:solidFill>
            </a:endParaRPr>
          </a:p>
        </p:txBody>
      </p:sp>
      <p:sp>
        <p:nvSpPr>
          <p:cNvPr id="28735" name="Line 63"/>
          <p:cNvSpPr>
            <a:spLocks noChangeShapeType="1"/>
          </p:cNvSpPr>
          <p:nvPr/>
        </p:nvSpPr>
        <p:spPr bwMode="auto">
          <a:xfrm>
            <a:off x="3621088" y="5464175"/>
            <a:ext cx="1587" cy="80963"/>
          </a:xfrm>
          <a:prstGeom prst="line">
            <a:avLst/>
          </a:prstGeom>
          <a:noFill/>
          <a:ln w="12700">
            <a:solidFill>
              <a:srgbClr val="FFFFCC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736" name="Line 64"/>
          <p:cNvSpPr>
            <a:spLocks noChangeShapeType="1"/>
          </p:cNvSpPr>
          <p:nvPr/>
        </p:nvSpPr>
        <p:spPr bwMode="auto">
          <a:xfrm>
            <a:off x="3952875" y="5464175"/>
            <a:ext cx="1588" cy="41275"/>
          </a:xfrm>
          <a:prstGeom prst="line">
            <a:avLst/>
          </a:prstGeom>
          <a:noFill/>
          <a:ln w="12700">
            <a:solidFill>
              <a:srgbClr val="FFFFCC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737" name="Rectangle 65"/>
          <p:cNvSpPr>
            <a:spLocks noChangeArrowheads="1"/>
          </p:cNvSpPr>
          <p:nvPr/>
        </p:nvSpPr>
        <p:spPr bwMode="auto">
          <a:xfrm>
            <a:off x="4192588" y="5530850"/>
            <a:ext cx="125412" cy="133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300" b="1">
                <a:solidFill>
                  <a:srgbClr val="FFFFCC"/>
                </a:solidFill>
                <a:latin typeface="Helvetica" pitchFamily="34" charset="0"/>
              </a:rPr>
              <a:t>40</a:t>
            </a:r>
            <a:endParaRPr lang="en-US" sz="2000">
              <a:solidFill>
                <a:srgbClr val="FFFFCC"/>
              </a:solidFill>
            </a:endParaRPr>
          </a:p>
        </p:txBody>
      </p:sp>
      <p:sp>
        <p:nvSpPr>
          <p:cNvPr id="28738" name="Line 66"/>
          <p:cNvSpPr>
            <a:spLocks noChangeShapeType="1"/>
          </p:cNvSpPr>
          <p:nvPr/>
        </p:nvSpPr>
        <p:spPr bwMode="auto">
          <a:xfrm>
            <a:off x="4284663" y="5464175"/>
            <a:ext cx="1587" cy="80963"/>
          </a:xfrm>
          <a:prstGeom prst="line">
            <a:avLst/>
          </a:prstGeom>
          <a:noFill/>
          <a:ln w="12700">
            <a:solidFill>
              <a:srgbClr val="FFFFCC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739" name="Line 67"/>
          <p:cNvSpPr>
            <a:spLocks noChangeShapeType="1"/>
          </p:cNvSpPr>
          <p:nvPr/>
        </p:nvSpPr>
        <p:spPr bwMode="auto">
          <a:xfrm>
            <a:off x="4618038" y="5464175"/>
            <a:ext cx="1587" cy="41275"/>
          </a:xfrm>
          <a:prstGeom prst="line">
            <a:avLst/>
          </a:prstGeom>
          <a:noFill/>
          <a:ln w="12700">
            <a:solidFill>
              <a:srgbClr val="FFFFCC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740" name="Rectangle 68"/>
          <p:cNvSpPr>
            <a:spLocks noChangeArrowheads="1"/>
          </p:cNvSpPr>
          <p:nvPr/>
        </p:nvSpPr>
        <p:spPr bwMode="auto">
          <a:xfrm>
            <a:off x="4857750" y="5530850"/>
            <a:ext cx="125413" cy="133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300" b="1">
                <a:solidFill>
                  <a:srgbClr val="FFFFCC"/>
                </a:solidFill>
                <a:latin typeface="Helvetica" pitchFamily="34" charset="0"/>
              </a:rPr>
              <a:t>50</a:t>
            </a:r>
            <a:endParaRPr lang="en-US" sz="2000">
              <a:solidFill>
                <a:srgbClr val="FFFFCC"/>
              </a:solidFill>
            </a:endParaRPr>
          </a:p>
        </p:txBody>
      </p:sp>
      <p:sp>
        <p:nvSpPr>
          <p:cNvPr id="28741" name="Line 69"/>
          <p:cNvSpPr>
            <a:spLocks noChangeShapeType="1"/>
          </p:cNvSpPr>
          <p:nvPr/>
        </p:nvSpPr>
        <p:spPr bwMode="auto">
          <a:xfrm>
            <a:off x="4949825" y="5464175"/>
            <a:ext cx="1588" cy="80963"/>
          </a:xfrm>
          <a:prstGeom prst="line">
            <a:avLst/>
          </a:prstGeom>
          <a:noFill/>
          <a:ln w="12700">
            <a:solidFill>
              <a:srgbClr val="FFFFCC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742" name="Line 70"/>
          <p:cNvSpPr>
            <a:spLocks noChangeShapeType="1"/>
          </p:cNvSpPr>
          <p:nvPr/>
        </p:nvSpPr>
        <p:spPr bwMode="auto">
          <a:xfrm>
            <a:off x="5283200" y="5464175"/>
            <a:ext cx="1588" cy="41275"/>
          </a:xfrm>
          <a:prstGeom prst="line">
            <a:avLst/>
          </a:prstGeom>
          <a:noFill/>
          <a:ln w="12700">
            <a:solidFill>
              <a:srgbClr val="FFFFCC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743" name="Rectangle 71"/>
          <p:cNvSpPr>
            <a:spLocks noChangeArrowheads="1"/>
          </p:cNvSpPr>
          <p:nvPr/>
        </p:nvSpPr>
        <p:spPr bwMode="auto">
          <a:xfrm>
            <a:off x="3221038" y="2697163"/>
            <a:ext cx="2202526" cy="2000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300" b="1" dirty="0">
                <a:solidFill>
                  <a:srgbClr val="FFFFCC"/>
                </a:solidFill>
                <a:latin typeface="Helvetica" pitchFamily="34" charset="0"/>
              </a:rPr>
              <a:t>Not </a:t>
            </a:r>
            <a:r>
              <a:rPr lang="en-US" sz="1300" b="1" dirty="0" smtClean="0">
                <a:solidFill>
                  <a:srgbClr val="FFFFCC"/>
                </a:solidFill>
                <a:latin typeface="Helvetica" pitchFamily="34" charset="0"/>
              </a:rPr>
              <a:t>Resistant (36% relapse)</a:t>
            </a:r>
            <a:endParaRPr lang="en-US" sz="2000" dirty="0">
              <a:solidFill>
                <a:srgbClr val="FFFFCC"/>
              </a:solidFill>
            </a:endParaRPr>
          </a:p>
        </p:txBody>
      </p:sp>
      <p:sp>
        <p:nvSpPr>
          <p:cNvPr id="28744" name="Rectangle 72"/>
          <p:cNvSpPr>
            <a:spLocks noChangeArrowheads="1"/>
          </p:cNvSpPr>
          <p:nvPr/>
        </p:nvSpPr>
        <p:spPr bwMode="auto">
          <a:xfrm>
            <a:off x="2889250" y="4506913"/>
            <a:ext cx="2798843" cy="2000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300" b="1" dirty="0">
                <a:solidFill>
                  <a:srgbClr val="FFFFCC"/>
                </a:solidFill>
                <a:latin typeface="Helvetica" pitchFamily="34" charset="0"/>
              </a:rPr>
              <a:t>Medication </a:t>
            </a:r>
            <a:r>
              <a:rPr lang="en-US" sz="1300" b="1" dirty="0" smtClean="0">
                <a:solidFill>
                  <a:srgbClr val="FFFFCC"/>
                </a:solidFill>
                <a:latin typeface="Helvetica" pitchFamily="34" charset="0"/>
              </a:rPr>
              <a:t>Resistant (68% relapse)</a:t>
            </a:r>
            <a:endParaRPr lang="en-US" sz="2000" dirty="0">
              <a:solidFill>
                <a:srgbClr val="FFFFCC"/>
              </a:solidFill>
            </a:endParaRPr>
          </a:p>
        </p:txBody>
      </p:sp>
      <p:sp>
        <p:nvSpPr>
          <p:cNvPr id="28745" name="Rectangle 73"/>
          <p:cNvSpPr>
            <a:spLocks noChangeArrowheads="1"/>
          </p:cNvSpPr>
          <p:nvPr/>
        </p:nvSpPr>
        <p:spPr bwMode="auto">
          <a:xfrm>
            <a:off x="3081338" y="5829300"/>
            <a:ext cx="428625" cy="163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eaLnBrk="0" hangingPunct="0"/>
            <a:r>
              <a:rPr lang="en-US" sz="1600" b="1">
                <a:solidFill>
                  <a:srgbClr val="FFFFCC"/>
                </a:solidFill>
                <a:latin typeface="Helvetica" pitchFamily="34" charset="0"/>
              </a:rPr>
              <a:t>Weeks</a:t>
            </a:r>
            <a:endParaRPr lang="en-US" sz="1600">
              <a:solidFill>
                <a:srgbClr val="FFFFCC"/>
              </a:solidFill>
            </a:endParaRPr>
          </a:p>
        </p:txBody>
      </p:sp>
      <p:sp>
        <p:nvSpPr>
          <p:cNvPr id="28746" name="Freeform 74"/>
          <p:cNvSpPr>
            <a:spLocks/>
          </p:cNvSpPr>
          <p:nvPr/>
        </p:nvSpPr>
        <p:spPr bwMode="auto">
          <a:xfrm>
            <a:off x="1652588" y="2047875"/>
            <a:ext cx="3424237" cy="1147763"/>
          </a:xfrm>
          <a:custGeom>
            <a:avLst/>
            <a:gdLst>
              <a:gd name="T0" fmla="*/ 0 w 2157"/>
              <a:gd name="T1" fmla="*/ 0 h 723"/>
              <a:gd name="T2" fmla="*/ 2147483647 w 2157"/>
              <a:gd name="T3" fmla="*/ 0 h 723"/>
              <a:gd name="T4" fmla="*/ 2147483647 w 2157"/>
              <a:gd name="T5" fmla="*/ 2147483647 h 723"/>
              <a:gd name="T6" fmla="*/ 2147483647 w 2157"/>
              <a:gd name="T7" fmla="*/ 2147483647 h 723"/>
              <a:gd name="T8" fmla="*/ 2147483647 w 2157"/>
              <a:gd name="T9" fmla="*/ 2147483647 h 723"/>
              <a:gd name="T10" fmla="*/ 2147483647 w 2157"/>
              <a:gd name="T11" fmla="*/ 2147483647 h 723"/>
              <a:gd name="T12" fmla="*/ 2147483647 w 2157"/>
              <a:gd name="T13" fmla="*/ 2147483647 h 723"/>
              <a:gd name="T14" fmla="*/ 2147483647 w 2157"/>
              <a:gd name="T15" fmla="*/ 2147483647 h 723"/>
              <a:gd name="T16" fmla="*/ 2147483647 w 2157"/>
              <a:gd name="T17" fmla="*/ 2147483647 h 723"/>
              <a:gd name="T18" fmla="*/ 2147483647 w 2157"/>
              <a:gd name="T19" fmla="*/ 2147483647 h 723"/>
              <a:gd name="T20" fmla="*/ 2147483647 w 2157"/>
              <a:gd name="T21" fmla="*/ 2147483647 h 723"/>
              <a:gd name="T22" fmla="*/ 2147483647 w 2157"/>
              <a:gd name="T23" fmla="*/ 2147483647 h 723"/>
              <a:gd name="T24" fmla="*/ 2147483647 w 2157"/>
              <a:gd name="T25" fmla="*/ 2147483647 h 723"/>
              <a:gd name="T26" fmla="*/ 2147483647 w 2157"/>
              <a:gd name="T27" fmla="*/ 2147483647 h 723"/>
              <a:gd name="T28" fmla="*/ 2147483647 w 2157"/>
              <a:gd name="T29" fmla="*/ 2147483647 h 723"/>
              <a:gd name="T30" fmla="*/ 2147483647 w 2157"/>
              <a:gd name="T31" fmla="*/ 2147483647 h 723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w 2157"/>
              <a:gd name="T49" fmla="*/ 0 h 723"/>
              <a:gd name="T50" fmla="*/ 2157 w 2157"/>
              <a:gd name="T51" fmla="*/ 723 h 723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T48" t="T49" r="T50" b="T51"/>
            <a:pathLst>
              <a:path w="2157" h="723">
                <a:moveTo>
                  <a:pt x="0" y="0"/>
                </a:moveTo>
                <a:lnTo>
                  <a:pt x="75" y="0"/>
                </a:lnTo>
                <a:lnTo>
                  <a:pt x="75" y="84"/>
                </a:lnTo>
                <a:lnTo>
                  <a:pt x="174" y="84"/>
                </a:lnTo>
                <a:lnTo>
                  <a:pt x="174" y="321"/>
                </a:lnTo>
                <a:lnTo>
                  <a:pt x="285" y="321"/>
                </a:lnTo>
                <a:lnTo>
                  <a:pt x="285" y="396"/>
                </a:lnTo>
                <a:lnTo>
                  <a:pt x="576" y="396"/>
                </a:lnTo>
                <a:lnTo>
                  <a:pt x="576" y="492"/>
                </a:lnTo>
                <a:lnTo>
                  <a:pt x="780" y="492"/>
                </a:lnTo>
                <a:lnTo>
                  <a:pt x="780" y="570"/>
                </a:lnTo>
                <a:lnTo>
                  <a:pt x="933" y="570"/>
                </a:lnTo>
                <a:lnTo>
                  <a:pt x="933" y="645"/>
                </a:lnTo>
                <a:lnTo>
                  <a:pt x="1050" y="645"/>
                </a:lnTo>
                <a:lnTo>
                  <a:pt x="1050" y="723"/>
                </a:lnTo>
                <a:lnTo>
                  <a:pt x="2157" y="723"/>
                </a:lnTo>
              </a:path>
            </a:pathLst>
          </a:custGeom>
          <a:noFill/>
          <a:ln w="3810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747" name="Line 75"/>
          <p:cNvSpPr>
            <a:spLocks noChangeShapeType="1"/>
          </p:cNvSpPr>
          <p:nvPr/>
        </p:nvSpPr>
        <p:spPr bwMode="auto">
          <a:xfrm flipH="1">
            <a:off x="1558925" y="2719388"/>
            <a:ext cx="80963" cy="1587"/>
          </a:xfrm>
          <a:prstGeom prst="line">
            <a:avLst/>
          </a:prstGeom>
          <a:noFill/>
          <a:ln w="12700">
            <a:solidFill>
              <a:srgbClr val="FFFFCC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748" name="Line 76"/>
          <p:cNvSpPr>
            <a:spLocks noChangeShapeType="1"/>
          </p:cNvSpPr>
          <p:nvPr/>
        </p:nvSpPr>
        <p:spPr bwMode="auto">
          <a:xfrm flipH="1">
            <a:off x="1558925" y="3406775"/>
            <a:ext cx="80963" cy="1588"/>
          </a:xfrm>
          <a:prstGeom prst="line">
            <a:avLst/>
          </a:prstGeom>
          <a:noFill/>
          <a:ln w="12700">
            <a:solidFill>
              <a:srgbClr val="FFFFCC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749" name="Line 77"/>
          <p:cNvSpPr>
            <a:spLocks noChangeShapeType="1"/>
          </p:cNvSpPr>
          <p:nvPr/>
        </p:nvSpPr>
        <p:spPr bwMode="auto">
          <a:xfrm flipH="1">
            <a:off x="1558925" y="4094163"/>
            <a:ext cx="80963" cy="1587"/>
          </a:xfrm>
          <a:prstGeom prst="line">
            <a:avLst/>
          </a:prstGeom>
          <a:noFill/>
          <a:ln w="12700">
            <a:solidFill>
              <a:srgbClr val="FFFFCC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750" name="Line 78"/>
          <p:cNvSpPr>
            <a:spLocks noChangeShapeType="1"/>
          </p:cNvSpPr>
          <p:nvPr/>
        </p:nvSpPr>
        <p:spPr bwMode="auto">
          <a:xfrm flipH="1">
            <a:off x="1558925" y="4781550"/>
            <a:ext cx="80963" cy="1588"/>
          </a:xfrm>
          <a:prstGeom prst="line">
            <a:avLst/>
          </a:prstGeom>
          <a:noFill/>
          <a:ln w="12700">
            <a:solidFill>
              <a:srgbClr val="FFFFCC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751" name="Line 79"/>
          <p:cNvSpPr>
            <a:spLocks noChangeShapeType="1"/>
          </p:cNvSpPr>
          <p:nvPr/>
        </p:nvSpPr>
        <p:spPr bwMode="auto">
          <a:xfrm flipH="1">
            <a:off x="1558925" y="5468938"/>
            <a:ext cx="80963" cy="1587"/>
          </a:xfrm>
          <a:prstGeom prst="line">
            <a:avLst/>
          </a:prstGeom>
          <a:noFill/>
          <a:ln w="12700">
            <a:solidFill>
              <a:srgbClr val="FFFFCC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752" name="Rectangle 80"/>
          <p:cNvSpPr>
            <a:spLocks noChangeArrowheads="1"/>
          </p:cNvSpPr>
          <p:nvPr/>
        </p:nvSpPr>
        <p:spPr bwMode="auto">
          <a:xfrm>
            <a:off x="1571625" y="5557838"/>
            <a:ext cx="63500" cy="133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300" b="1">
                <a:solidFill>
                  <a:srgbClr val="FFFFCC"/>
                </a:solidFill>
                <a:latin typeface="Helvetica" pitchFamily="34" charset="0"/>
              </a:rPr>
              <a:t>0</a:t>
            </a:r>
            <a:endParaRPr lang="en-US" sz="2000">
              <a:solidFill>
                <a:srgbClr val="FFFFCC"/>
              </a:solidFill>
            </a:endParaRPr>
          </a:p>
        </p:txBody>
      </p:sp>
      <p:sp>
        <p:nvSpPr>
          <p:cNvPr id="28753" name="Rectangle 81"/>
          <p:cNvSpPr>
            <a:spLocks noChangeArrowheads="1"/>
          </p:cNvSpPr>
          <p:nvPr/>
        </p:nvSpPr>
        <p:spPr bwMode="auto">
          <a:xfrm>
            <a:off x="1287463" y="4699000"/>
            <a:ext cx="155575" cy="133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 eaLnBrk="0" hangingPunct="0"/>
            <a:r>
              <a:rPr lang="en-US" sz="1300" b="1">
                <a:solidFill>
                  <a:srgbClr val="FFFFCC"/>
                </a:solidFill>
                <a:latin typeface="Helvetica" pitchFamily="34" charset="0"/>
              </a:rPr>
              <a:t>0.2</a:t>
            </a:r>
            <a:endParaRPr lang="en-US" sz="2000">
              <a:solidFill>
                <a:srgbClr val="FFFFCC"/>
              </a:solidFill>
            </a:endParaRPr>
          </a:p>
        </p:txBody>
      </p:sp>
      <p:sp>
        <p:nvSpPr>
          <p:cNvPr id="28754" name="Rectangle 82"/>
          <p:cNvSpPr>
            <a:spLocks noChangeArrowheads="1"/>
          </p:cNvSpPr>
          <p:nvPr/>
        </p:nvSpPr>
        <p:spPr bwMode="auto">
          <a:xfrm>
            <a:off x="1287463" y="4033838"/>
            <a:ext cx="155575" cy="133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 eaLnBrk="0" hangingPunct="0"/>
            <a:r>
              <a:rPr lang="en-US" sz="1300" b="1">
                <a:solidFill>
                  <a:srgbClr val="FFFFCC"/>
                </a:solidFill>
                <a:latin typeface="Helvetica" pitchFamily="34" charset="0"/>
              </a:rPr>
              <a:t>0.4</a:t>
            </a:r>
            <a:endParaRPr lang="en-US" sz="2000">
              <a:solidFill>
                <a:srgbClr val="FFFFCC"/>
              </a:solidFill>
            </a:endParaRPr>
          </a:p>
        </p:txBody>
      </p:sp>
      <p:sp>
        <p:nvSpPr>
          <p:cNvPr id="28755" name="Rectangle 83"/>
          <p:cNvSpPr>
            <a:spLocks noChangeArrowheads="1"/>
          </p:cNvSpPr>
          <p:nvPr/>
        </p:nvSpPr>
        <p:spPr bwMode="auto">
          <a:xfrm>
            <a:off x="1287463" y="3341688"/>
            <a:ext cx="155575" cy="133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 eaLnBrk="0" hangingPunct="0"/>
            <a:r>
              <a:rPr lang="en-US" sz="1300" b="1">
                <a:solidFill>
                  <a:srgbClr val="FFFFCC"/>
                </a:solidFill>
                <a:latin typeface="Helvetica" pitchFamily="34" charset="0"/>
              </a:rPr>
              <a:t>0.6</a:t>
            </a:r>
            <a:endParaRPr lang="en-US" sz="2000">
              <a:solidFill>
                <a:srgbClr val="FFFFCC"/>
              </a:solidFill>
            </a:endParaRPr>
          </a:p>
        </p:txBody>
      </p:sp>
      <p:sp>
        <p:nvSpPr>
          <p:cNvPr id="28756" name="Rectangle 84"/>
          <p:cNvSpPr>
            <a:spLocks noChangeArrowheads="1"/>
          </p:cNvSpPr>
          <p:nvPr/>
        </p:nvSpPr>
        <p:spPr bwMode="auto">
          <a:xfrm>
            <a:off x="1287463" y="2635250"/>
            <a:ext cx="155575" cy="133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 eaLnBrk="0" hangingPunct="0"/>
            <a:r>
              <a:rPr lang="en-US" sz="1300" b="1">
                <a:solidFill>
                  <a:srgbClr val="FFFFCC"/>
                </a:solidFill>
                <a:latin typeface="Helvetica" pitchFamily="34" charset="0"/>
              </a:rPr>
              <a:t>0.8</a:t>
            </a:r>
            <a:endParaRPr lang="en-US" sz="2000">
              <a:solidFill>
                <a:srgbClr val="FFFFCC"/>
              </a:solidFill>
            </a:endParaRPr>
          </a:p>
        </p:txBody>
      </p:sp>
      <p:sp>
        <p:nvSpPr>
          <p:cNvPr id="28757" name="Rectangle 85"/>
          <p:cNvSpPr>
            <a:spLocks noChangeArrowheads="1"/>
          </p:cNvSpPr>
          <p:nvPr/>
        </p:nvSpPr>
        <p:spPr bwMode="auto">
          <a:xfrm>
            <a:off x="1381125" y="1955800"/>
            <a:ext cx="61913" cy="133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 eaLnBrk="0" hangingPunct="0"/>
            <a:r>
              <a:rPr lang="en-US" sz="1300" b="1">
                <a:solidFill>
                  <a:srgbClr val="FFFFCC"/>
                </a:solidFill>
                <a:latin typeface="Helvetica" pitchFamily="34" charset="0"/>
              </a:rPr>
              <a:t>1</a:t>
            </a:r>
            <a:endParaRPr lang="en-US" sz="2000">
              <a:solidFill>
                <a:srgbClr val="FFFFCC"/>
              </a:solidFill>
            </a:endParaRPr>
          </a:p>
        </p:txBody>
      </p:sp>
      <p:sp>
        <p:nvSpPr>
          <p:cNvPr id="28758" name="Rectangle 86"/>
          <p:cNvSpPr>
            <a:spLocks noChangeArrowheads="1"/>
          </p:cNvSpPr>
          <p:nvPr/>
        </p:nvSpPr>
        <p:spPr bwMode="auto">
          <a:xfrm rot="-5400000">
            <a:off x="11113" y="3641725"/>
            <a:ext cx="1684337" cy="328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eaLnBrk="0" hangingPunct="0"/>
            <a:r>
              <a:rPr lang="en-US" sz="1600" b="1">
                <a:solidFill>
                  <a:srgbClr val="FFFFCC"/>
                </a:solidFill>
                <a:latin typeface="Helvetica" pitchFamily="34" charset="0"/>
              </a:rPr>
              <a:t>Cumulative Probability of </a:t>
            </a:r>
            <a:br>
              <a:rPr lang="en-US" sz="1600" b="1">
                <a:solidFill>
                  <a:srgbClr val="FFFFCC"/>
                </a:solidFill>
                <a:latin typeface="Helvetica" pitchFamily="34" charset="0"/>
              </a:rPr>
            </a:br>
            <a:r>
              <a:rPr lang="en-US" sz="1600" b="1">
                <a:solidFill>
                  <a:srgbClr val="FFFFCC"/>
                </a:solidFill>
                <a:latin typeface="Helvetica" pitchFamily="34" charset="0"/>
              </a:rPr>
              <a:t>Remaining Well</a:t>
            </a:r>
            <a:endParaRPr lang="en-US" sz="1600">
              <a:solidFill>
                <a:srgbClr val="FFFFCC"/>
              </a:solidFill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6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6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Relapse Following ECT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Monotype Sorts" pitchFamily="2" charset="2"/>
              <a:buNone/>
              <a:defRPr/>
            </a:pPr>
            <a:r>
              <a:rPr lang="en-US" u="sng" dirty="0" smtClean="0"/>
              <a:t>What works</a:t>
            </a:r>
            <a:r>
              <a:rPr lang="en-US" dirty="0" smtClean="0"/>
              <a:t> (cont’d)  Sackeim et al JAMA 2001</a:t>
            </a:r>
          </a:p>
          <a:p>
            <a:pPr>
              <a:buFont typeface="Monotype Sorts" pitchFamily="2" charset="2"/>
              <a:buNone/>
              <a:defRPr/>
            </a:pPr>
            <a:endParaRPr lang="en-US" dirty="0" smtClean="0"/>
          </a:p>
          <a:p>
            <a:pPr>
              <a:buSzPct val="150000"/>
              <a:buFont typeface="Wingdings" pitchFamily="2" charset="2"/>
              <a:buChar char="§"/>
              <a:defRPr/>
            </a:pPr>
            <a:r>
              <a:rPr lang="en-US" u="sng" dirty="0" smtClean="0"/>
              <a:t>Patient Population</a:t>
            </a:r>
            <a:r>
              <a:rPr lang="en-US" dirty="0" smtClean="0"/>
              <a:t> – 159 ECT remitters (/290)</a:t>
            </a:r>
          </a:p>
          <a:p>
            <a:pPr lvl="1">
              <a:buClr>
                <a:schemeClr val="tx2"/>
              </a:buClr>
              <a:buSzPct val="150000"/>
              <a:buFont typeface="Wingdings" pitchFamily="2" charset="2"/>
              <a:buChar char="§"/>
              <a:defRPr/>
            </a:pPr>
            <a:r>
              <a:rPr lang="en-US" dirty="0" smtClean="0"/>
              <a:t>84 patients entered continuation phase following remission with ECT </a:t>
            </a:r>
          </a:p>
          <a:p>
            <a:pPr lvl="1">
              <a:buClr>
                <a:schemeClr val="tx2"/>
              </a:buClr>
              <a:buSzPct val="150000"/>
              <a:buFont typeface="Wingdings" pitchFamily="2" charset="2"/>
              <a:buChar char="§"/>
              <a:defRPr/>
            </a:pPr>
            <a:r>
              <a:rPr lang="en-US" dirty="0" err="1" smtClean="0"/>
              <a:t>Dx</a:t>
            </a:r>
            <a:r>
              <a:rPr lang="en-US" dirty="0" smtClean="0"/>
              <a:t> - </a:t>
            </a:r>
            <a:r>
              <a:rPr lang="en-US" dirty="0" err="1" smtClean="0"/>
              <a:t>unipolar</a:t>
            </a:r>
            <a:r>
              <a:rPr lang="en-US" dirty="0" smtClean="0"/>
              <a:t> major depression (severe - psychotic and non-psychotic)</a:t>
            </a:r>
          </a:p>
          <a:p>
            <a:pPr lvl="1">
              <a:buClr>
                <a:schemeClr val="tx2"/>
              </a:buClr>
              <a:buSzPct val="150000"/>
              <a:buFont typeface="Wingdings" pitchFamily="2" charset="2"/>
              <a:buChar char="§"/>
              <a:defRPr/>
            </a:pPr>
            <a:r>
              <a:rPr lang="en-US" dirty="0" smtClean="0"/>
              <a:t>Previously rated for adequacy of pre-ECT medication trials</a:t>
            </a:r>
            <a:endParaRPr lang="en-US" u="sng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Relapse Following ECT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SzPct val="150000"/>
              <a:buFont typeface="Wingdings" pitchFamily="2" charset="2"/>
              <a:buChar char="§"/>
              <a:defRPr/>
            </a:pPr>
            <a:r>
              <a:rPr lang="en-US" u="sng" smtClean="0"/>
              <a:t>What works</a:t>
            </a:r>
            <a:r>
              <a:rPr lang="en-US" smtClean="0"/>
              <a:t>? (continued)</a:t>
            </a:r>
          </a:p>
          <a:p>
            <a:pPr>
              <a:buSzPct val="150000"/>
              <a:buFont typeface="Wingdings" pitchFamily="2" charset="2"/>
              <a:buChar char="§"/>
              <a:defRPr/>
            </a:pPr>
            <a:r>
              <a:rPr lang="en-US" u="sng" smtClean="0"/>
              <a:t>Study Design</a:t>
            </a:r>
            <a:endParaRPr lang="en-US" smtClean="0"/>
          </a:p>
          <a:p>
            <a:pPr lvl="1">
              <a:buClr>
                <a:schemeClr val="tx2"/>
              </a:buClr>
              <a:buSzPct val="150000"/>
              <a:buFont typeface="Wingdings" pitchFamily="2" charset="2"/>
              <a:buChar char="§"/>
              <a:defRPr/>
            </a:pPr>
            <a:r>
              <a:rPr lang="en-US" smtClean="0"/>
              <a:t>Double-blind, random assignment to:</a:t>
            </a:r>
            <a:br>
              <a:rPr lang="en-US" smtClean="0"/>
            </a:br>
            <a:r>
              <a:rPr lang="en-US" smtClean="0"/>
              <a:t> - NT + Placebo</a:t>
            </a:r>
            <a:br>
              <a:rPr lang="en-US" smtClean="0"/>
            </a:br>
            <a:r>
              <a:rPr lang="en-US" smtClean="0"/>
              <a:t> - NT + Li Co3</a:t>
            </a:r>
            <a:br>
              <a:rPr lang="en-US" smtClean="0"/>
            </a:br>
            <a:r>
              <a:rPr lang="en-US" smtClean="0"/>
              <a:t> - Placebo + Placebo</a:t>
            </a:r>
          </a:p>
          <a:p>
            <a:pPr lvl="1">
              <a:buClr>
                <a:schemeClr val="tx2"/>
              </a:buClr>
              <a:buSzPct val="150000"/>
              <a:buFont typeface="Wingdings" pitchFamily="2" charset="2"/>
              <a:buChar char="§"/>
              <a:defRPr/>
            </a:pPr>
            <a:r>
              <a:rPr lang="en-US" smtClean="0"/>
              <a:t>Followed for 6 months</a:t>
            </a:r>
            <a:endParaRPr lang="en-US" u="sng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Relapse Following ECT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SzPct val="150000"/>
              <a:buFont typeface="Wingdings" pitchFamily="2" charset="2"/>
              <a:buChar char="§"/>
              <a:defRPr/>
            </a:pPr>
            <a:r>
              <a:rPr lang="en-US" sz="2800" u="sng" dirty="0" smtClean="0"/>
              <a:t>What works</a:t>
            </a:r>
            <a:r>
              <a:rPr lang="en-US" sz="2800" dirty="0" smtClean="0"/>
              <a:t>? (continued)</a:t>
            </a:r>
          </a:p>
          <a:p>
            <a:pPr>
              <a:buSzPct val="150000"/>
              <a:buFont typeface="Wingdings" pitchFamily="2" charset="2"/>
              <a:buChar char="§"/>
              <a:defRPr/>
            </a:pPr>
            <a:r>
              <a:rPr lang="en-US" sz="2800" dirty="0" smtClean="0"/>
              <a:t>Results</a:t>
            </a:r>
          </a:p>
          <a:p>
            <a:pPr lvl="1">
              <a:buClr>
                <a:schemeClr val="tx2"/>
              </a:buClr>
              <a:buSzPct val="150000"/>
              <a:buFont typeface="Wingdings" pitchFamily="2" charset="2"/>
              <a:buChar char="§"/>
              <a:defRPr/>
            </a:pPr>
            <a:r>
              <a:rPr lang="en-US" sz="2400" dirty="0" smtClean="0"/>
              <a:t>Placebo			84% relapsed</a:t>
            </a:r>
          </a:p>
          <a:p>
            <a:pPr lvl="1">
              <a:buClr>
                <a:schemeClr val="tx2"/>
              </a:buClr>
              <a:buSzPct val="150000"/>
              <a:buFont typeface="Wingdings" pitchFamily="2" charset="2"/>
              <a:buChar char="§"/>
              <a:defRPr/>
            </a:pPr>
            <a:r>
              <a:rPr lang="en-US" sz="2400" dirty="0" smtClean="0"/>
              <a:t>NT				60% relapsed</a:t>
            </a:r>
          </a:p>
          <a:p>
            <a:pPr lvl="1">
              <a:buClr>
                <a:schemeClr val="tx2"/>
              </a:buClr>
              <a:buSzPct val="150000"/>
              <a:buFont typeface="Wingdings" pitchFamily="2" charset="2"/>
              <a:buChar char="§"/>
              <a:defRPr/>
            </a:pPr>
            <a:r>
              <a:rPr lang="en-US" sz="2400" dirty="0" smtClean="0"/>
              <a:t>NT + LiCo3			39% relapsed</a:t>
            </a:r>
          </a:p>
          <a:p>
            <a:pPr lvl="2">
              <a:buClr>
                <a:schemeClr val="tx2"/>
              </a:buClr>
              <a:buSzPct val="150000"/>
              <a:buFont typeface="Wingdings" pitchFamily="2" charset="2"/>
              <a:buChar char="§"/>
              <a:defRPr/>
            </a:pPr>
            <a:r>
              <a:rPr lang="en-US" sz="2000" dirty="0" smtClean="0"/>
              <a:t>All pt’s relapsing on NT + Li did so in 1</a:t>
            </a:r>
            <a:r>
              <a:rPr lang="en-US" sz="2000" baseline="30000" dirty="0" smtClean="0"/>
              <a:t>st</a:t>
            </a:r>
            <a:r>
              <a:rPr lang="en-US" sz="2000" dirty="0" smtClean="0"/>
              <a:t> 5 weeks</a:t>
            </a:r>
          </a:p>
          <a:p>
            <a:pPr lvl="2">
              <a:buClr>
                <a:schemeClr val="tx2"/>
              </a:buClr>
              <a:buSzPct val="150000"/>
              <a:buFont typeface="Wingdings" pitchFamily="2" charset="2"/>
              <a:buChar char="§"/>
              <a:defRPr/>
            </a:pPr>
            <a:r>
              <a:rPr lang="en-US" sz="2000" dirty="0" smtClean="0"/>
              <a:t>Other groups relapsed throughout entire 6 month period</a:t>
            </a:r>
          </a:p>
          <a:p>
            <a:pPr lvl="1">
              <a:buClr>
                <a:schemeClr val="tx2"/>
              </a:buClr>
              <a:buSzPct val="150000"/>
              <a:buFont typeface="Wingdings" pitchFamily="2" charset="2"/>
              <a:buChar char="§"/>
              <a:defRPr/>
            </a:pPr>
            <a:r>
              <a:rPr lang="en-US" sz="2400" dirty="0" smtClean="0"/>
              <a:t>Follow-up study (OPT-ECT –  Arch  Gen Psych 2009; JECT March 2013)</a:t>
            </a:r>
          </a:p>
          <a:p>
            <a:pPr lvl="2">
              <a:buClr>
                <a:schemeClr val="tx2"/>
              </a:buClr>
              <a:buSzPct val="150000"/>
              <a:buFont typeface="Wingdings" pitchFamily="2" charset="2"/>
              <a:buChar char="§"/>
              <a:defRPr/>
            </a:pPr>
            <a:r>
              <a:rPr lang="en-US" sz="2000" dirty="0" smtClean="0"/>
              <a:t>Randomized to NT, VEN, or placebo </a:t>
            </a:r>
            <a:r>
              <a:rPr lang="en-US" sz="2000" u="sng" dirty="0" smtClean="0"/>
              <a:t>during</a:t>
            </a:r>
            <a:r>
              <a:rPr lang="en-US" sz="2000" dirty="0" smtClean="0"/>
              <a:t> ECT, Li added after ECT</a:t>
            </a:r>
          </a:p>
          <a:p>
            <a:pPr lvl="2">
              <a:buClr>
                <a:schemeClr val="tx2"/>
              </a:buClr>
              <a:buSzPct val="150000"/>
              <a:buFont typeface="Wingdings" pitchFamily="2" charset="2"/>
              <a:buChar char="§"/>
              <a:defRPr/>
            </a:pPr>
            <a:r>
              <a:rPr lang="en-US" sz="2000" dirty="0" smtClean="0"/>
              <a:t>No change in relapse rates (50% at 6 months), </a:t>
            </a:r>
            <a:r>
              <a:rPr lang="en-US" sz="2000" u="sng" dirty="0" smtClean="0"/>
              <a:t>but</a:t>
            </a:r>
            <a:r>
              <a:rPr lang="en-US" sz="2000" dirty="0" smtClean="0"/>
              <a:t> NT (and VEN) improved acute ECT response by 15%; NT improved cognitive outcome.</a:t>
            </a:r>
          </a:p>
          <a:p>
            <a:pPr lvl="2">
              <a:buClr>
                <a:schemeClr val="tx2"/>
              </a:buClr>
              <a:buSzPct val="150000"/>
              <a:buFont typeface="Wingdings" pitchFamily="2" charset="2"/>
              <a:buChar char="§"/>
              <a:defRPr/>
            </a:pPr>
            <a:r>
              <a:rPr lang="en-US" sz="2000" dirty="0" smtClean="0"/>
              <a:t> </a:t>
            </a:r>
            <a:r>
              <a:rPr lang="en-US" sz="2000" u="sng" dirty="0" smtClean="0"/>
              <a:t>Less</a:t>
            </a:r>
            <a:r>
              <a:rPr lang="en-US" sz="2000" dirty="0" smtClean="0"/>
              <a:t> relapse with </a:t>
            </a:r>
            <a:r>
              <a:rPr lang="en-US" sz="2000" u="sng" dirty="0" smtClean="0"/>
              <a:t>older</a:t>
            </a:r>
            <a:r>
              <a:rPr lang="en-US" sz="2000" dirty="0" smtClean="0"/>
              <a:t> age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CONTINUATION THERAPY FOLLOWING ECT</a:t>
            </a:r>
          </a:p>
        </p:txBody>
      </p:sp>
      <p:sp>
        <p:nvSpPr>
          <p:cNvPr id="1218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u="sng" dirty="0" smtClean="0"/>
              <a:t>General Principles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dirty="0" smtClean="0"/>
              <a:t>Patients receiving ECT often have recurrent and medication-resistant illnesses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dirty="0" smtClean="0"/>
              <a:t>Need for aggressive continuation TX following ECT course is compelling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dirty="0" smtClean="0"/>
              <a:t>Continuation TX may be  meds and/or ECT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dirty="0" smtClean="0"/>
              <a:t>Relapse often occurs quickly – begin continuation TX ASAP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dirty="0" smtClean="0"/>
              <a:t>Consider “ECT taper” for most patients</a:t>
            </a:r>
          </a:p>
          <a:p>
            <a:pPr eaLnBrk="1" hangingPunct="1">
              <a:lnSpc>
                <a:spcPct val="90000"/>
              </a:lnSpc>
            </a:pPr>
            <a:endParaRPr lang="en-US" sz="2800" u="sng" dirty="0" smtClean="0"/>
          </a:p>
        </p:txBody>
      </p:sp>
    </p:spTree>
    <p:extLst>
      <p:ext uri="{BB962C8B-B14F-4D97-AF65-F5344CB8AC3E}">
        <p14:creationId xmlns:p14="http://schemas.microsoft.com/office/powerpoint/2010/main" val="256697031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CONTINUATION PHARMACOTHERAPY</a:t>
            </a:r>
          </a:p>
        </p:txBody>
      </p:sp>
      <p:sp>
        <p:nvSpPr>
          <p:cNvPr id="1228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u="sng" dirty="0" smtClean="0"/>
              <a:t>Unipolar Major Depression</a:t>
            </a:r>
            <a:endParaRPr lang="en-US" dirty="0" smtClean="0"/>
          </a:p>
          <a:p>
            <a:pPr lvl="1" eaLnBrk="1" hangingPunct="1"/>
            <a:r>
              <a:rPr lang="en-US" dirty="0" smtClean="0"/>
              <a:t>Avoid agents ineffective pre-ECT</a:t>
            </a:r>
          </a:p>
          <a:p>
            <a:pPr lvl="1" eaLnBrk="1" hangingPunct="1"/>
            <a:r>
              <a:rPr lang="en-US" dirty="0" smtClean="0"/>
              <a:t>In resistant </a:t>
            </a:r>
            <a:r>
              <a:rPr lang="en-US" dirty="0" err="1" smtClean="0"/>
              <a:t>pts</a:t>
            </a:r>
            <a:r>
              <a:rPr lang="en-US" dirty="0" smtClean="0"/>
              <a:t>, consider agents with mixed profiles or combination/augmentation strategy</a:t>
            </a:r>
          </a:p>
          <a:p>
            <a:pPr lvl="2" eaLnBrk="1" hangingPunct="1"/>
            <a:r>
              <a:rPr lang="en-US" dirty="0" smtClean="0"/>
              <a:t>Limited data – NT + Li, ?Venlafaxine + Li, etc.</a:t>
            </a:r>
          </a:p>
          <a:p>
            <a:pPr lvl="1" eaLnBrk="1" hangingPunct="1"/>
            <a:r>
              <a:rPr lang="en-US" dirty="0" smtClean="0"/>
              <a:t>Continue antipsychotic in psychotic depression</a:t>
            </a:r>
          </a:p>
          <a:p>
            <a:pPr lvl="1" eaLnBrk="1" hangingPunct="1"/>
            <a:r>
              <a:rPr lang="en-US" dirty="0" smtClean="0"/>
              <a:t>Use same doses as for acute treatment</a:t>
            </a:r>
          </a:p>
        </p:txBody>
      </p:sp>
    </p:spTree>
    <p:extLst>
      <p:ext uri="{BB962C8B-B14F-4D97-AF65-F5344CB8AC3E}">
        <p14:creationId xmlns:p14="http://schemas.microsoft.com/office/powerpoint/2010/main" val="3238453803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CONTINUATION ECT	</a:t>
            </a:r>
          </a:p>
        </p:txBody>
      </p:sp>
      <p:sp>
        <p:nvSpPr>
          <p:cNvPr id="1239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u="sng" dirty="0" smtClean="0"/>
              <a:t>Indications</a:t>
            </a:r>
            <a:endParaRPr lang="en-US" dirty="0" smtClean="0"/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Illness responsive to ECT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Patient preference for CECT						</a:t>
            </a:r>
            <a:r>
              <a:rPr lang="en-US" u="sng" dirty="0" smtClean="0"/>
              <a:t>or</a:t>
            </a:r>
            <a:r>
              <a:rPr lang="en-US" dirty="0" smtClean="0"/>
              <a:t>					Resistance/intolerance to pharmacotherapy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Ability &amp; willingness of pt (or surrogate) to:</a:t>
            </a:r>
          </a:p>
          <a:p>
            <a:pPr lvl="2" eaLnBrk="1" hangingPunct="1">
              <a:lnSpc>
                <a:spcPct val="90000"/>
              </a:lnSpc>
            </a:pPr>
            <a:r>
              <a:rPr lang="en-US" dirty="0" smtClean="0"/>
              <a:t>Receive CECT</a:t>
            </a:r>
          </a:p>
          <a:p>
            <a:pPr lvl="2" eaLnBrk="1" hangingPunct="1">
              <a:lnSpc>
                <a:spcPct val="90000"/>
              </a:lnSpc>
            </a:pPr>
            <a:r>
              <a:rPr lang="en-US" dirty="0" smtClean="0"/>
              <a:t>Provide informed consent</a:t>
            </a:r>
          </a:p>
          <a:p>
            <a:pPr lvl="2" eaLnBrk="1" hangingPunct="1">
              <a:lnSpc>
                <a:spcPct val="90000"/>
              </a:lnSpc>
            </a:pPr>
            <a:r>
              <a:rPr lang="en-US" dirty="0" smtClean="0"/>
              <a:t>Comply with treatment plan and restrictions	                                                                       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732811356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CONTINUATION ECT</a:t>
            </a:r>
          </a:p>
        </p:txBody>
      </p:sp>
      <p:sp>
        <p:nvSpPr>
          <p:cNvPr id="1249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Usefulness described in patients with: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/>
              <a:t>Major Depression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/>
              <a:t>Bipolar Disorder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/>
              <a:t>Schizophrenia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/>
              <a:t>Parkinson’s Disease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Most data from retrospective case series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Prospective, multi-site study completed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/>
              <a:t>Comparison of CECT with NT + Li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/>
              <a:t>C.O.R.E. Study- MSSM, Duke, Wake-Forest,  NY Presbyterian, MUSC, LIJ, U. of Texas, Mayo Clinic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/>
              <a:t>Results –  CECT = </a:t>
            </a:r>
            <a:r>
              <a:rPr lang="en-US" sz="2000" dirty="0" err="1" smtClean="0"/>
              <a:t>NT+Li</a:t>
            </a:r>
            <a:r>
              <a:rPr lang="en-US" sz="2000" dirty="0" smtClean="0"/>
              <a:t> in relapse prevention</a:t>
            </a:r>
          </a:p>
        </p:txBody>
      </p:sp>
    </p:spTree>
    <p:extLst>
      <p:ext uri="{BB962C8B-B14F-4D97-AF65-F5344CB8AC3E}">
        <p14:creationId xmlns:p14="http://schemas.microsoft.com/office/powerpoint/2010/main" val="102786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ECT – SECONDARY INDICATIONS</a:t>
            </a:r>
          </a:p>
        </p:txBody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u="sng"/>
              <a:t>Medication resistance</a:t>
            </a:r>
          </a:p>
          <a:p>
            <a:pPr lvl="1"/>
            <a:r>
              <a:rPr lang="en-US"/>
              <a:t>Failure to respond to one or more “adequate” medication trials</a:t>
            </a:r>
          </a:p>
          <a:p>
            <a:pPr lvl="1"/>
            <a:r>
              <a:rPr lang="en-US"/>
              <a:t>Must consider issues of medication choice, dose, duration, compliance</a:t>
            </a:r>
          </a:p>
          <a:p>
            <a:r>
              <a:rPr lang="en-US" u="sng"/>
              <a:t>Medication intolerance</a:t>
            </a:r>
            <a:r>
              <a:rPr lang="en-US"/>
              <a:t>/adverse effects</a:t>
            </a:r>
          </a:p>
          <a:p>
            <a:r>
              <a:rPr lang="en-US" u="sng"/>
              <a:t>Deterioration</a:t>
            </a:r>
            <a:r>
              <a:rPr lang="en-US"/>
              <a:t> of psychiatric/medical status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0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C.O.R.E. CECT STUDY</a:t>
            </a:r>
          </a:p>
        </p:txBody>
      </p:sp>
      <p:sp>
        <p:nvSpPr>
          <p:cNvPr id="1259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dirty="0" smtClean="0"/>
              <a:t>Multi-site, randomized, parallel design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201 pts, MDD, remitted with BL ECT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6 month trial – C-ECT (10 TX) vs. C-PHARM (NT + LiC03)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C-ECT – 37.1% relapse, 16.8% drop-out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C-PHARM– 31.6% relapse, 22.1% drop-out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Mean survival- 9.1 weeks C-ECT vs. 6.7 weeks C-PHARM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Kellner et al Arch Gen Psychiatry 2006</a:t>
            </a:r>
          </a:p>
        </p:txBody>
      </p:sp>
    </p:spTree>
    <p:extLst>
      <p:ext uri="{BB962C8B-B14F-4D97-AF65-F5344CB8AC3E}">
        <p14:creationId xmlns:p14="http://schemas.microsoft.com/office/powerpoint/2010/main" val="908630418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CONTINUATION ECT</a:t>
            </a:r>
          </a:p>
        </p:txBody>
      </p:sp>
      <p:sp>
        <p:nvSpPr>
          <p:cNvPr id="1280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u="sng" dirty="0" smtClean="0"/>
              <a:t>Timing of Treatments</a:t>
            </a:r>
            <a:r>
              <a:rPr lang="en-US" dirty="0" smtClean="0"/>
              <a:t> (cont)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Typical schedules: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ECT weekly for 4 weeks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ECT every other week for 4-8 weeks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Monthly ECT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Interval adjusted based on clinical status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Consider “brief series” during CECT for impending relapse</a:t>
            </a:r>
          </a:p>
        </p:txBody>
      </p:sp>
    </p:spTree>
    <p:extLst>
      <p:ext uri="{BB962C8B-B14F-4D97-AF65-F5344CB8AC3E}">
        <p14:creationId xmlns:p14="http://schemas.microsoft.com/office/powerpoint/2010/main" val="3106257021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CONTINUATION ECT</a:t>
            </a:r>
          </a:p>
        </p:txBody>
      </p:sp>
      <p:sp>
        <p:nvSpPr>
          <p:cNvPr id="1290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u="sng" dirty="0" smtClean="0"/>
              <a:t>Concurrent Pharmacotherapy</a:t>
            </a:r>
            <a:endParaRPr lang="en-US" sz="2800" dirty="0" smtClean="0"/>
          </a:p>
          <a:p>
            <a:pPr eaLnBrk="1" hangingPunct="1">
              <a:lnSpc>
                <a:spcPct val="90000"/>
              </a:lnSpc>
            </a:pPr>
            <a:r>
              <a:rPr lang="en-US" sz="2800" dirty="0" smtClean="0"/>
              <a:t>Often used empirically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dirty="0" smtClean="0"/>
              <a:t>Consider for patients with: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/>
              <a:t>High relapse risk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/>
              <a:t>Maintenance pharmacotherapy planned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u="sng" dirty="0" smtClean="0"/>
              <a:t>Theory</a:t>
            </a:r>
            <a:r>
              <a:rPr lang="en-US" sz="2800" dirty="0" smtClean="0"/>
              <a:t> – ECT “</a:t>
            </a:r>
            <a:r>
              <a:rPr lang="en-US" sz="2800" dirty="0" err="1" smtClean="0"/>
              <a:t>taper”or</a:t>
            </a:r>
            <a:r>
              <a:rPr lang="en-US" sz="2800" dirty="0" smtClean="0"/>
              <a:t> CECT may decrease early relapse; continuation pharmacotherapy may decrease later relapse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/>
              <a:t>Limited data!</a:t>
            </a:r>
          </a:p>
        </p:txBody>
      </p:sp>
    </p:spTree>
    <p:extLst>
      <p:ext uri="{BB962C8B-B14F-4D97-AF65-F5344CB8AC3E}">
        <p14:creationId xmlns:p14="http://schemas.microsoft.com/office/powerpoint/2010/main" val="4253014365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COMBINED PHARMACOTHERAPY/CECT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C.O.R.E.  study in progress</a:t>
            </a:r>
          </a:p>
          <a:p>
            <a:r>
              <a:rPr lang="en-US" dirty="0" smtClean="0"/>
              <a:t>Subjects - &gt;= 60, MDD, remit with UBP-RUL ECT</a:t>
            </a:r>
          </a:p>
          <a:p>
            <a:r>
              <a:rPr lang="en-US" dirty="0" smtClean="0"/>
              <a:t>Randomized to:</a:t>
            </a:r>
          </a:p>
          <a:p>
            <a:pPr lvl="1"/>
            <a:r>
              <a:rPr lang="en-US" dirty="0" smtClean="0"/>
              <a:t>C-Pharm alone (</a:t>
            </a:r>
            <a:r>
              <a:rPr lang="en-US" dirty="0" err="1" smtClean="0"/>
              <a:t>Ven</a:t>
            </a:r>
            <a:r>
              <a:rPr lang="en-US" dirty="0" smtClean="0"/>
              <a:t> + Li)</a:t>
            </a:r>
          </a:p>
          <a:p>
            <a:pPr lvl="1"/>
            <a:r>
              <a:rPr lang="en-US" dirty="0" smtClean="0"/>
              <a:t>C-Pharm + algorithm-based CECT (STABLE)</a:t>
            </a:r>
          </a:p>
          <a:p>
            <a:r>
              <a:rPr lang="en-US" dirty="0" smtClean="0"/>
              <a:t>Followed for 6 months</a:t>
            </a:r>
            <a:endParaRPr lang="en-US" dirty="0"/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 AND FREQUENCY OF ECT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2800" dirty="0" smtClean="0"/>
              <a:t>Frequency of ECT use increases with age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Kramer(1985) – Surveyed ECT use in California 1977-1983</a:t>
            </a:r>
          </a:p>
          <a:p>
            <a:pPr lvl="2">
              <a:lnSpc>
                <a:spcPct val="90000"/>
              </a:lnSpc>
            </a:pPr>
            <a:r>
              <a:rPr lang="en-US" sz="2000" dirty="0" smtClean="0"/>
              <a:t>General adult rate – 1.12 per 10,000</a:t>
            </a:r>
          </a:p>
          <a:p>
            <a:pPr lvl="2">
              <a:lnSpc>
                <a:spcPct val="90000"/>
              </a:lnSpc>
            </a:pPr>
            <a:r>
              <a:rPr lang="en-US" sz="2000" dirty="0" smtClean="0"/>
              <a:t>Ages 25-44 – 0.85 per 10,000</a:t>
            </a:r>
          </a:p>
          <a:p>
            <a:pPr lvl="2">
              <a:lnSpc>
                <a:spcPct val="90000"/>
              </a:lnSpc>
            </a:pPr>
            <a:r>
              <a:rPr lang="en-US" sz="2000" dirty="0" smtClean="0"/>
              <a:t>Ages 65 and over – 3.86 per 10,000 = &gt;3x general adult rate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Kramer(1999)  - Similar pattern 1984-1994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Thompson(1994) – NIMH survey of ECT use 1980-1986</a:t>
            </a:r>
          </a:p>
          <a:p>
            <a:pPr lvl="2">
              <a:lnSpc>
                <a:spcPct val="90000"/>
              </a:lnSpc>
            </a:pPr>
            <a:r>
              <a:rPr lang="en-US" sz="2000" dirty="0" smtClean="0"/>
              <a:t>Increased use fully attributable to elderly</a:t>
            </a:r>
          </a:p>
          <a:p>
            <a:pPr lvl="2">
              <a:lnSpc>
                <a:spcPct val="90000"/>
              </a:lnSpc>
            </a:pPr>
            <a:r>
              <a:rPr lang="en-US" sz="2000" dirty="0" smtClean="0"/>
              <a:t>1/3 ECT recipients was &gt;65 ( 8.2% of sample population &gt;65)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AGE AND FREQUENCY OF ECT – (CONT)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US" sz="2800" dirty="0" smtClean="0"/>
              <a:t>ECT use most frequent in the elderly</a:t>
            </a:r>
          </a:p>
          <a:p>
            <a:pPr>
              <a:lnSpc>
                <a:spcPct val="90000"/>
              </a:lnSpc>
            </a:pPr>
            <a:r>
              <a:rPr lang="en-US" sz="2800" dirty="0" smtClean="0"/>
              <a:t>Reasons - ? Reflect clinical characteristics &amp; consequences of depression in the aged: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Greater severity of depression - &gt; risk psychotic depression and suicide</a:t>
            </a:r>
          </a:p>
          <a:p>
            <a:pPr lvl="2">
              <a:lnSpc>
                <a:spcPct val="90000"/>
              </a:lnSpc>
            </a:pPr>
            <a:r>
              <a:rPr lang="en-US" sz="2000" dirty="0" smtClean="0"/>
              <a:t>Suicide rate &gt;85y.o. is 7X that of general pop. (85/100,000)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Medical sequelae of depression – dehydration, malnutrition, cardiovascular effects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Medical illness complicates pharmacotherapy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Greater sensitivity to medication side effects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Extensive WM ischemic changes in elderly- associated with poor medication response, ECT referral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152400"/>
            <a:ext cx="7772400" cy="914400"/>
          </a:xfrm>
        </p:spPr>
        <p:txBody>
          <a:bodyPr/>
          <a:lstStyle/>
          <a:p>
            <a:pPr eaLnBrk="1" hangingPunct="1">
              <a:defRPr/>
            </a:pPr>
            <a:r>
              <a:rPr lang="en-US" sz="3200" dirty="0" smtClean="0"/>
              <a:t>Structural Abnormalities Associated with Referral for ECT</a:t>
            </a:r>
            <a:r>
              <a:rPr lang="en-US" sz="3200" baseline="30000" dirty="0" smtClean="0"/>
              <a:t>1</a:t>
            </a:r>
            <a:endParaRPr lang="en-US" sz="3200" dirty="0" smtClean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4038600"/>
            <a:ext cx="7237413" cy="1066800"/>
          </a:xfrm>
        </p:spPr>
        <p:txBody>
          <a:bodyPr/>
          <a:lstStyle/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600" smtClean="0"/>
              <a:t>And delirium during ECT</a:t>
            </a:r>
            <a:r>
              <a:rPr lang="en-US" sz="2600" baseline="30000" smtClean="0"/>
              <a:t>2</a:t>
            </a:r>
            <a:endParaRPr lang="en-US" sz="2600" smtClean="0"/>
          </a:p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600" smtClean="0"/>
              <a:t>And poor response in the elderly</a:t>
            </a:r>
            <a:r>
              <a:rPr lang="en-US" sz="2600" baseline="30000" smtClean="0"/>
              <a:t>3</a:t>
            </a:r>
            <a:endParaRPr lang="en-US" sz="2600" smtClean="0"/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609600" y="5943600"/>
            <a:ext cx="7620000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aseline="0"/>
              <a:t>1. Coffey, Figiel, Djang, Saunders, &amp; Weiner, 1989  ; 2. Figiel, Coffey, Djang, Hoffman, &amp; Doraiswamy, 1990</a:t>
            </a:r>
            <a:r>
              <a:rPr lang="en-US"/>
              <a:t> </a:t>
            </a:r>
            <a:r>
              <a:rPr lang="en-US" baseline="0"/>
              <a:t> ; 3. Hickie et al., 1995; Steffens et al., 2001 </a:t>
            </a:r>
          </a:p>
        </p:txBody>
      </p:sp>
      <p:pic>
        <p:nvPicPr>
          <p:cNvPr id="34821" name="Picture 5" descr="Graphic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lum bright="-22000" contrast="32000"/>
          </a:blip>
          <a:srcRect/>
          <a:stretch>
            <a:fillRect/>
          </a:stretch>
        </p:blipFill>
        <p:spPr bwMode="auto">
          <a:xfrm>
            <a:off x="1219200" y="1143000"/>
            <a:ext cx="6477000" cy="470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4822" name="Oval 6"/>
          <p:cNvSpPr>
            <a:spLocks noChangeArrowheads="1"/>
          </p:cNvSpPr>
          <p:nvPr/>
        </p:nvSpPr>
        <p:spPr bwMode="auto">
          <a:xfrm>
            <a:off x="5867400" y="1752600"/>
            <a:ext cx="3810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4823" name="Oval 7"/>
          <p:cNvSpPr>
            <a:spLocks noChangeArrowheads="1"/>
          </p:cNvSpPr>
          <p:nvPr/>
        </p:nvSpPr>
        <p:spPr bwMode="auto">
          <a:xfrm>
            <a:off x="1828800" y="3733800"/>
            <a:ext cx="533400" cy="609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4824" name="Oval 8"/>
          <p:cNvSpPr>
            <a:spLocks noChangeArrowheads="1"/>
          </p:cNvSpPr>
          <p:nvPr/>
        </p:nvSpPr>
        <p:spPr bwMode="auto">
          <a:xfrm>
            <a:off x="1905000" y="4419600"/>
            <a:ext cx="304800" cy="7620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4825" name="Oval 9"/>
          <p:cNvSpPr>
            <a:spLocks noChangeArrowheads="1"/>
          </p:cNvSpPr>
          <p:nvPr/>
        </p:nvSpPr>
        <p:spPr bwMode="auto">
          <a:xfrm>
            <a:off x="2743200" y="3733800"/>
            <a:ext cx="457200" cy="914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4826" name="Oval 10"/>
          <p:cNvSpPr>
            <a:spLocks noChangeArrowheads="1"/>
          </p:cNvSpPr>
          <p:nvPr/>
        </p:nvSpPr>
        <p:spPr bwMode="auto">
          <a:xfrm>
            <a:off x="6858000" y="4191000"/>
            <a:ext cx="457200" cy="685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xit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348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348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8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22" grpId="0" animBg="1"/>
      <p:bldP spid="34822" grpId="1" animBg="1"/>
      <p:bldP spid="34823" grpId="0" animBg="1"/>
      <p:bldP spid="34823" grpId="1" animBg="1"/>
      <p:bldP spid="34824" grpId="0" animBg="1"/>
      <p:bldP spid="34824" grpId="1" animBg="1"/>
      <p:bldP spid="34825" grpId="0" animBg="1"/>
      <p:bldP spid="34825" grpId="1" animBg="1"/>
      <p:bldP spid="34826" grpId="0" animBg="1"/>
      <p:bldP spid="34826" grpId="1" animBg="1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SPECIAL CONSIDERATIONS FOR ECT IN THE ELDERLY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Advanced age </a:t>
            </a:r>
            <a:r>
              <a:rPr lang="en-US" u="sng" dirty="0" smtClean="0"/>
              <a:t>not </a:t>
            </a:r>
            <a:r>
              <a:rPr lang="en-US" dirty="0" smtClean="0"/>
              <a:t>an impediment to ECT</a:t>
            </a:r>
          </a:p>
          <a:p>
            <a:pPr lvl="1"/>
            <a:r>
              <a:rPr lang="en-US" dirty="0" smtClean="0"/>
              <a:t>Use more frequent than in younger groups</a:t>
            </a:r>
          </a:p>
          <a:p>
            <a:pPr lvl="1"/>
            <a:r>
              <a:rPr lang="en-US" dirty="0" smtClean="0"/>
              <a:t>Successful ECT reported in pts &gt; 100 </a:t>
            </a:r>
            <a:r>
              <a:rPr lang="en-US" dirty="0" err="1" smtClean="0"/>
              <a:t>y.o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Dementia not a contraindication to ECT, if other indications present and proper consent can be obtained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SPECIAL CONSIDERATIONS FOR ECT IN THE ELDERLY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Older age associated with </a:t>
            </a:r>
            <a:r>
              <a:rPr lang="en-US" sz="2800" u="sng" dirty="0" smtClean="0"/>
              <a:t>increased</a:t>
            </a:r>
            <a:r>
              <a:rPr lang="en-US" sz="2800" dirty="0" smtClean="0"/>
              <a:t> likelihood of </a:t>
            </a:r>
            <a:r>
              <a:rPr lang="en-US" sz="2800" u="sng" dirty="0" smtClean="0"/>
              <a:t>response </a:t>
            </a:r>
            <a:r>
              <a:rPr lang="en-US" sz="2800" dirty="0" smtClean="0"/>
              <a:t>(O’Connor et al. 2001)</a:t>
            </a:r>
            <a:endParaRPr lang="en-US" sz="2800" u="sng" dirty="0" smtClean="0"/>
          </a:p>
          <a:p>
            <a:pPr lvl="1"/>
            <a:r>
              <a:rPr lang="en-US" sz="2400" dirty="0" smtClean="0"/>
              <a:t>Opposite trend reported with antidepressants</a:t>
            </a:r>
          </a:p>
          <a:p>
            <a:r>
              <a:rPr lang="en-US" sz="2800" dirty="0" smtClean="0"/>
              <a:t>Many studies found </a:t>
            </a:r>
            <a:r>
              <a:rPr lang="en-US" sz="2800" u="sng" dirty="0" smtClean="0"/>
              <a:t>ECT use the most important</a:t>
            </a:r>
            <a:r>
              <a:rPr lang="en-US" sz="2800" dirty="0" smtClean="0"/>
              <a:t> </a:t>
            </a:r>
            <a:r>
              <a:rPr lang="en-US" sz="2800" u="sng" dirty="0" smtClean="0"/>
              <a:t>variable associated with a positive short-term outcome</a:t>
            </a:r>
            <a:r>
              <a:rPr lang="en-US" sz="2800" dirty="0" smtClean="0"/>
              <a:t> in late-life depression</a:t>
            </a:r>
          </a:p>
          <a:p>
            <a:pPr lvl="1"/>
            <a:r>
              <a:rPr lang="en-US" sz="2400" dirty="0" smtClean="0"/>
              <a:t>(Rubin et al.’91;Zubenko et al.’94;Philibert et al.’95)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    ECT and DEMENTIA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About  25% of pts with SDAT have depression</a:t>
            </a:r>
          </a:p>
          <a:p>
            <a:pPr lvl="1"/>
            <a:r>
              <a:rPr lang="en-US" dirty="0" smtClean="0"/>
              <a:t>May be more with vascular and PD-related dementia</a:t>
            </a:r>
          </a:p>
          <a:p>
            <a:r>
              <a:rPr lang="en-US" dirty="0" smtClean="0"/>
              <a:t>Utility of ECT reported in cases of persistent screaming/agitation (Am J Ger. Psych 2012)</a:t>
            </a:r>
          </a:p>
          <a:p>
            <a:r>
              <a:rPr lang="en-US" dirty="0" smtClean="0"/>
              <a:t>Minimal controlled data, mostly case-report</a:t>
            </a:r>
          </a:p>
          <a:p>
            <a:r>
              <a:rPr lang="en-US" dirty="0" smtClean="0"/>
              <a:t>Possible increased post or inter-ictal delirium, rarely severe</a:t>
            </a:r>
          </a:p>
          <a:p>
            <a:r>
              <a:rPr lang="en-US" dirty="0" smtClean="0"/>
              <a:t>No evidence of dementia worsening; cognition may improve after recovery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ECT – PRINCIPAL DIAGNOSTIC INDICATIONS</a:t>
            </a:r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</a:pPr>
            <a:r>
              <a:rPr lang="en-US" sz="2800" u="sng" dirty="0"/>
              <a:t>Major </a:t>
            </a:r>
            <a:r>
              <a:rPr lang="en-US" sz="2800" u="sng" dirty="0" smtClean="0"/>
              <a:t>depression</a:t>
            </a:r>
            <a:r>
              <a:rPr lang="en-US" sz="2800" dirty="0" smtClean="0"/>
              <a:t> (best evidence base)</a:t>
            </a:r>
            <a:endParaRPr lang="en-US" sz="2800" u="sng" dirty="0"/>
          </a:p>
          <a:p>
            <a:pPr lvl="1">
              <a:lnSpc>
                <a:spcPct val="90000"/>
              </a:lnSpc>
            </a:pPr>
            <a:r>
              <a:rPr lang="en-US" sz="2400" dirty="0" err="1"/>
              <a:t>Unipolar</a:t>
            </a:r>
            <a:r>
              <a:rPr lang="en-US" sz="2400" dirty="0"/>
              <a:t> or bipolar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Response rates - ~60%(med-resistant) - ~90</a:t>
            </a:r>
            <a:r>
              <a:rPr lang="en-US" sz="2400" dirty="0" smtClean="0"/>
              <a:t>%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Highest for psychotic depression (up to 95%)</a:t>
            </a:r>
            <a:endParaRPr lang="en-US" sz="2400" dirty="0"/>
          </a:p>
          <a:p>
            <a:pPr>
              <a:lnSpc>
                <a:spcPct val="90000"/>
              </a:lnSpc>
            </a:pPr>
            <a:r>
              <a:rPr lang="en-US" sz="2800" u="sng" dirty="0"/>
              <a:t>Mania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Includes mixed states and rapid cycling</a:t>
            </a:r>
          </a:p>
          <a:p>
            <a:pPr>
              <a:lnSpc>
                <a:spcPct val="90000"/>
              </a:lnSpc>
            </a:pPr>
            <a:r>
              <a:rPr lang="en-US" sz="2800" u="sng" dirty="0"/>
              <a:t>Schizophrenia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Recent onset or acute exacerbation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Catatonic type</a:t>
            </a:r>
          </a:p>
          <a:p>
            <a:pPr>
              <a:lnSpc>
                <a:spcPct val="90000"/>
              </a:lnSpc>
            </a:pPr>
            <a:r>
              <a:rPr lang="en-US" sz="2800" u="sng" dirty="0"/>
              <a:t>Other psychotic disorders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Catatonia , </a:t>
            </a:r>
            <a:r>
              <a:rPr lang="en-US" sz="2400" dirty="0"/>
              <a:t>schizoaffective, psychosis </a:t>
            </a:r>
            <a:r>
              <a:rPr lang="en-US" sz="2400" dirty="0" err="1"/>
              <a:t>nos</a:t>
            </a:r>
            <a:endParaRPr lang="en-US" sz="2400" dirty="0"/>
          </a:p>
          <a:p>
            <a:pPr>
              <a:lnSpc>
                <a:spcPct val="90000"/>
              </a:lnSpc>
            </a:pPr>
            <a:r>
              <a:rPr lang="en-US" sz="2800" dirty="0"/>
              <a:t>Effective for acute episode </a:t>
            </a:r>
            <a:r>
              <a:rPr lang="en-US" sz="2800" u="sng" dirty="0"/>
              <a:t>and</a:t>
            </a:r>
            <a:r>
              <a:rPr lang="en-US" sz="2800" dirty="0"/>
              <a:t> relapse prevention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 ECT and DEMENTIA (cont)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Careful evaluation of medical /neurologic factors contributing to sx’s critical</a:t>
            </a:r>
          </a:p>
          <a:p>
            <a:r>
              <a:rPr lang="en-US" dirty="0" smtClean="0"/>
              <a:t>Attention  to variables affecting cognition:</a:t>
            </a:r>
          </a:p>
          <a:p>
            <a:pPr lvl="1"/>
            <a:r>
              <a:rPr lang="en-US" dirty="0" smtClean="0"/>
              <a:t>Electrode placement, PW, stimulus dose, treatment number/frequency, medications</a:t>
            </a:r>
          </a:p>
          <a:p>
            <a:r>
              <a:rPr lang="en-US" dirty="0" smtClean="0"/>
              <a:t>Review consent process</a:t>
            </a:r>
          </a:p>
          <a:p>
            <a:pPr lvl="1"/>
            <a:r>
              <a:rPr lang="en-US" dirty="0" smtClean="0"/>
              <a:t>Varies by jurisdiction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9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THEORIES OF ACTION</a:t>
            </a:r>
          </a:p>
        </p:txBody>
      </p:sp>
      <p:sp>
        <p:nvSpPr>
          <p:cNvPr id="13824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en-US" sz="2800" dirty="0" smtClean="0"/>
              <a:t>Mechanism remains unknown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/>
              <a:t> Basic science and clinical research has flourished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dirty="0" smtClean="0"/>
              <a:t>Generalized seizure necessary (but not sufficient) for efficacy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/>
              <a:t>Sham ECT and aborted seizures </a:t>
            </a:r>
            <a:r>
              <a:rPr lang="en-US" sz="2400" u="sng" dirty="0" smtClean="0"/>
              <a:t>not</a:t>
            </a:r>
            <a:r>
              <a:rPr lang="en-US" sz="2400" dirty="0" smtClean="0"/>
              <a:t> effective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/>
              <a:t>Unilateral ECT just above threshold </a:t>
            </a:r>
            <a:r>
              <a:rPr lang="en-US" sz="2400" u="sng" dirty="0" smtClean="0"/>
              <a:t>not</a:t>
            </a:r>
            <a:r>
              <a:rPr lang="en-US" sz="2400" dirty="0" smtClean="0"/>
              <a:t> effective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dirty="0" smtClean="0"/>
              <a:t>Series of treatments needed for efficacy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/>
              <a:t>Response is progressive over time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dirty="0" smtClean="0"/>
              <a:t>Specific neurobiological effects relevant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/>
              <a:t>No relation between efficacy and “forgetting”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800" dirty="0" smtClean="0"/>
              <a:t> 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THEORIES (CONT)</a:t>
            </a:r>
          </a:p>
        </p:txBody>
      </p:sp>
      <p:sp>
        <p:nvSpPr>
          <p:cNvPr id="1392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dirty="0" smtClean="0"/>
              <a:t>Changes in neurotransmitters and receptors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Release of unidentified </a:t>
            </a:r>
            <a:r>
              <a:rPr lang="en-US" dirty="0" err="1" smtClean="0"/>
              <a:t>neuropeptides</a:t>
            </a:r>
            <a:endParaRPr lang="en-US" dirty="0" smtClean="0"/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Changes in hypothalamic function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Correction of sleep and appetite disturbances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Anticonvulsant theory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Seizure threshold rises over ECT course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Changes in </a:t>
            </a:r>
            <a:r>
              <a:rPr lang="en-US" dirty="0" err="1" smtClean="0"/>
              <a:t>rCBF</a:t>
            </a:r>
            <a:r>
              <a:rPr lang="en-US" dirty="0" smtClean="0"/>
              <a:t> and brain metabolism 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Change in  activity of neural circuits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04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THEORIES (CONT)</a:t>
            </a:r>
          </a:p>
        </p:txBody>
      </p:sp>
      <p:sp>
        <p:nvSpPr>
          <p:cNvPr id="14029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eaLnBrk="1" hangingPunct="1"/>
            <a:r>
              <a:rPr lang="en-US" sz="2800" dirty="0" smtClean="0"/>
              <a:t>ECS in animals causes:</a:t>
            </a:r>
          </a:p>
          <a:p>
            <a:pPr lvl="1" eaLnBrk="1" hangingPunct="1"/>
            <a:r>
              <a:rPr lang="en-US" sz="2400" dirty="0" smtClean="0"/>
              <a:t>Mossy fiber sprouting – hippocampus</a:t>
            </a:r>
          </a:p>
          <a:p>
            <a:pPr lvl="1" eaLnBrk="1" hangingPunct="1"/>
            <a:r>
              <a:rPr lang="en-US" sz="2400" dirty="0" smtClean="0"/>
              <a:t>&gt;NGF – frontal cortex</a:t>
            </a:r>
          </a:p>
          <a:p>
            <a:pPr lvl="1" eaLnBrk="1" hangingPunct="1"/>
            <a:r>
              <a:rPr lang="en-US" sz="2400" dirty="0" smtClean="0"/>
              <a:t>&gt;BDNF – hippocampus &amp; striatum</a:t>
            </a:r>
          </a:p>
          <a:p>
            <a:pPr lvl="1" eaLnBrk="1" hangingPunct="1"/>
            <a:r>
              <a:rPr lang="en-US" sz="2400" dirty="0" smtClean="0"/>
              <a:t>Gene activation- peptides, neurotransmitters, 2nd messengers, etc.</a:t>
            </a:r>
          </a:p>
          <a:p>
            <a:r>
              <a:rPr lang="en-US" sz="2600" dirty="0" smtClean="0"/>
              <a:t>Small human study – ECT increased gray matter volume in hippocampus, insula, subgenual cingulate (area 25); local GMV decreases R frontal area (Dukart et al PNAS 1/21/14).</a:t>
            </a:r>
          </a:p>
          <a:p>
            <a:pPr eaLnBrk="1" hangingPunct="1"/>
            <a:r>
              <a:rPr lang="en-US" sz="2800" dirty="0" smtClean="0"/>
              <a:t>ECT response may be mediated by:</a:t>
            </a:r>
          </a:p>
          <a:p>
            <a:pPr lvl="1" eaLnBrk="1" hangingPunct="1"/>
            <a:r>
              <a:rPr lang="en-US" sz="2400" dirty="0" smtClean="0"/>
              <a:t>Neurogenesis, neurite growth</a:t>
            </a:r>
          </a:p>
          <a:p>
            <a:pPr lvl="1" eaLnBrk="1" hangingPunct="1"/>
            <a:r>
              <a:rPr lang="en-US" sz="2400" dirty="0" smtClean="0"/>
              <a:t>&gt; Neuronal plasticity, synaptic connections</a:t>
            </a:r>
          </a:p>
          <a:p>
            <a:pPr lvl="1" eaLnBrk="1" hangingPunct="1"/>
            <a:endParaRPr lang="en-US" sz="2400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58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Future Directions</a:t>
            </a:r>
          </a:p>
        </p:txBody>
      </p:sp>
      <p:sp>
        <p:nvSpPr>
          <p:cNvPr id="1413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2800" dirty="0" smtClean="0"/>
              <a:t>Magnetic Seizure Therapy (MST)</a:t>
            </a:r>
          </a:p>
          <a:p>
            <a:pPr lvl="1" eaLnBrk="1" hangingPunct="1"/>
            <a:r>
              <a:rPr lang="en-US" sz="2400" dirty="0" smtClean="0"/>
              <a:t>Use of </a:t>
            </a:r>
            <a:r>
              <a:rPr lang="en-US" sz="2400" dirty="0" err="1" smtClean="0"/>
              <a:t>rTMS</a:t>
            </a:r>
            <a:r>
              <a:rPr lang="en-US" sz="2400" dirty="0" smtClean="0"/>
              <a:t> to induce a therapeutic seizure</a:t>
            </a:r>
          </a:p>
          <a:p>
            <a:pPr lvl="1" eaLnBrk="1" hangingPunct="1"/>
            <a:r>
              <a:rPr lang="en-US" sz="2400" dirty="0" smtClean="0"/>
              <a:t>Magnetic fields pass unimpeded through tissue</a:t>
            </a:r>
          </a:p>
          <a:p>
            <a:pPr lvl="1" eaLnBrk="1" hangingPunct="1"/>
            <a:r>
              <a:rPr lang="en-US" sz="2400" dirty="0" smtClean="0"/>
              <a:t>MST induces a more focal electrical field than ECT- cortical stimulation can be more focused</a:t>
            </a:r>
          </a:p>
          <a:p>
            <a:pPr lvl="2" eaLnBrk="1" hangingPunct="1"/>
            <a:r>
              <a:rPr lang="en-US" sz="2000" dirty="0" smtClean="0"/>
              <a:t>Target frontal lobes, avoid medial temporal lobes</a:t>
            </a:r>
          </a:p>
          <a:p>
            <a:pPr lvl="1" eaLnBrk="1" hangingPunct="1"/>
            <a:r>
              <a:rPr lang="en-US" sz="2400" dirty="0" smtClean="0"/>
              <a:t>Initial clinical trials – side effects of MST superior to RUL ECT, but clinical efficacy unclear</a:t>
            </a:r>
          </a:p>
          <a:p>
            <a:pPr lvl="2" eaLnBrk="1" hangingPunct="1"/>
            <a:r>
              <a:rPr lang="en-US" sz="2000" dirty="0" smtClean="0"/>
              <a:t>Depth of penetration limited</a:t>
            </a:r>
          </a:p>
          <a:p>
            <a:pPr lvl="1" eaLnBrk="1" hangingPunct="1"/>
            <a:endParaRPr lang="en-US" sz="2400" dirty="0" smtClean="0"/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68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Future Directions</a:t>
            </a:r>
          </a:p>
        </p:txBody>
      </p:sp>
      <p:sp>
        <p:nvSpPr>
          <p:cNvPr id="1423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2800" dirty="0" smtClean="0"/>
              <a:t>Focal Electrically-administered Seizure Therapy (FEAST)</a:t>
            </a:r>
          </a:p>
          <a:p>
            <a:pPr lvl="1" eaLnBrk="1" hangingPunct="1"/>
            <a:r>
              <a:rPr lang="en-US" sz="2400" dirty="0" smtClean="0"/>
              <a:t>Goal – greater penetration than MST, enhanced spatial targeting c/w ECT</a:t>
            </a:r>
          </a:p>
          <a:p>
            <a:pPr lvl="1" eaLnBrk="1" hangingPunct="1"/>
            <a:r>
              <a:rPr lang="en-US" sz="2400" dirty="0" smtClean="0"/>
              <a:t>Novel electrode geometry – small anode, larger cathode array, unidirectional stimulus</a:t>
            </a:r>
          </a:p>
          <a:p>
            <a:pPr lvl="1" eaLnBrk="1" hangingPunct="1"/>
            <a:r>
              <a:rPr lang="en-US" sz="2400" dirty="0" smtClean="0"/>
              <a:t>Initial studies in primates – seizures generated  in an efficient &amp; focal fashion</a:t>
            </a:r>
          </a:p>
          <a:p>
            <a:pPr lvl="2" eaLnBrk="1" hangingPunct="1"/>
            <a:r>
              <a:rPr lang="en-US" sz="2000" dirty="0" smtClean="0"/>
              <a:t>Theoretical potential - spare medial temporal lobe, minimize cognitive side effects </a:t>
            </a:r>
          </a:p>
        </p:txBody>
      </p:sp>
    </p:spTree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CONCLUSIONS</a:t>
            </a:r>
          </a:p>
        </p:txBody>
      </p:sp>
      <p:sp>
        <p:nvSpPr>
          <p:cNvPr id="1433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400" dirty="0" smtClean="0"/>
              <a:t>ECT remains the “gold standard” for treatment of major depression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dirty="0" smtClean="0"/>
              <a:t>Also very effective for certain other psychiatric and medical disorders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dirty="0" smtClean="0"/>
              <a:t>ECT can be used safely &amp; effectively in the elderly with medical/neurological illness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dirty="0" smtClean="0"/>
              <a:t>Attention to optimizing medical status, minimizing cognitive side effects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dirty="0" smtClean="0"/>
              <a:t>Careful attention to relapse prevention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dirty="0" smtClean="0"/>
              <a:t>Future goals – optimize response; minimize cognitive effects and relapse rates; elucidate therapeutic mechanisms make ECT a more focal treatment??</a:t>
            </a:r>
          </a:p>
        </p:txBody>
      </p:sp>
    </p:spTree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Deep Brain Stimulation (DBS)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Stereotactic  neurosurgical implantation of electrodes, attached to pacemaker</a:t>
            </a:r>
          </a:p>
          <a:p>
            <a:r>
              <a:rPr lang="en-US" dirty="0" smtClean="0"/>
              <a:t>Initially approved for </a:t>
            </a:r>
            <a:r>
              <a:rPr lang="en-US" dirty="0" err="1" smtClean="0"/>
              <a:t>tx</a:t>
            </a:r>
            <a:r>
              <a:rPr lang="en-US" dirty="0" smtClean="0"/>
              <a:t> of PD, tremors, dystonia</a:t>
            </a:r>
          </a:p>
          <a:p>
            <a:r>
              <a:rPr lang="en-US" dirty="0" smtClean="0"/>
              <a:t>HDE obtained for severe OCD</a:t>
            </a:r>
          </a:p>
          <a:p>
            <a:r>
              <a:rPr lang="en-US" dirty="0" smtClean="0"/>
              <a:t>Experimental use in refractory MDD  - stimulation of subcallosal cingulate (area 25)</a:t>
            </a:r>
          </a:p>
          <a:p>
            <a:r>
              <a:rPr lang="en-US" dirty="0" smtClean="0"/>
              <a:t>Closely linked to multiple neural circuits involved in mood regulation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DBS (cont)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PET has shown over-activity of area 25 and under-activity of DLPFC in depression</a:t>
            </a:r>
          </a:p>
          <a:p>
            <a:r>
              <a:rPr lang="en-US" dirty="0" smtClean="0"/>
              <a:t>DBS reverses these changes</a:t>
            </a:r>
          </a:p>
          <a:p>
            <a:r>
              <a:rPr lang="en-US" dirty="0" smtClean="0"/>
              <a:t>Initial report in </a:t>
            </a:r>
            <a:r>
              <a:rPr lang="en-US" i="1" dirty="0" smtClean="0"/>
              <a:t>Neuron 2005 (Mayberg et al)</a:t>
            </a:r>
          </a:p>
          <a:p>
            <a:r>
              <a:rPr lang="en-US" dirty="0" smtClean="0"/>
              <a:t>3-6 year f/u on 20 patients – 64% response, 43% remission (AJP 2011)</a:t>
            </a:r>
          </a:p>
          <a:p>
            <a:r>
              <a:rPr lang="en-US" dirty="0" smtClean="0"/>
              <a:t>Other experimental targets – </a:t>
            </a:r>
          </a:p>
          <a:p>
            <a:pPr lvl="1"/>
            <a:r>
              <a:rPr lang="en-US" dirty="0" smtClean="0"/>
              <a:t>Ventral caudate/striatum</a:t>
            </a:r>
          </a:p>
          <a:p>
            <a:pPr lvl="1"/>
            <a:r>
              <a:rPr lang="en-US" dirty="0" smtClean="0"/>
              <a:t>Nucleus Acumbens</a:t>
            </a:r>
          </a:p>
          <a:p>
            <a:pPr lvl="1"/>
            <a:r>
              <a:rPr lang="en-US" dirty="0" smtClean="0"/>
              <a:t>Medial  Forebrain Bundle</a:t>
            </a:r>
            <a:endParaRPr lang="en-US" dirty="0"/>
          </a:p>
        </p:txBody>
      </p:sp>
    </p:spTree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Transcranial Direct Current Stimulation (tDCS)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Constant low-intensity current passed through 2 scalp electrodes, modulates neuronal activity</a:t>
            </a:r>
          </a:p>
          <a:p>
            <a:r>
              <a:rPr lang="en-US" dirty="0" smtClean="0"/>
              <a:t>Anodal stimulation –excitatory</a:t>
            </a:r>
          </a:p>
          <a:p>
            <a:r>
              <a:rPr lang="en-US" dirty="0" smtClean="0"/>
              <a:t>Cathodal  stimulation – inhibitory</a:t>
            </a:r>
          </a:p>
          <a:p>
            <a:r>
              <a:rPr lang="en-US" dirty="0" smtClean="0"/>
              <a:t>Minimal current penetration, but distal effects may occur through long-term potentiation and inhibition, modulating neural connectivity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ECT – OTHER DIAGNOSTIC INDICATIONS</a:t>
            </a:r>
          </a:p>
        </p:txBody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u="sng"/>
              <a:t>Other psychiatric disorders</a:t>
            </a:r>
          </a:p>
          <a:p>
            <a:pPr lvl="1"/>
            <a:r>
              <a:rPr lang="en-US"/>
              <a:t>Refractory OCD (with or without depression)</a:t>
            </a:r>
          </a:p>
          <a:p>
            <a:pPr lvl="1"/>
            <a:r>
              <a:rPr lang="en-US"/>
              <a:t>Chronic pain syndromes (with associated mood disorder)</a:t>
            </a:r>
          </a:p>
          <a:p>
            <a:pPr lvl="1"/>
            <a:r>
              <a:rPr lang="en-US"/>
              <a:t>Efficacy unclear, use rare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tDCS (cont)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Small experimental case series for: depression, anxiety, psychosis, PTSD, PD, chronic pain, tinnitus, aphasia, post-stroke motor deficits</a:t>
            </a:r>
          </a:p>
          <a:p>
            <a:r>
              <a:rPr lang="en-US" dirty="0" smtClean="0"/>
              <a:t>Evidence of efficacy in specific disorders from RTC’s is very limited</a:t>
            </a:r>
          </a:p>
          <a:p>
            <a:r>
              <a:rPr lang="en-US" dirty="0" smtClean="0"/>
              <a:t>Recent interest as “cognitive enhancer” in normals, boosting attention, memory, reaction time, processing speed 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ECT – OTHER DIAGNOSTIC INDICATIONS (CONT.)</a:t>
            </a:r>
          </a:p>
        </p:txBody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 u="sng"/>
              <a:t>Mental Disorders due to Medical Condition</a:t>
            </a:r>
          </a:p>
          <a:p>
            <a:pPr lvl="1"/>
            <a:r>
              <a:rPr lang="en-US" sz="2400"/>
              <a:t>Delirium –various causes (use very rare)</a:t>
            </a:r>
          </a:p>
          <a:p>
            <a:pPr lvl="1"/>
            <a:r>
              <a:rPr lang="en-US" sz="2400"/>
              <a:t>Catatonia – secondary to various medical conditions</a:t>
            </a:r>
          </a:p>
          <a:p>
            <a:pPr lvl="1"/>
            <a:r>
              <a:rPr lang="en-US" sz="2400"/>
              <a:t>Mood and psychotic disorders secondary to medical conditions</a:t>
            </a:r>
          </a:p>
          <a:p>
            <a:pPr lvl="2"/>
            <a:r>
              <a:rPr lang="en-US" sz="2000"/>
              <a:t>SLE, Cushing’s, etc.</a:t>
            </a:r>
          </a:p>
          <a:p>
            <a:pPr lvl="2"/>
            <a:r>
              <a:rPr lang="en-US" sz="2000"/>
              <a:t>Post-stroke depression</a:t>
            </a:r>
          </a:p>
          <a:p>
            <a:pPr lvl="2"/>
            <a:r>
              <a:rPr lang="en-US" sz="2000"/>
              <a:t>Depression secondary to Parkinson’s, Alzheimer’s, Huntington’s, or other neurodegenerative disorders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ECT – OTHER DIAGNOSTIC INDICATIONS (CONT.)</a:t>
            </a:r>
          </a:p>
        </p:txBody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u="sng" dirty="0"/>
              <a:t>Medical disorders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Parkinson’s disease</a:t>
            </a:r>
          </a:p>
          <a:p>
            <a:pPr lvl="2">
              <a:lnSpc>
                <a:spcPct val="90000"/>
              </a:lnSpc>
            </a:pPr>
            <a:r>
              <a:rPr lang="en-US" dirty="0"/>
              <a:t>Benefits motor symptoms independent of depression</a:t>
            </a:r>
          </a:p>
          <a:p>
            <a:pPr lvl="2">
              <a:lnSpc>
                <a:spcPct val="90000"/>
              </a:lnSpc>
            </a:pPr>
            <a:r>
              <a:rPr lang="en-US" dirty="0"/>
              <a:t>Particular benefit with “on-off” phenomenon</a:t>
            </a:r>
          </a:p>
          <a:p>
            <a:pPr lvl="2">
              <a:lnSpc>
                <a:spcPct val="90000"/>
              </a:lnSpc>
            </a:pPr>
            <a:r>
              <a:rPr lang="en-US" dirty="0"/>
              <a:t>Durations of benefit highly variable</a:t>
            </a:r>
          </a:p>
          <a:p>
            <a:pPr lvl="2">
              <a:lnSpc>
                <a:spcPct val="90000"/>
              </a:lnSpc>
            </a:pPr>
            <a:r>
              <a:rPr lang="en-US" dirty="0"/>
              <a:t>Continuation/maintenance ECT may be useful</a:t>
            </a:r>
          </a:p>
          <a:p>
            <a:pPr lvl="1">
              <a:lnSpc>
                <a:spcPct val="90000"/>
              </a:lnSpc>
            </a:pPr>
            <a:r>
              <a:rPr lang="en-US" dirty="0" err="1"/>
              <a:t>Neuroleptic</a:t>
            </a:r>
            <a:r>
              <a:rPr lang="en-US" dirty="0"/>
              <a:t> malignant syndrome (NMS)</a:t>
            </a:r>
          </a:p>
          <a:p>
            <a:pPr lvl="2">
              <a:lnSpc>
                <a:spcPct val="90000"/>
              </a:lnSpc>
            </a:pPr>
            <a:r>
              <a:rPr lang="en-US" dirty="0"/>
              <a:t>Caution with autonomic instability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Intractable seizure disorder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15062</TotalTime>
  <Words>5498</Words>
  <Application>Microsoft Macintosh PowerPoint</Application>
  <PresentationFormat>On-screen Show (4:3)</PresentationFormat>
  <Paragraphs>760</Paragraphs>
  <Slides>70</Slides>
  <Notes>70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Slide Titles</vt:lpstr>
      </vt:variant>
      <vt:variant>
        <vt:i4>70</vt:i4>
      </vt:variant>
      <vt:variant>
        <vt:lpstr>Custom Shows</vt:lpstr>
      </vt:variant>
      <vt:variant>
        <vt:i4>1</vt:i4>
      </vt:variant>
    </vt:vector>
  </HeadingPairs>
  <TitlesOfParts>
    <vt:vector size="72" baseType="lpstr">
      <vt:lpstr>Metro</vt:lpstr>
      <vt:lpstr>OVERVIEW OF Ect USE IN THE ELDERLY </vt:lpstr>
      <vt:lpstr>Robert M Greenberg, M.D.</vt:lpstr>
      <vt:lpstr>ECT - STRATEGIC INDICATIONS</vt:lpstr>
      <vt:lpstr>ECT – PRIMARY INDICATIONS</vt:lpstr>
      <vt:lpstr>ECT – SECONDARY INDICATIONS</vt:lpstr>
      <vt:lpstr>ECT – PRINCIPAL DIAGNOSTIC INDICATIONS</vt:lpstr>
      <vt:lpstr>ECT – OTHER DIAGNOSTIC INDICATIONS</vt:lpstr>
      <vt:lpstr>ECT – OTHER DIAGNOSTIC INDICATIONS (CONT.)</vt:lpstr>
      <vt:lpstr>ECT – OTHER DIAGNOSTIC INDICATIONS (CONT.)</vt:lpstr>
      <vt:lpstr>ECT - CONTRAINDICATIONS</vt:lpstr>
      <vt:lpstr>ECT – HIGH RISK </vt:lpstr>
      <vt:lpstr>PRE-ECT EVALUATION</vt:lpstr>
      <vt:lpstr>PRE-ECT EVALUATION (CONT)</vt:lpstr>
      <vt:lpstr>CRITERIA FOR AMBULATORY ECT</vt:lpstr>
      <vt:lpstr>Number of ECT</vt:lpstr>
      <vt:lpstr>Number of ECT</vt:lpstr>
      <vt:lpstr>Frequency of ECT</vt:lpstr>
      <vt:lpstr>Frequency of ECT</vt:lpstr>
      <vt:lpstr>STIMULUS DOSING/ELECTRODE PLACEMENT-General Principles </vt:lpstr>
      <vt:lpstr>STIMULUS DOSING AND ELECTRODE PLACEMENT</vt:lpstr>
      <vt:lpstr>ELECTRODE PLACEMENT/ STIMULUS DOSE (cont)</vt:lpstr>
      <vt:lpstr>STIMULUS DOSING AND ELECTRODE PLACEMENT</vt:lpstr>
      <vt:lpstr>STIMULUS DOSING AND ELECTRODE PLACEMENT</vt:lpstr>
      <vt:lpstr>ELECTRODE PLACEMENT/ STIMULUS DOSE</vt:lpstr>
      <vt:lpstr>ELECTRODE PLACEMENT/ STIMULUS DOSE (cont)</vt:lpstr>
      <vt:lpstr>OPTIMIZING ECT STIMULUS</vt:lpstr>
      <vt:lpstr>MEDICAL SEQUELAE OF ECT</vt:lpstr>
      <vt:lpstr>ECT – MEDICAL SIDE EFFECTS (CONT)</vt:lpstr>
      <vt:lpstr>ECT – COGNITIVE SIDE EFFECTS</vt:lpstr>
      <vt:lpstr>ECT – COGNITIVE SIDE EFFECTS (CONT)</vt:lpstr>
      <vt:lpstr>ECT – MEMORY EFFECTS</vt:lpstr>
      <vt:lpstr>ECT – MEMORY EFFECTS(CONT)</vt:lpstr>
      <vt:lpstr>COGNITIVE SIDE EFFECTS – PATIENT VARIABLES</vt:lpstr>
      <vt:lpstr>COGNITIVE SIDE EFFECTS – TREATMENT VARIABLES</vt:lpstr>
      <vt:lpstr>PREDICTORS OF ECT RESPONSE</vt:lpstr>
      <vt:lpstr>Effect of Age on Remission Rates with ECT</vt:lpstr>
      <vt:lpstr>Effect of Psychosis on ECT Response (Petrides et al JECT 2001)    </vt:lpstr>
      <vt:lpstr>Effect of Psychosis on ECT Response (Petrides et al JECT 2001) </vt:lpstr>
      <vt:lpstr>RELAPSE FOLLOWING ECT</vt:lpstr>
      <vt:lpstr>Predictors of relapse</vt:lpstr>
      <vt:lpstr>RELAPSE FOLLOWING ECT</vt:lpstr>
      <vt:lpstr>Medication Resistance Predicts  Relapse Following Successful ECT</vt:lpstr>
      <vt:lpstr>Relapse Following ECT</vt:lpstr>
      <vt:lpstr>Relapse Following ECT</vt:lpstr>
      <vt:lpstr>Relapse Following ECT</vt:lpstr>
      <vt:lpstr>CONTINUATION THERAPY FOLLOWING ECT</vt:lpstr>
      <vt:lpstr>CONTINUATION PHARMACOTHERAPY</vt:lpstr>
      <vt:lpstr>CONTINUATION ECT </vt:lpstr>
      <vt:lpstr>CONTINUATION ECT</vt:lpstr>
      <vt:lpstr>C.O.R.E. CECT STUDY</vt:lpstr>
      <vt:lpstr>CONTINUATION ECT</vt:lpstr>
      <vt:lpstr>CONTINUATION ECT</vt:lpstr>
      <vt:lpstr>COMBINED PHARMACOTHERAPY/CECT</vt:lpstr>
      <vt:lpstr>AGE AND FREQUENCY OF ECT</vt:lpstr>
      <vt:lpstr>AGE AND FREQUENCY OF ECT – (CONT)</vt:lpstr>
      <vt:lpstr>Structural Abnormalities Associated with Referral for ECT1</vt:lpstr>
      <vt:lpstr>SPECIAL CONSIDERATIONS FOR ECT IN THE ELDERLY</vt:lpstr>
      <vt:lpstr>SPECIAL CONSIDERATIONS FOR ECT IN THE ELDERLY</vt:lpstr>
      <vt:lpstr>     ECT and DEMENTIA</vt:lpstr>
      <vt:lpstr>  ECT and DEMENTIA (cont)</vt:lpstr>
      <vt:lpstr>THEORIES OF ACTION</vt:lpstr>
      <vt:lpstr>THEORIES (CONT)</vt:lpstr>
      <vt:lpstr>THEORIES (CONT)</vt:lpstr>
      <vt:lpstr>Future Directions</vt:lpstr>
      <vt:lpstr>Future Directions</vt:lpstr>
      <vt:lpstr>CONCLUSIONS</vt:lpstr>
      <vt:lpstr>Deep Brain Stimulation (DBS)</vt:lpstr>
      <vt:lpstr>DBS (cont)</vt:lpstr>
      <vt:lpstr>Transcranial Direct Current Stimulation (tDCS)</vt:lpstr>
      <vt:lpstr>tDCS (cont)</vt:lpstr>
      <vt:lpstr>Custom Show 1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OVERVIEW OF ECT  USE IN THE ELDERLY</dc:title>
  <dc:creator>Robert M Greenberg</dc:creator>
  <cp:lastModifiedBy>John Zubrovich</cp:lastModifiedBy>
  <cp:revision>95</cp:revision>
  <dcterms:created xsi:type="dcterms:W3CDTF">2010-12-05T01:33:10Z</dcterms:created>
  <dcterms:modified xsi:type="dcterms:W3CDTF">2014-02-25T18:14:35Z</dcterms:modified>
</cp:coreProperties>
</file>