
<file path=[Content_Types].xml><?xml version="1.0" encoding="utf-8"?>
<Types xmlns="http://schemas.openxmlformats.org/package/2006/content-types">
  <Default Extension="png" ContentType="image/png"/>
  <Default Extension="bin" ContentType="application/vnd.openxmlformats-officedocument.oleObject"/>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20" r:id="rId3"/>
    <p:sldId id="321" r:id="rId4"/>
    <p:sldId id="314" r:id="rId5"/>
    <p:sldId id="327" r:id="rId6"/>
    <p:sldId id="322" r:id="rId7"/>
    <p:sldId id="323" r:id="rId8"/>
    <p:sldId id="328" r:id="rId9"/>
    <p:sldId id="324" r:id="rId10"/>
    <p:sldId id="325" r:id="rId11"/>
    <p:sldId id="326" r:id="rId12"/>
    <p:sldId id="313"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70" y="-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3D84198D-A807-4F9D-9CF2-B20E8E029E90}" type="datetimeFigureOut">
              <a:rPr lang="en-US"/>
              <a:pPr/>
              <a:t>3/10/2015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9CDDC34F-E7C1-4E74-861B-4458978D6EBF}" type="slidenum">
              <a:rPr lang="en-US"/>
              <a:pPr/>
              <a:t>‹#›</a:t>
            </a:fld>
            <a:endParaRPr lang="en-US"/>
          </a:p>
        </p:txBody>
      </p:sp>
    </p:spTree>
    <p:extLst>
      <p:ext uri="{BB962C8B-B14F-4D97-AF65-F5344CB8AC3E}">
        <p14:creationId xmlns:p14="http://schemas.microsoft.com/office/powerpoint/2010/main" val="4269063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951F770-A86C-4C5C-87FE-E39F95C6D46E}" type="datetimeFigureOut">
              <a:rPr lang="en-US"/>
              <a:pPr/>
              <a:t>3/10/2015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7EFD7DC-454F-42C8-ACC7-062D51C7D78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2B87D99-9D90-4179-9DB4-ABF4D07FCFC2}" type="datetimeFigureOut">
              <a:rPr lang="en-US"/>
              <a:pPr/>
              <a:t>3/10/2015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0ADFDA8-72FF-452A-B353-A4DD4338541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5A08545-E46F-44AE-8881-18BB15B10FA7}" type="datetimeFigureOut">
              <a:rPr lang="en-US"/>
              <a:pPr/>
              <a:t>3/10/2015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93840F5-EF42-42AA-A806-85C8AEFE0EB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ACDD4F9-8939-4973-8E41-CB90C17AB864}" type="datetimeFigureOut">
              <a:rPr lang="en-US"/>
              <a:pPr/>
              <a:t>3/10/2015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B0542A1-D70E-4680-8E7F-20A73595B3B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4373474-9173-4E6E-BCC7-18D2DCCD5029}" type="datetimeFigureOut">
              <a:rPr lang="en-US"/>
              <a:pPr/>
              <a:t>3/10/2015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2BC166D-7D81-4EEA-97C8-89652632C60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403912BA-4CB1-46B6-BA49-DB3816D1C59B}" type="datetimeFigureOut">
              <a:rPr lang="en-US"/>
              <a:pPr/>
              <a:t>3/10/2015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F1868EA-898E-4746-916D-CC5129CBAA8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05AFF32A-E64C-4941-91EB-1AB4B303B2B0}" type="datetimeFigureOut">
              <a:rPr lang="en-US"/>
              <a:pPr/>
              <a:t>3/10/2015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463DAA8F-D01F-4D89-AB78-6D27E57953F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A51B201F-1F98-4E32-AA0F-F27E45184B43}" type="datetimeFigureOut">
              <a:rPr lang="en-US"/>
              <a:pPr/>
              <a:t>3/10/2015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70B0CAF-6C7E-4588-9DD8-701F07C9B4F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2D81AE8-484B-41EF-80DC-4439775848FB}" type="datetimeFigureOut">
              <a:rPr lang="en-US"/>
              <a:pPr/>
              <a:t>3/10/2015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A4B2229-69F4-4155-AB7C-4E1CCA2FFD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CF9296C-BAD9-46C6-BC5B-FBD78D584D3C}" type="datetimeFigureOut">
              <a:rPr lang="en-US"/>
              <a:pPr/>
              <a:t>3/10/2015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FFAE05B-EE91-4AE9-938C-1C94E9A9E48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5222F30-92EC-4FCE-8E2D-C6E660F015A9}" type="datetimeFigureOut">
              <a:rPr lang="en-US"/>
              <a:pPr/>
              <a:t>3/10/2015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42EE561-BD08-4228-B724-4AAA7BB1D87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defRPr>
            </a:lvl1pPr>
          </a:lstStyle>
          <a:p>
            <a:fld id="{F62D0C60-A14D-4823-9E9E-B683F9B96722}" type="datetimeFigureOut">
              <a:rPr lang="en-US"/>
              <a:pPr/>
              <a:t>3/10/2015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B73B9EB8-856F-4931-BA9E-9ECB66BEBE6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oleObject" Target="../embeddings/Microsoft_Excel_97-2003_Worksheet2.xls"/></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oleObject" Target="../embeddings/oleObject1.bin"/><Relationship Id="rId7" Type="http://schemas.openxmlformats.org/officeDocument/2006/relationships/hyperlink" Target="http://www.oecd-library.org/" TargetMode="Externa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hyperlink" Target="http://www.oecd.org/std/ppp" TargetMode="External"/><Relationship Id="rId5" Type="http://schemas.openxmlformats.org/officeDocument/2006/relationships/image" Target="../media/image1.png"/><Relationship Id="rId4" Type="http://schemas.openxmlformats.org/officeDocument/2006/relationships/oleObject" Target="../embeddings/Microsoft_Excel_97-2003_Worksheet1.xls"/></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685800" y="1676400"/>
            <a:ext cx="7848600" cy="2209800"/>
          </a:xfrm>
        </p:spPr>
        <p:txBody>
          <a:bodyPr/>
          <a:lstStyle/>
          <a:p>
            <a:pPr eaLnBrk="1" hangingPunct="1"/>
            <a:r>
              <a:rPr lang="en-US" smtClean="0">
                <a:ea typeface="ＭＳ Ｐゴシック" pitchFamily="34" charset="-128"/>
              </a:rPr>
              <a:t>HEALTH CARE ORGANIZATION AND MANAGEMENT: THE IMPACT OF HEALTH REFORM</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r>
              <a:rPr lang="en-US" dirty="0" smtClean="0">
                <a:ea typeface="+mn-ea"/>
              </a:rPr>
              <a:t>HOWARD S. BERLINER, Sc.D.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ea typeface="ＭＳ Ｐゴシック" pitchFamily="34" charset="-128"/>
              </a:rPr>
              <a:t>ROLE OF THE GOVERNMENT</a:t>
            </a:r>
          </a:p>
        </p:txBody>
      </p:sp>
      <p:sp>
        <p:nvSpPr>
          <p:cNvPr id="24578" name="Content Placeholder 2"/>
          <p:cNvSpPr>
            <a:spLocks noGrp="1"/>
          </p:cNvSpPr>
          <p:nvPr>
            <p:ph idx="1"/>
          </p:nvPr>
        </p:nvSpPr>
        <p:spPr/>
        <p:txBody>
          <a:bodyPr/>
          <a:lstStyle/>
          <a:p>
            <a:r>
              <a:rPr lang="en-US" smtClean="0">
                <a:ea typeface="ＭＳ Ｐゴシック" pitchFamily="34" charset="-128"/>
              </a:rPr>
              <a:t>WHO SHOULD BE RESPONSIBLE FOR PROVISION OF SERVICES AND PAYMENT FOR CARE?</a:t>
            </a:r>
          </a:p>
          <a:p>
            <a:pPr lvl="1"/>
            <a:r>
              <a:rPr lang="en-US" smtClean="0">
                <a:ea typeface="ＭＳ Ｐゴシック" pitchFamily="34" charset="-128"/>
              </a:rPr>
              <a:t>INDIVIDUAL</a:t>
            </a:r>
          </a:p>
          <a:p>
            <a:pPr lvl="1"/>
            <a:r>
              <a:rPr lang="en-US" smtClean="0">
                <a:ea typeface="ＭＳ Ｐゴシック" pitchFamily="34" charset="-128"/>
              </a:rPr>
              <a:t>EMPLOYER</a:t>
            </a:r>
          </a:p>
          <a:p>
            <a:pPr lvl="1"/>
            <a:r>
              <a:rPr lang="en-US" smtClean="0">
                <a:ea typeface="ＭＳ Ｐゴシック" pitchFamily="34" charset="-128"/>
              </a:rPr>
              <a:t>INSURANCE COMPANY</a:t>
            </a:r>
          </a:p>
          <a:p>
            <a:pPr lvl="1"/>
            <a:r>
              <a:rPr lang="en-US" smtClean="0">
                <a:ea typeface="ＭＳ Ｐゴシック" pitchFamily="34" charset="-128"/>
              </a:rPr>
              <a:t>GOVERNMENT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ea typeface="ＭＳ Ｐゴシック" pitchFamily="34" charset="-128"/>
              </a:rPr>
              <a:t>CURRENT ISSUES</a:t>
            </a:r>
            <a:br>
              <a:rPr lang="en-US" smtClean="0">
                <a:ea typeface="ＭＳ Ｐゴシック" pitchFamily="34" charset="-128"/>
              </a:rPr>
            </a:br>
            <a:endParaRPr lang="en-US" smtClean="0">
              <a:ea typeface="ＭＳ Ｐゴシック" pitchFamily="34" charset="-128"/>
            </a:endParaRPr>
          </a:p>
        </p:txBody>
      </p:sp>
      <p:sp>
        <p:nvSpPr>
          <p:cNvPr id="25602" name="Content Placeholder 2"/>
          <p:cNvSpPr>
            <a:spLocks noGrp="1"/>
          </p:cNvSpPr>
          <p:nvPr>
            <p:ph idx="1"/>
          </p:nvPr>
        </p:nvSpPr>
        <p:spPr>
          <a:xfrm>
            <a:off x="457200" y="1600200"/>
            <a:ext cx="8229600" cy="4800600"/>
          </a:xfrm>
        </p:spPr>
        <p:txBody>
          <a:bodyPr/>
          <a:lstStyle/>
          <a:p>
            <a:r>
              <a:rPr lang="en-US" smtClean="0">
                <a:ea typeface="ＭＳ Ｐゴシック" pitchFamily="34" charset="-128"/>
              </a:rPr>
              <a:t>IS INSURANCE THE ANSWER?</a:t>
            </a:r>
          </a:p>
          <a:p>
            <a:r>
              <a:rPr lang="en-US" smtClean="0">
                <a:ea typeface="ＭＳ Ｐゴシック" pitchFamily="34" charset="-128"/>
              </a:rPr>
              <a:t>ACA ISSUES:</a:t>
            </a:r>
          </a:p>
          <a:p>
            <a:pPr lvl="1"/>
            <a:r>
              <a:rPr lang="en-US" smtClean="0">
                <a:ea typeface="ＭＳ Ｐゴシック" pitchFamily="34" charset="-128"/>
              </a:rPr>
              <a:t>KING v. BURWELL</a:t>
            </a:r>
          </a:p>
          <a:p>
            <a:pPr lvl="1"/>
            <a:r>
              <a:rPr lang="en-US" smtClean="0">
                <a:ea typeface="ＭＳ Ｐゴシック" pitchFamily="34" charset="-128"/>
              </a:rPr>
              <a:t>REPEAL EFFORTS</a:t>
            </a:r>
          </a:p>
          <a:p>
            <a:pPr lvl="1"/>
            <a:r>
              <a:rPr lang="en-US" smtClean="0">
                <a:ea typeface="ＭＳ Ｐゴシック" pitchFamily="34" charset="-128"/>
              </a:rPr>
              <a:t>MEDICAID PRIVATIZATION PLANS</a:t>
            </a:r>
          </a:p>
          <a:p>
            <a:pPr lvl="1"/>
            <a:r>
              <a:rPr lang="en-US" smtClean="0">
                <a:ea typeface="ＭＳ Ｐゴシック" pitchFamily="34" charset="-128"/>
              </a:rPr>
              <a:t>CHANGES TO THE LAW</a:t>
            </a:r>
          </a:p>
          <a:p>
            <a:r>
              <a:rPr lang="en-US" smtClean="0">
                <a:ea typeface="ＭＳ Ｐゴシック" pitchFamily="34" charset="-128"/>
              </a:rPr>
              <a:t>WILL ANOTHER PRESIDENT OR CONGRESS GET INVOLVED WITH HEALTH CARE IN THE NEAR FUTURE?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5" name="Object 2"/>
          <p:cNvGraphicFramePr>
            <a:graphicFrameLocks noGrp="1" noChangeAspect="1"/>
          </p:cNvGraphicFramePr>
          <p:nvPr>
            <p:ph type="chart" idx="4294967295"/>
          </p:nvPr>
        </p:nvGraphicFramePr>
        <p:xfrm>
          <a:off x="381000" y="1371600"/>
          <a:ext cx="8115300" cy="4351338"/>
        </p:xfrm>
        <a:graphic>
          <a:graphicData uri="http://schemas.openxmlformats.org/presentationml/2006/ole">
            <mc:AlternateContent xmlns:mc="http://schemas.openxmlformats.org/markup-compatibility/2006">
              <mc:Choice xmlns:v="urn:schemas-microsoft-com:vml" Requires="v">
                <p:oleObj spid="_x0000_s16386" r:id="rId4" imgW="8114479" imgH="4352921" progId="Excel.Sheet.8">
                  <p:embed/>
                </p:oleObj>
              </mc:Choice>
              <mc:Fallback>
                <p:oleObj r:id="rId4" imgW="8114479" imgH="4352921" progId="Excel.Sheet.8">
                  <p:embed/>
                  <p:pic>
                    <p:nvPicPr>
                      <p:cNvPr id="0"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371600"/>
                        <a:ext cx="8115300" cy="4351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86" name="Text Box 3"/>
          <p:cNvSpPr txBox="1">
            <a:spLocks noChangeArrowheads="1"/>
          </p:cNvSpPr>
          <p:nvPr/>
        </p:nvSpPr>
        <p:spPr bwMode="auto">
          <a:xfrm>
            <a:off x="0" y="5634038"/>
            <a:ext cx="8615363" cy="1160462"/>
          </a:xfrm>
          <a:prstGeom prst="rect">
            <a:avLst/>
          </a:prstGeom>
          <a:noFill/>
          <a:ln w="9525" cap="sq">
            <a:noFill/>
            <a:miter lim="800000"/>
            <a:headEnd type="none" w="sm" len="sm"/>
            <a:tailEnd type="none" w="sm" len="sm"/>
          </a:ln>
        </p:spPr>
        <p:txBody>
          <a:bodyPr>
            <a:spAutoFit/>
          </a:bodyPr>
          <a:lstStyle/>
          <a:p>
            <a:pPr eaLnBrk="1" hangingPunct="1">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 Dollar amounts in parentheses are the annual expenses per person in each percentile. Population is the civilian noninstitutionalized population, including those without any health care spending. Health care spending is total payments from all sources (including direct payments from individuals and families, private insurance, Medicare, Medicaid, and miscellaneous other sources) to hospitals, physicians, other providers (including dental care), and pharmacies; health insurance premiums are not included. </a:t>
            </a:r>
          </a:p>
          <a:p>
            <a:pPr eaLnBrk="1" hangingPunct="1">
              <a:buClr>
                <a:srgbClr val="000000"/>
              </a:buClr>
              <a:buFont typeface="Tahoma" pitchFamily="34" charset="0"/>
              <a:buNone/>
            </a:pPr>
            <a:endParaRPr lang="en-US" sz="1000">
              <a:solidFill>
                <a:srgbClr val="000000"/>
              </a:solidFill>
              <a:latin typeface="Tahoma" pitchFamily="34" charset="0"/>
              <a:cs typeface="Tahoma" pitchFamily="34" charset="0"/>
              <a:sym typeface="Tahoma" pitchFamily="34" charset="0"/>
            </a:endParaRPr>
          </a:p>
          <a:p>
            <a:pPr eaLnBrk="1" hangingPunct="1">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 calculations using data from U.S. Department of Health and Human Services, Agency for Healthcare Research and Quality, Medical Expenditure Panel Survey (MEPS), Household Component, 2009.</a:t>
            </a:r>
          </a:p>
        </p:txBody>
      </p:sp>
      <p:sp>
        <p:nvSpPr>
          <p:cNvPr id="16387" name="Rectangle 4"/>
          <p:cNvSpPr>
            <a:spLocks noChangeArrowheads="1"/>
          </p:cNvSpPr>
          <p:nvPr/>
        </p:nvSpPr>
        <p:spPr bwMode="auto">
          <a:xfrm>
            <a:off x="455613" y="292100"/>
            <a:ext cx="8226425" cy="1143000"/>
          </a:xfrm>
          <a:prstGeom prst="rect">
            <a:avLst/>
          </a:prstGeom>
          <a:noFill/>
          <a:ln w="9525">
            <a:noFill/>
            <a:miter lim="800000"/>
            <a:headEnd/>
            <a:tailEnd/>
          </a:ln>
        </p:spPr>
        <p:txBody>
          <a:bodyPr anchor="ctr"/>
          <a:lstStyle/>
          <a:p>
            <a:pPr algn="ctr" eaLnBrk="1" hangingPunct="1">
              <a:buClr>
                <a:srgbClr val="000000"/>
              </a:buClr>
              <a:buFont typeface="Tahoma" pitchFamily="34" charset="0"/>
              <a:buNone/>
            </a:pPr>
            <a:r>
              <a:rPr lang="en-US" sz="2800" b="1">
                <a:solidFill>
                  <a:srgbClr val="000000"/>
                </a:solidFill>
                <a:latin typeface="Tahoma" pitchFamily="34" charset="0"/>
                <a:cs typeface="Tahoma" pitchFamily="34" charset="0"/>
                <a:sym typeface="Tahoma" pitchFamily="34" charset="0"/>
              </a:rPr>
              <a:t>Concentration of Health Care Spending in the U.S. Population, 2009 </a:t>
            </a:r>
          </a:p>
        </p:txBody>
      </p:sp>
      <p:sp>
        <p:nvSpPr>
          <p:cNvPr id="16388" name="Text Box 5"/>
          <p:cNvSpPr txBox="1">
            <a:spLocks noChangeArrowheads="1"/>
          </p:cNvSpPr>
          <p:nvPr/>
        </p:nvSpPr>
        <p:spPr bwMode="auto">
          <a:xfrm>
            <a:off x="1524000" y="5105400"/>
            <a:ext cx="1143000" cy="277813"/>
          </a:xfrm>
          <a:prstGeom prst="rect">
            <a:avLst/>
          </a:prstGeom>
          <a:noFill/>
          <a:ln w="9525">
            <a:noFill/>
            <a:miter lim="800000"/>
            <a:headEnd/>
            <a:tailEnd/>
          </a:ln>
        </p:spPr>
        <p:txBody>
          <a:bodyPr anchorCtr="1">
            <a:spAutoFit/>
          </a:bodyPr>
          <a:lstStyle/>
          <a:p>
            <a:pPr eaLnBrk="1" hangingPunct="1">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(≥$51,951)</a:t>
            </a:r>
          </a:p>
        </p:txBody>
      </p:sp>
      <p:sp>
        <p:nvSpPr>
          <p:cNvPr id="16389" name="Text Box 6"/>
          <p:cNvSpPr txBox="1">
            <a:spLocks noChangeArrowheads="1"/>
          </p:cNvSpPr>
          <p:nvPr/>
        </p:nvSpPr>
        <p:spPr bwMode="auto">
          <a:xfrm>
            <a:off x="2514600" y="5105400"/>
            <a:ext cx="1143000" cy="277813"/>
          </a:xfrm>
          <a:prstGeom prst="rect">
            <a:avLst/>
          </a:prstGeom>
          <a:noFill/>
          <a:ln w="9525">
            <a:noFill/>
            <a:miter lim="800000"/>
            <a:headEnd/>
            <a:tailEnd/>
          </a:ln>
        </p:spPr>
        <p:txBody>
          <a:bodyPr anchorCtr="1">
            <a:spAutoFit/>
          </a:bodyPr>
          <a:lstStyle/>
          <a:p>
            <a:pPr eaLnBrk="1" hangingPunct="1">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(≥$17,402)</a:t>
            </a:r>
          </a:p>
        </p:txBody>
      </p:sp>
      <p:sp>
        <p:nvSpPr>
          <p:cNvPr id="16390" name="Text Box 7"/>
          <p:cNvSpPr txBox="1">
            <a:spLocks noChangeArrowheads="1"/>
          </p:cNvSpPr>
          <p:nvPr/>
        </p:nvSpPr>
        <p:spPr bwMode="auto">
          <a:xfrm>
            <a:off x="3436938" y="5105400"/>
            <a:ext cx="1143000" cy="277813"/>
          </a:xfrm>
          <a:prstGeom prst="rect">
            <a:avLst/>
          </a:prstGeom>
          <a:noFill/>
          <a:ln w="9525">
            <a:noFill/>
            <a:miter lim="800000"/>
            <a:headEnd/>
            <a:tailEnd/>
          </a:ln>
        </p:spPr>
        <p:txBody>
          <a:bodyPr anchorCtr="1">
            <a:spAutoFit/>
          </a:bodyPr>
          <a:lstStyle/>
          <a:p>
            <a:pPr eaLnBrk="1" hangingPunct="1">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(≥$9,570)</a:t>
            </a:r>
          </a:p>
        </p:txBody>
      </p:sp>
      <p:sp>
        <p:nvSpPr>
          <p:cNvPr id="16391" name="Text Box 8"/>
          <p:cNvSpPr txBox="1">
            <a:spLocks noChangeArrowheads="1"/>
          </p:cNvSpPr>
          <p:nvPr/>
        </p:nvSpPr>
        <p:spPr bwMode="auto">
          <a:xfrm>
            <a:off x="4419600" y="5105400"/>
            <a:ext cx="1143000" cy="277813"/>
          </a:xfrm>
          <a:prstGeom prst="rect">
            <a:avLst/>
          </a:prstGeom>
          <a:noFill/>
          <a:ln w="9525">
            <a:noFill/>
            <a:miter lim="800000"/>
            <a:headEnd/>
            <a:tailEnd/>
          </a:ln>
        </p:spPr>
        <p:txBody>
          <a:bodyPr anchorCtr="1">
            <a:spAutoFit/>
          </a:bodyPr>
          <a:lstStyle/>
          <a:p>
            <a:pPr eaLnBrk="1" hangingPunct="1">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(≥$6,343)</a:t>
            </a:r>
          </a:p>
        </p:txBody>
      </p:sp>
      <p:sp>
        <p:nvSpPr>
          <p:cNvPr id="16392" name="Text Box 9"/>
          <p:cNvSpPr txBox="1">
            <a:spLocks noChangeArrowheads="1"/>
          </p:cNvSpPr>
          <p:nvPr/>
        </p:nvSpPr>
        <p:spPr bwMode="auto">
          <a:xfrm>
            <a:off x="5402263" y="5105400"/>
            <a:ext cx="1143000" cy="277813"/>
          </a:xfrm>
          <a:prstGeom prst="rect">
            <a:avLst/>
          </a:prstGeom>
          <a:noFill/>
          <a:ln w="9525">
            <a:noFill/>
            <a:miter lim="800000"/>
            <a:headEnd/>
            <a:tailEnd/>
          </a:ln>
        </p:spPr>
        <p:txBody>
          <a:bodyPr anchorCtr="1">
            <a:spAutoFit/>
          </a:bodyPr>
          <a:lstStyle/>
          <a:p>
            <a:pPr eaLnBrk="1" hangingPunct="1">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(≥$4,586)</a:t>
            </a:r>
          </a:p>
        </p:txBody>
      </p:sp>
      <p:sp>
        <p:nvSpPr>
          <p:cNvPr id="16393" name="Text Box 10"/>
          <p:cNvSpPr txBox="1">
            <a:spLocks noChangeArrowheads="1"/>
          </p:cNvSpPr>
          <p:nvPr/>
        </p:nvSpPr>
        <p:spPr bwMode="auto">
          <a:xfrm>
            <a:off x="6324600" y="5105400"/>
            <a:ext cx="1143000" cy="277813"/>
          </a:xfrm>
          <a:prstGeom prst="rect">
            <a:avLst/>
          </a:prstGeom>
          <a:noFill/>
          <a:ln w="9525">
            <a:noFill/>
            <a:miter lim="800000"/>
            <a:headEnd/>
            <a:tailEnd/>
          </a:ln>
        </p:spPr>
        <p:txBody>
          <a:bodyPr anchorCtr="1">
            <a:spAutoFit/>
          </a:bodyPr>
          <a:lstStyle/>
          <a:p>
            <a:pPr eaLnBrk="1" hangingPunct="1">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(≥$851)</a:t>
            </a:r>
          </a:p>
        </p:txBody>
      </p:sp>
      <p:sp>
        <p:nvSpPr>
          <p:cNvPr id="16394" name="Text Box 11"/>
          <p:cNvSpPr txBox="1">
            <a:spLocks noChangeArrowheads="1"/>
          </p:cNvSpPr>
          <p:nvPr/>
        </p:nvSpPr>
        <p:spPr bwMode="auto">
          <a:xfrm>
            <a:off x="7285038" y="5105400"/>
            <a:ext cx="1143000" cy="277813"/>
          </a:xfrm>
          <a:prstGeom prst="rect">
            <a:avLst/>
          </a:prstGeom>
          <a:noFill/>
          <a:ln w="9525">
            <a:noFill/>
            <a:miter lim="800000"/>
            <a:headEnd/>
            <a:tailEnd/>
          </a:ln>
        </p:spPr>
        <p:txBody>
          <a:bodyPr anchorCtr="1">
            <a:spAutoFit/>
          </a:bodyPr>
          <a:lstStyle/>
          <a:p>
            <a:pPr eaLnBrk="1" hangingPunct="1">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(&lt;$851)</a:t>
            </a:r>
          </a:p>
        </p:txBody>
      </p:sp>
      <p:sp>
        <p:nvSpPr>
          <p:cNvPr id="16395" name="Text Box 12"/>
          <p:cNvSpPr txBox="1">
            <a:spLocks noChangeArrowheads="1"/>
          </p:cNvSpPr>
          <p:nvPr/>
        </p:nvSpPr>
        <p:spPr bwMode="auto">
          <a:xfrm rot="-5400000">
            <a:off x="-1273968" y="3023393"/>
            <a:ext cx="4038600" cy="277813"/>
          </a:xfrm>
          <a:prstGeom prst="rect">
            <a:avLst/>
          </a:prstGeom>
          <a:noFill/>
          <a:ln w="9525">
            <a:noFill/>
            <a:miter lim="800000"/>
            <a:headEnd/>
            <a:tailEnd/>
          </a:ln>
        </p:spPr>
        <p:txBody>
          <a:bodyPr>
            <a:spAutoFit/>
          </a:bodyPr>
          <a:lstStyle/>
          <a:p>
            <a:pPr algn="ctr" eaLnBrk="1" hangingPunct="1">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Percent of Total Health Care Spending</a:t>
            </a:r>
          </a:p>
        </p:txBody>
      </p:sp>
      <p:pic>
        <p:nvPicPr>
          <p:cNvPr id="16396" name="Picture 13" descr="kfflogo-color1"/>
          <p:cNvPicPr>
            <a:picLocks noChangeAspect="1" noChangeArrowheads="1"/>
          </p:cNvPicPr>
          <p:nvPr/>
        </p:nvPicPr>
        <p:blipFill>
          <a:blip r:embed="rId6"/>
          <a:srcRect/>
          <a:stretch>
            <a:fillRect/>
          </a:stretch>
        </p:blipFill>
        <p:spPr bwMode="auto">
          <a:xfrm>
            <a:off x="8615363" y="6337300"/>
            <a:ext cx="457200" cy="458788"/>
          </a:xfrm>
          <a:prstGeom prst="rect">
            <a:avLst/>
          </a:prstGeom>
          <a:noFill/>
          <a:ln w="9525">
            <a:noFill/>
            <a:miter lim="800000"/>
            <a:headEnd/>
            <a:tailEnd/>
          </a:ln>
        </p:spPr>
      </p:pic>
    </p:spTree>
  </p:cSld>
  <p:clrMapOvr>
    <a:masterClrMapping/>
  </p:clrMapOvr>
  <p:transition advClick="0" advTm="2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ea typeface="ＭＳ Ｐゴシック" pitchFamily="34" charset="-128"/>
              </a:rPr>
              <a:t>ISSUES IN U.S. HEALTH CARE</a:t>
            </a:r>
          </a:p>
        </p:txBody>
      </p:sp>
      <p:sp>
        <p:nvSpPr>
          <p:cNvPr id="17410" name="Content Placeholder 2"/>
          <p:cNvSpPr>
            <a:spLocks noGrp="1"/>
          </p:cNvSpPr>
          <p:nvPr>
            <p:ph idx="1"/>
          </p:nvPr>
        </p:nvSpPr>
        <p:spPr/>
        <p:txBody>
          <a:bodyPr/>
          <a:lstStyle/>
          <a:p>
            <a:r>
              <a:rPr lang="en-US" smtClean="0">
                <a:ea typeface="ＭＳ Ｐゴシック" pitchFamily="34" charset="-128"/>
              </a:rPr>
              <a:t>COST</a:t>
            </a:r>
          </a:p>
          <a:p>
            <a:r>
              <a:rPr lang="en-US" smtClean="0">
                <a:ea typeface="ＭＳ Ｐゴシック" pitchFamily="34" charset="-128"/>
              </a:rPr>
              <a:t>UNINSURED/ UNDER-INSURED</a:t>
            </a:r>
          </a:p>
          <a:p>
            <a:r>
              <a:rPr lang="en-US" smtClean="0">
                <a:ea typeface="ＭＳ Ｐゴシック" pitchFamily="34" charset="-128"/>
              </a:rPr>
              <a:t>DISPARITIES</a:t>
            </a:r>
          </a:p>
          <a:p>
            <a:r>
              <a:rPr lang="en-US" smtClean="0">
                <a:ea typeface="ＭＳ Ｐゴシック" pitchFamily="34" charset="-128"/>
              </a:rPr>
              <a:t>FRAYING TIE TO EMPLOYMENT</a:t>
            </a:r>
          </a:p>
          <a:p>
            <a:r>
              <a:rPr lang="en-US" smtClean="0">
                <a:ea typeface="ＭＳ Ｐゴシック" pitchFamily="34" charset="-128"/>
              </a:rPr>
              <a:t>ROLE OF THE GOVERNMENT</a:t>
            </a:r>
          </a:p>
          <a:p>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ea typeface="ＭＳ Ｐゴシック" pitchFamily="34" charset="-128"/>
              </a:rPr>
              <a:t>COST</a:t>
            </a:r>
          </a:p>
        </p:txBody>
      </p:sp>
      <p:sp>
        <p:nvSpPr>
          <p:cNvPr id="18434" name="Content Placeholder 2"/>
          <p:cNvSpPr>
            <a:spLocks noGrp="1"/>
          </p:cNvSpPr>
          <p:nvPr>
            <p:ph idx="1"/>
          </p:nvPr>
        </p:nvSpPr>
        <p:spPr>
          <a:xfrm>
            <a:off x="457200" y="1600200"/>
            <a:ext cx="8229600" cy="5105400"/>
          </a:xfrm>
        </p:spPr>
        <p:txBody>
          <a:bodyPr/>
          <a:lstStyle/>
          <a:p>
            <a:r>
              <a:rPr lang="en-US" smtClean="0">
                <a:ea typeface="ＭＳ Ｐゴシック" pitchFamily="34" charset="-128"/>
              </a:rPr>
              <a:t>OVERALL COST COMPARED TO OTHER COUNTRIES</a:t>
            </a:r>
          </a:p>
          <a:p>
            <a:r>
              <a:rPr lang="en-US" smtClean="0">
                <a:ea typeface="ＭＳ Ｐゴシック" pitchFamily="34" charset="-128"/>
              </a:rPr>
              <a:t>COST OF INSURANCE</a:t>
            </a:r>
          </a:p>
          <a:p>
            <a:r>
              <a:rPr lang="en-US" smtClean="0">
                <a:ea typeface="ＭＳ Ｐゴシック" pitchFamily="34" charset="-128"/>
              </a:rPr>
              <a:t>COST OF HOSPITALS</a:t>
            </a:r>
          </a:p>
          <a:p>
            <a:pPr lvl="1"/>
            <a:r>
              <a:rPr lang="en-US" smtClean="0">
                <a:ea typeface="ＭＳ Ｐゴシック" pitchFamily="34" charset="-128"/>
              </a:rPr>
              <a:t>ELIZABETH ROSENTHAL (NYT); BITTER PILL (BRILL)</a:t>
            </a:r>
          </a:p>
          <a:p>
            <a:r>
              <a:rPr lang="en-US" smtClean="0">
                <a:ea typeface="ＭＳ Ｐゴシック" pitchFamily="34" charset="-128"/>
              </a:rPr>
              <a:t>COST OF DRUGS</a:t>
            </a:r>
          </a:p>
          <a:p>
            <a:pPr lvl="1"/>
            <a:r>
              <a:rPr lang="en-US" smtClean="0">
                <a:ea typeface="ＭＳ Ｐゴシック" pitchFamily="34" charset="-128"/>
              </a:rPr>
              <a:t>HEP C  SOLVADI  $84,000/12 WEEKS</a:t>
            </a:r>
          </a:p>
          <a:p>
            <a:pPr lvl="1"/>
            <a:r>
              <a:rPr lang="en-US" smtClean="0">
                <a:ea typeface="ＭＳ Ｐゴシック" pitchFamily="34" charset="-128"/>
              </a:rPr>
              <a:t>CANCER DRUGS</a:t>
            </a:r>
          </a:p>
          <a:p>
            <a:r>
              <a:rPr lang="en-US" smtClean="0">
                <a:ea typeface="ＭＳ Ｐゴシック" pitchFamily="34" charset="-128"/>
              </a:rPr>
              <a:t>SHIFT OF COSTS ONTO THE INSURED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a:xfrm>
            <a:off x="228600" y="87313"/>
            <a:ext cx="8686800" cy="831850"/>
          </a:xfrm>
        </p:spPr>
        <p:txBody>
          <a:bodyPr anchorCtr="1">
            <a:spAutoFit/>
          </a:bodyPr>
          <a:lstStyle/>
          <a:p>
            <a:pPr>
              <a:buClr>
                <a:srgbClr val="000000"/>
              </a:buClr>
              <a:buFont typeface="Tahoma" pitchFamily="34" charset="0"/>
              <a:buNone/>
            </a:pPr>
            <a:r>
              <a:rPr lang="en-US" sz="2400" b="1" smtClean="0">
                <a:ea typeface="ＭＳ Ｐゴシック" pitchFamily="34" charset="-128"/>
                <a:cs typeface="Tahoma" pitchFamily="34" charset="0"/>
                <a:sym typeface="Tahoma" pitchFamily="34" charset="0"/>
              </a:rPr>
              <a:t>Per Capita Total Current Health Care Expenditures, U.S. and Selected Countries, 2010</a:t>
            </a:r>
          </a:p>
        </p:txBody>
      </p:sp>
      <p:graphicFrame>
        <p:nvGraphicFramePr>
          <p:cNvPr id="15362" name="Object 4"/>
          <p:cNvGraphicFramePr>
            <a:graphicFrameLocks noGrp="1" noChangeAspect="1"/>
          </p:cNvGraphicFramePr>
          <p:nvPr>
            <p:ph idx="4294967295"/>
          </p:nvPr>
        </p:nvGraphicFramePr>
        <p:xfrm>
          <a:off x="228600" y="914400"/>
          <a:ext cx="8585200" cy="5056188"/>
        </p:xfrm>
        <a:graphic>
          <a:graphicData uri="http://schemas.openxmlformats.org/presentationml/2006/ole">
            <mc:AlternateContent xmlns:mc="http://schemas.openxmlformats.org/markup-compatibility/2006">
              <mc:Choice xmlns:v="urn:schemas-microsoft-com:vml" Requires="v">
                <p:oleObj spid="_x0000_s15363" r:id="rId4" imgW="8583912" imgH="5054022" progId="Excel.Sheet.8">
                  <p:embed/>
                </p:oleObj>
              </mc:Choice>
              <mc:Fallback>
                <p:oleObj r:id="rId4" imgW="8583912" imgH="5054022" progId="Excel.Sheet.8">
                  <p:embed/>
                  <p:pic>
                    <p:nvPicPr>
                      <p:cNvPr id="0" name="Object 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914400"/>
                        <a:ext cx="8585200" cy="5056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3" name="Text Box 6"/>
          <p:cNvSpPr txBox="1">
            <a:spLocks noChangeArrowheads="1"/>
          </p:cNvSpPr>
          <p:nvPr/>
        </p:nvSpPr>
        <p:spPr bwMode="auto">
          <a:xfrm>
            <a:off x="-9525" y="5919788"/>
            <a:ext cx="8534400" cy="931862"/>
          </a:xfrm>
          <a:prstGeom prst="rect">
            <a:avLst/>
          </a:prstGeom>
          <a:noFill/>
          <a:ln w="9525">
            <a:noFill/>
            <a:miter lim="800000"/>
            <a:headEnd/>
            <a:tailEnd/>
          </a:ln>
        </p:spPr>
        <p:txBody>
          <a:bodyPr>
            <a:spAutoFit/>
          </a:bodyPr>
          <a:lstStyle/>
          <a:p>
            <a:pPr eaLnBrk="1" hangingPunct="1">
              <a:lnSpc>
                <a:spcPct val="75000"/>
              </a:lnSpc>
              <a:spcBef>
                <a:spcPct val="50000"/>
              </a:spcBef>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 2009 data</a:t>
            </a:r>
          </a:p>
          <a:p>
            <a:pPr eaLnBrk="1" hangingPunct="1">
              <a:lnSpc>
                <a:spcPct val="75000"/>
              </a:lnSpc>
              <a:spcBef>
                <a:spcPct val="50000"/>
              </a:spcBef>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Notes:  Amounts in U.S.$ Purchasing Power Parity, see </a:t>
            </a:r>
            <a:r>
              <a:rPr lang="en-US" sz="1000">
                <a:solidFill>
                  <a:srgbClr val="000000"/>
                </a:solidFill>
                <a:latin typeface="Tahoma" pitchFamily="34" charset="0"/>
                <a:cs typeface="Tahoma" pitchFamily="34" charset="0"/>
                <a:sym typeface="Tahoma" pitchFamily="34" charset="0"/>
                <a:hlinkClick r:id="rId6"/>
              </a:rPr>
              <a:t>www.oecd.org/std/ppp</a:t>
            </a:r>
            <a:r>
              <a:rPr lang="en-US" sz="1000">
                <a:solidFill>
                  <a:srgbClr val="000000"/>
                </a:solidFill>
                <a:latin typeface="Tahoma" pitchFamily="34" charset="0"/>
                <a:cs typeface="Tahoma" pitchFamily="34" charset="0"/>
                <a:sym typeface="Tahoma" pitchFamily="34" charset="0"/>
              </a:rPr>
              <a:t>; includes only countries over $2,500.  OECD defines Total Current Expenditures on Health as the sum of expenditures on personal health care, preventive and public health services, and health administration and health insurance; it excludes investment.  </a:t>
            </a:r>
          </a:p>
          <a:p>
            <a:pPr eaLnBrk="1" hangingPunct="1">
              <a:lnSpc>
                <a:spcPct val="75000"/>
              </a:lnSpc>
              <a:spcBef>
                <a:spcPct val="50000"/>
              </a:spcBef>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Organisation for Economic Co-operation and Development. </a:t>
            </a:r>
            <a:r>
              <a:rPr lang="ja-JP" altLang="en-US" sz="1000">
                <a:solidFill>
                  <a:srgbClr val="000000"/>
                </a:solidFill>
                <a:latin typeface="Tahoma" pitchFamily="34" charset="0"/>
                <a:cs typeface="Tahoma" pitchFamily="34" charset="0"/>
                <a:sym typeface="Tahoma" pitchFamily="34" charset="0"/>
              </a:rPr>
              <a:t>“</a:t>
            </a:r>
            <a:r>
              <a:rPr lang="en-US" altLang="ja-JP" sz="1000">
                <a:solidFill>
                  <a:srgbClr val="000000"/>
                </a:solidFill>
                <a:latin typeface="Tahoma" pitchFamily="34" charset="0"/>
                <a:cs typeface="Tahoma" pitchFamily="34" charset="0"/>
                <a:sym typeface="Tahoma" pitchFamily="34" charset="0"/>
              </a:rPr>
              <a:t>OECD Health Data: Health Expenditures and Financing</a:t>
            </a:r>
            <a:r>
              <a:rPr lang="ja-JP" altLang="en-US" sz="1000">
                <a:solidFill>
                  <a:srgbClr val="000000"/>
                </a:solidFill>
                <a:latin typeface="Tahoma" pitchFamily="34" charset="0"/>
                <a:cs typeface="Tahoma" pitchFamily="34" charset="0"/>
                <a:sym typeface="Tahoma" pitchFamily="34" charset="0"/>
              </a:rPr>
              <a:t>”</a:t>
            </a:r>
            <a:r>
              <a:rPr lang="en-US" altLang="ja-JP" sz="1000">
                <a:solidFill>
                  <a:srgbClr val="000000"/>
                </a:solidFill>
                <a:latin typeface="Tahoma" pitchFamily="34" charset="0"/>
                <a:cs typeface="Tahoma" pitchFamily="34" charset="0"/>
                <a:sym typeface="Tahoma" pitchFamily="34" charset="0"/>
              </a:rPr>
              <a:t>, OECD Health Statistics Data from internet subscription database. </a:t>
            </a:r>
            <a:r>
              <a:rPr lang="en-US" altLang="ja-JP" sz="1000">
                <a:solidFill>
                  <a:srgbClr val="000000"/>
                </a:solidFill>
                <a:latin typeface="Tahoma" pitchFamily="34" charset="0"/>
                <a:cs typeface="Tahoma" pitchFamily="34" charset="0"/>
                <a:sym typeface="Tahoma" pitchFamily="34" charset="0"/>
                <a:hlinkClick r:id="rId7"/>
              </a:rPr>
              <a:t>http://www.oecd-library.org</a:t>
            </a:r>
            <a:r>
              <a:rPr lang="en-US" altLang="ja-JP" sz="1000">
                <a:solidFill>
                  <a:srgbClr val="000000"/>
                </a:solidFill>
                <a:latin typeface="Tahoma" pitchFamily="34" charset="0"/>
                <a:cs typeface="Tahoma" pitchFamily="34" charset="0"/>
                <a:sym typeface="Tahoma" pitchFamily="34" charset="0"/>
              </a:rPr>
              <a:t>, data accessed on 08/23/12.</a:t>
            </a:r>
            <a:endParaRPr lang="en-US" sz="1000">
              <a:solidFill>
                <a:srgbClr val="000000"/>
              </a:solidFill>
              <a:latin typeface="Tahoma" pitchFamily="34" charset="0"/>
              <a:cs typeface="Tahoma" pitchFamily="34" charset="0"/>
              <a:sym typeface="Tahoma" pitchFamily="34" charset="0"/>
            </a:endParaRPr>
          </a:p>
        </p:txBody>
      </p:sp>
      <p:pic>
        <p:nvPicPr>
          <p:cNvPr id="15364" name="Picture 7" descr="kfflogo-color1"/>
          <p:cNvPicPr>
            <a:picLocks noChangeAspect="1" noChangeArrowheads="1"/>
          </p:cNvPicPr>
          <p:nvPr/>
        </p:nvPicPr>
        <p:blipFill>
          <a:blip r:embed="rId8"/>
          <a:srcRect/>
          <a:stretch>
            <a:fillRect/>
          </a:stretch>
        </p:blipFill>
        <p:spPr bwMode="auto">
          <a:xfrm>
            <a:off x="8615363" y="6337300"/>
            <a:ext cx="457200" cy="458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p:cNvPicPr>
            <a:picLocks noChangeAspect="1"/>
          </p:cNvPicPr>
          <p:nvPr/>
        </p:nvPicPr>
        <p:blipFill>
          <a:blip r:embed="rId2"/>
          <a:srcRect/>
          <a:stretch>
            <a:fillRect/>
          </a:stretch>
        </p:blipFill>
        <p:spPr bwMode="auto">
          <a:xfrm>
            <a:off x="22225" y="0"/>
            <a:ext cx="9121775"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ea typeface="ＭＳ Ｐゴシック" pitchFamily="34" charset="-128"/>
              </a:rPr>
              <a:t>UNINSURED</a:t>
            </a:r>
          </a:p>
        </p:txBody>
      </p:sp>
      <p:sp>
        <p:nvSpPr>
          <p:cNvPr id="20482" name="Content Placeholder 2"/>
          <p:cNvSpPr>
            <a:spLocks noGrp="1"/>
          </p:cNvSpPr>
          <p:nvPr>
            <p:ph idx="1"/>
          </p:nvPr>
        </p:nvSpPr>
        <p:spPr/>
        <p:txBody>
          <a:bodyPr/>
          <a:lstStyle/>
          <a:p>
            <a:r>
              <a:rPr lang="en-US" smtClean="0">
                <a:ea typeface="ＭＳ Ｐゴシック" pitchFamily="34" charset="-128"/>
              </a:rPr>
              <a:t>NUMBER REDUCED DUE TO ACA</a:t>
            </a:r>
          </a:p>
          <a:p>
            <a:r>
              <a:rPr lang="en-US" smtClean="0">
                <a:ea typeface="ＭＳ Ｐゴシック" pitchFamily="34" charset="-128"/>
              </a:rPr>
              <a:t>STILL 25-30 MILLION WITHOUT INSURANCE</a:t>
            </a:r>
          </a:p>
          <a:p>
            <a:r>
              <a:rPr lang="en-US" smtClean="0">
                <a:ea typeface="ＭＳ Ｐゴシック" pitchFamily="34" charset="-128"/>
              </a:rPr>
              <a:t>STATES NOT DOING MEDICAID EXPANSION</a:t>
            </a:r>
          </a:p>
          <a:p>
            <a:r>
              <a:rPr lang="en-US" smtClean="0">
                <a:ea typeface="ＭＳ Ｐゴシック" pitchFamily="34" charset="-128"/>
              </a:rPr>
              <a:t>THE UNDOCUMENTED</a:t>
            </a:r>
          </a:p>
          <a:p>
            <a:pPr lvl="1"/>
            <a:r>
              <a:rPr lang="en-US" smtClean="0">
                <a:ea typeface="ＭＳ Ｐゴシック" pitchFamily="34" charset="-128"/>
              </a:rPr>
              <a:t>8-10,000,000 EXPLICITLY UNCOVERED</a:t>
            </a:r>
          </a:p>
          <a:p>
            <a:r>
              <a:rPr lang="en-US" smtClean="0">
                <a:ea typeface="ＭＳ Ｐゴシック" pitchFamily="34" charset="-128"/>
              </a:rPr>
              <a:t>GROWTH OF THE UNDER-INSURED</a:t>
            </a:r>
          </a:p>
          <a:p>
            <a:pPr lvl="1"/>
            <a:r>
              <a:rPr lang="en-US" smtClean="0">
                <a:ea typeface="ＭＳ Ｐゴシック" pitchFamily="34" charset="-128"/>
              </a:rPr>
              <a:t>GROWTH OF COPAYS AND DEDUCTABLES</a:t>
            </a:r>
          </a:p>
          <a:p>
            <a:pPr lvl="1"/>
            <a:r>
              <a:rPr lang="en-US" smtClean="0">
                <a:ea typeface="ＭＳ Ｐゴシック" pitchFamily="34" charset="-128"/>
              </a:rPr>
              <a:t>INCREASING PROBLEM FOR MD</a:t>
            </a:r>
            <a:r>
              <a:rPr lang="en-US" altLang="en-US" smtClean="0">
                <a:ea typeface="ＭＳ Ｐゴシック" pitchFamily="34" charset="-128"/>
              </a:rPr>
              <a:t>’</a:t>
            </a:r>
            <a:r>
              <a:rPr lang="en-US" smtClean="0">
                <a:ea typeface="ＭＳ Ｐゴシック" pitchFamily="34" charset="-128"/>
              </a:rPr>
              <a:t>S AND HOSPITALS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ea typeface="ＭＳ Ｐゴシック" pitchFamily="34" charset="-128"/>
              </a:rPr>
              <a:t>DISPARITIES</a:t>
            </a:r>
          </a:p>
        </p:txBody>
      </p:sp>
      <p:sp>
        <p:nvSpPr>
          <p:cNvPr id="3" name="Content Placeholder 2"/>
          <p:cNvSpPr>
            <a:spLocks noGrp="1"/>
          </p:cNvSpPr>
          <p:nvPr>
            <p:ph idx="1"/>
          </p:nvPr>
        </p:nvSpPr>
        <p:spPr/>
        <p:txBody>
          <a:bodyPr/>
          <a:lstStyle/>
          <a:p>
            <a:pPr>
              <a:buFont typeface="Arial" charset="0"/>
              <a:buChar char="•"/>
              <a:defRPr/>
            </a:pPr>
            <a:r>
              <a:rPr lang="en-US" dirty="0" smtClean="0"/>
              <a:t>RACIAL, ETHNIC, GENDER, GEOGRAPHIC, AGE DIFFERENCES IN:</a:t>
            </a:r>
          </a:p>
          <a:p>
            <a:pPr lvl="1">
              <a:buFont typeface="Arial" charset="0"/>
              <a:buChar char="–"/>
              <a:defRPr/>
            </a:pPr>
            <a:r>
              <a:rPr lang="en-US" dirty="0" smtClean="0"/>
              <a:t>PREVALENCE RATES</a:t>
            </a:r>
          </a:p>
          <a:p>
            <a:pPr lvl="1">
              <a:buFont typeface="Arial" charset="0"/>
              <a:buChar char="–"/>
              <a:defRPr/>
            </a:pPr>
            <a:r>
              <a:rPr lang="en-US" dirty="0" smtClean="0"/>
              <a:t>ACCESS TO AND AVAILABILITY OF CARE</a:t>
            </a:r>
          </a:p>
          <a:p>
            <a:pPr lvl="1">
              <a:buFont typeface="Arial" charset="0"/>
              <a:buChar char="–"/>
              <a:defRPr/>
            </a:pPr>
            <a:r>
              <a:rPr lang="en-US" dirty="0" smtClean="0"/>
              <a:t>TREATMENT LOCATIONS</a:t>
            </a:r>
          </a:p>
          <a:p>
            <a:pPr lvl="1">
              <a:buFont typeface="Arial" charset="0"/>
              <a:buChar char="–"/>
              <a:defRPr/>
            </a:pPr>
            <a:r>
              <a:rPr lang="en-US" dirty="0" smtClean="0"/>
              <a:t>PROCESS OF CARE</a:t>
            </a:r>
          </a:p>
          <a:p>
            <a:pPr lvl="1">
              <a:buFont typeface="Arial" charset="0"/>
              <a:buChar char="–"/>
              <a:defRPr/>
            </a:pPr>
            <a:r>
              <a:rPr lang="en-US" dirty="0" smtClean="0"/>
              <a:t>OUTCOMES</a:t>
            </a:r>
          </a:p>
          <a:p>
            <a:pPr marL="457200" lvl="1" indent="0">
              <a:buFont typeface="Arial" charset="0"/>
              <a:buNone/>
              <a:defRPr/>
            </a:pPr>
            <a:r>
              <a:rPr lang="en-US" dirty="0"/>
              <a:t> </a:t>
            </a:r>
            <a:endParaRPr lang="en-US" dirty="0" smtClean="0"/>
          </a:p>
          <a:p>
            <a:pPr lvl="1">
              <a:buFont typeface="Arial" charset="0"/>
              <a:buChar cha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ea typeface="ＭＳ Ｐゴシック" pitchFamily="34" charset="-128"/>
              </a:rPr>
              <a:t>VALUE BASED PURCHASING AND QUALITY OF CARE</a:t>
            </a:r>
          </a:p>
        </p:txBody>
      </p:sp>
      <p:sp>
        <p:nvSpPr>
          <p:cNvPr id="22530" name="Content Placeholder 2"/>
          <p:cNvSpPr>
            <a:spLocks noGrp="1"/>
          </p:cNvSpPr>
          <p:nvPr>
            <p:ph idx="1"/>
          </p:nvPr>
        </p:nvSpPr>
        <p:spPr/>
        <p:txBody>
          <a:bodyPr/>
          <a:lstStyle/>
          <a:p>
            <a:r>
              <a:rPr lang="en-US" smtClean="0">
                <a:ea typeface="ＭＳ Ｐゴシック" pitchFamily="34" charset="-128"/>
              </a:rPr>
              <a:t>MEDICARE PAYMENTS WILL INCREASINGLY BE BASED ON OUTCOME MEASURES</a:t>
            </a:r>
          </a:p>
          <a:p>
            <a:r>
              <a:rPr lang="en-US" smtClean="0">
                <a:ea typeface="ＭＳ Ｐゴシック" pitchFamily="34" charset="-128"/>
              </a:rPr>
              <a:t>HOSPITALS IN LOW SOCIOECONOMIC AREAS AT RISK</a:t>
            </a:r>
          </a:p>
          <a:p>
            <a:r>
              <a:rPr lang="en-US" smtClean="0">
                <a:ea typeface="ＭＳ Ｐゴシック" pitchFamily="34" charset="-128"/>
              </a:rPr>
              <a:t>READMISSIONS POLICIES</a:t>
            </a:r>
          </a:p>
          <a:p>
            <a:r>
              <a:rPr lang="en-US" smtClean="0">
                <a:ea typeface="ＭＳ Ｐゴシック" pitchFamily="34" charset="-128"/>
              </a:rPr>
              <a:t>CAN/SHOULD HEALTH PAYMENTS BE BASED ON QUALITY METRICS?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ea typeface="ＭＳ Ｐゴシック" pitchFamily="34" charset="-128"/>
              </a:rPr>
              <a:t>FRAYING TIE TO EMPLOYMENT</a:t>
            </a:r>
          </a:p>
        </p:txBody>
      </p:sp>
      <p:sp>
        <p:nvSpPr>
          <p:cNvPr id="23554" name="Content Placeholder 2"/>
          <p:cNvSpPr>
            <a:spLocks noGrp="1"/>
          </p:cNvSpPr>
          <p:nvPr>
            <p:ph idx="1"/>
          </p:nvPr>
        </p:nvSpPr>
        <p:spPr>
          <a:xfrm>
            <a:off x="457200" y="1600200"/>
            <a:ext cx="8229600" cy="4800600"/>
          </a:xfrm>
        </p:spPr>
        <p:txBody>
          <a:bodyPr/>
          <a:lstStyle/>
          <a:p>
            <a:r>
              <a:rPr lang="en-US" smtClean="0">
                <a:ea typeface="ＭＳ Ｐゴシック" pitchFamily="34" charset="-128"/>
              </a:rPr>
              <a:t>EMPLOYERS WITH OVER 50 FULL TIME WORKERS REQUIRED TO PROVIDE INSURANCE OR PAY A FINE ( BUT ONLY FOR WORKERS– NOT DEPENDENTS)</a:t>
            </a:r>
          </a:p>
          <a:p>
            <a:r>
              <a:rPr lang="en-US" smtClean="0">
                <a:ea typeface="ＭＳ Ｐゴシック" pitchFamily="34" charset="-128"/>
              </a:rPr>
              <a:t>INCREASING NUMBER OF JOBS IN SMALL BUSINESS, SELF-EMPLOYED, CONTINGENT EMPLOYED </a:t>
            </a:r>
          </a:p>
          <a:p>
            <a:r>
              <a:rPr lang="en-US" smtClean="0">
                <a:ea typeface="ＭＳ Ｐゴシック" pitchFamily="34" charset="-128"/>
              </a:rPr>
              <a:t>WHAT IS THE VALUE OF EMPLOYER-BASED INSURANCE?</a:t>
            </a:r>
          </a:p>
          <a:p>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593</TotalTime>
  <Words>564</Words>
  <Application>Microsoft Office PowerPoint</Application>
  <PresentationFormat>On-screen Show (4:3)</PresentationFormat>
  <Paragraphs>73</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Microsoft Excel 97-2003 Worksheet</vt:lpstr>
      <vt:lpstr>HEALTH CARE ORGANIZATION AND MANAGEMENT: THE IMPACT OF HEALTH REFORM</vt:lpstr>
      <vt:lpstr>ISSUES IN U.S. HEALTH CARE</vt:lpstr>
      <vt:lpstr>COST</vt:lpstr>
      <vt:lpstr>Per Capita Total Current Health Care Expenditures, U.S. and Selected Countries, 2010</vt:lpstr>
      <vt:lpstr>PowerPoint Presentation</vt:lpstr>
      <vt:lpstr>UNINSURED</vt:lpstr>
      <vt:lpstr>DISPARITIES</vt:lpstr>
      <vt:lpstr>VALUE BASED PURCHASING AND QUALITY OF CARE</vt:lpstr>
      <vt:lpstr>FRAYING TIE TO EMPLOYMENT</vt:lpstr>
      <vt:lpstr>ROLE OF THE GOVERNMENT</vt:lpstr>
      <vt:lpstr>CURRENT ISSUES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ORGANIZATIONAL MODALITIES IN HEALTH CARE</dc:title>
  <dc:creator>HSB</dc:creator>
  <cp:lastModifiedBy>Ummulkhair Muhammed</cp:lastModifiedBy>
  <cp:revision>47</cp:revision>
  <dcterms:created xsi:type="dcterms:W3CDTF">2011-04-06T15:44:55Z</dcterms:created>
  <dcterms:modified xsi:type="dcterms:W3CDTF">2015-03-10T15:18:45Z</dcterms:modified>
</cp:coreProperties>
</file>