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46" autoAdjust="0"/>
  </p:normalViewPr>
  <p:slideViewPr>
    <p:cSldViewPr snapToObjects="1">
      <p:cViewPr varScale="1">
        <p:scale>
          <a:sx n="103" d="100"/>
          <a:sy n="103" d="100"/>
        </p:scale>
        <p:origin x="-15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6285-BDD6-BF46-831D-7ABE0CC07794}" type="datetimeFigureOut">
              <a:rPr lang="en-US" smtClean="0"/>
              <a:t>7/23/13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EDD3-773C-9547-8F41-77BA663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DDCB1-48F4-9C42-A2B1-98EF872E22F8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AA86-D975-9145-9320-03D151627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What</a:t>
            </a:r>
            <a:r>
              <a:rPr lang="en-US" baseline="0" dirty="0" smtClean="0"/>
              <a:t> does geriatrics mean to you?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are the goals of a geriatrics assessment?  The purpose of this is to promote wellness and independent function.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PHQ=Patient</a:t>
            </a:r>
            <a:r>
              <a:rPr lang="en-US" baseline="0" dirty="0" smtClean="0"/>
              <a:t> health questionnaire</a:t>
            </a:r>
          </a:p>
          <a:p>
            <a:r>
              <a:rPr lang="en-US" baseline="0" dirty="0" smtClean="0"/>
              <a:t>Diagnosis of depression:  5 or more symptoms present, but </a:t>
            </a:r>
            <a:r>
              <a:rPr lang="en-US" baseline="0" dirty="0" err="1" smtClean="0"/>
              <a:t>anhedonia</a:t>
            </a:r>
            <a:r>
              <a:rPr lang="en-US" baseline="0" dirty="0" smtClean="0"/>
              <a:t> or sadness must be one of the symptoms.  Also, symptoms must be present almost daily for at least 2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6 domains of geriatrics assessment.  We have to look at</a:t>
            </a:r>
            <a:r>
              <a:rPr lang="en-US" baseline="0" dirty="0" smtClean="0"/>
              <a:t> the physical aspect of the patient which deals with functional status.  And functional status is subdivided into ADL and mobility.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Basic </a:t>
            </a:r>
            <a:r>
              <a:rPr lang="en-US" dirty="0" err="1" smtClean="0"/>
              <a:t>ADLs</a:t>
            </a:r>
            <a:r>
              <a:rPr lang="en-US" dirty="0" smtClean="0"/>
              <a:t> assess</a:t>
            </a:r>
            <a:r>
              <a:rPr lang="en-US" baseline="0" dirty="0" smtClean="0"/>
              <a:t> if a person can take care of themselves.  I</a:t>
            </a:r>
            <a:r>
              <a:rPr lang="en-US" dirty="0" smtClean="0"/>
              <a:t>s what you and</a:t>
            </a:r>
            <a:r>
              <a:rPr lang="en-US" baseline="0" dirty="0" smtClean="0"/>
              <a:t> I take advantage of on a daily basis.  However, some elderly people have difficulty performing these tasks independently.  So your job is to figure out if bathing, dressing, </a:t>
            </a:r>
            <a:r>
              <a:rPr lang="en-US" baseline="0" dirty="0" err="1" smtClean="0"/>
              <a:t>transfering</a:t>
            </a:r>
            <a:r>
              <a:rPr lang="en-US" baseline="0" dirty="0" smtClean="0"/>
              <a:t>, etc is something that they need assistance with or not.  Bathing has the highest prevalence of disability out of all the </a:t>
            </a:r>
            <a:r>
              <a:rPr lang="en-US" baseline="0" dirty="0" err="1" smtClean="0"/>
              <a:t>ADLs</a:t>
            </a:r>
            <a:r>
              <a:rPr lang="en-US" baseline="0" dirty="0" smtClean="0"/>
              <a:t>.  At this time, also inquire about assistive devices (cane or walker). </a:t>
            </a:r>
          </a:p>
          <a:p>
            <a:pPr marL="228600" indent="-228600">
              <a:buAutoNum type="arabicParenR"/>
            </a:pPr>
            <a:r>
              <a:rPr lang="en-US" baseline="0" dirty="0" err="1" smtClean="0"/>
              <a:t>IADLs</a:t>
            </a:r>
            <a:r>
              <a:rPr lang="en-US" baseline="0" dirty="0" smtClean="0"/>
              <a:t> is what we need to live in society independently.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Demonstrate</a:t>
            </a:r>
            <a:r>
              <a:rPr lang="en-US" b="1" baseline="0" dirty="0" smtClean="0"/>
              <a:t> test for gait and balance to students.  </a:t>
            </a:r>
            <a:r>
              <a:rPr lang="en-US" dirty="0" smtClean="0"/>
              <a:t>A rapid screening test for mobility</a:t>
            </a:r>
            <a:r>
              <a:rPr lang="en-US" baseline="0" dirty="0" smtClean="0"/>
              <a:t> is the “Timed up and go test”.  It assess a patient’s risk for fall.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(</a:t>
            </a:r>
            <a:r>
              <a:rPr lang="en-US" b="1" dirty="0" smtClean="0"/>
              <a:t>Ask question before showing the first column</a:t>
            </a:r>
            <a:r>
              <a:rPr lang="en-US" b="1" baseline="0" dirty="0" smtClean="0"/>
              <a:t> on slides which will fly onto the page</a:t>
            </a:r>
            <a:r>
              <a:rPr lang="en-US" baseline="0" dirty="0" smtClean="0"/>
              <a:t>)  </a:t>
            </a:r>
            <a:r>
              <a:rPr lang="en-US" dirty="0" smtClean="0"/>
              <a:t>Besides visual inspection</a:t>
            </a:r>
            <a:r>
              <a:rPr lang="en-US" baseline="0" dirty="0" smtClean="0"/>
              <a:t> for poor nutrition, what are 2 things we as physicians can do to assess nutrition status?</a:t>
            </a:r>
          </a:p>
          <a:p>
            <a:pPr marL="228600" indent="-228600" algn="l">
              <a:buAutoNum type="arabicParenR"/>
            </a:pPr>
            <a:r>
              <a:rPr lang="en-US" b="1" baseline="0" dirty="0" smtClean="0"/>
              <a:t>(2</a:t>
            </a:r>
            <a:r>
              <a:rPr lang="en-US" b="1" baseline="30000" dirty="0" smtClean="0"/>
              <a:t>nd</a:t>
            </a:r>
            <a:r>
              <a:rPr lang="en-US" b="1" baseline="0" dirty="0" smtClean="0"/>
              <a:t> column</a:t>
            </a:r>
            <a:r>
              <a:rPr lang="en-US" baseline="0" dirty="0" smtClean="0"/>
              <a:t>) Our job is to figure out  why the patient has poor nutrition which may be a result of….  Also, dental issues play a role…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As we get older, there is the possibility of</a:t>
            </a:r>
            <a:r>
              <a:rPr lang="en-US" baseline="0" dirty="0" smtClean="0"/>
              <a:t> developing visual impairment (cataracts, glaucoma, macular degeneration).  Ask if they have: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Office test:  </a:t>
            </a:r>
            <a:r>
              <a:rPr lang="en-US" baseline="0" dirty="0" err="1" smtClean="0"/>
              <a:t>snellen</a:t>
            </a:r>
            <a:r>
              <a:rPr lang="en-US" baseline="0" dirty="0" smtClean="0"/>
              <a:t> chart (</a:t>
            </a:r>
            <a:r>
              <a:rPr lang="en-US" baseline="0" smtClean="0"/>
              <a:t>cant read &gt;20/40)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the </a:t>
            </a:r>
            <a:r>
              <a:rPr lang="en-US" dirty="0" err="1" smtClean="0"/>
              <a:t>snellen</a:t>
            </a:r>
            <a:r>
              <a:rPr lang="en-US" dirty="0" smtClean="0"/>
              <a:t> chart 6 feet away from them and have them read</a:t>
            </a:r>
            <a:r>
              <a:rPr lang="en-US" baseline="0" dirty="0" smtClean="0"/>
              <a:t> it, but 1 eye at a time with and without glasses.  Can’t read &gt;20/40, there is visual impairment.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Before 1 and 2</a:t>
            </a:r>
            <a:r>
              <a:rPr lang="en-US" dirty="0" smtClean="0"/>
              <a:t>) Its important</a:t>
            </a:r>
            <a:r>
              <a:rPr lang="en-US" baseline="0" dirty="0" smtClean="0"/>
              <a:t> to assess hearing loss since it is associated with depression, </a:t>
            </a:r>
            <a:r>
              <a:rPr lang="en-US" baseline="0" dirty="0" err="1" smtClean="0"/>
              <a:t>disatisfaction</a:t>
            </a:r>
            <a:r>
              <a:rPr lang="en-US" baseline="0" dirty="0" smtClean="0"/>
              <a:t> with life and withdrawal from social activities.</a:t>
            </a:r>
          </a:p>
          <a:p>
            <a:r>
              <a:rPr lang="en-US" b="1" baseline="0" dirty="0" smtClean="0"/>
              <a:t>After 1 and 2</a:t>
            </a:r>
            <a:r>
              <a:rPr lang="en-US" baseline="0" dirty="0" smtClean="0"/>
              <a:t>) What’s the first thing that must be ruled out?  </a:t>
            </a:r>
            <a:r>
              <a:rPr lang="en-US" baseline="0" dirty="0" err="1" smtClean="0"/>
              <a:t>Cerumen</a:t>
            </a:r>
            <a:r>
              <a:rPr lang="en-US" baseline="0" dirty="0" smtClean="0"/>
              <a:t> impaction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Whisper test: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hearing test in which the examiner stands 2 feet behind the patient and whispers 3 letters/numbers while gently using the end of his or her finger to occlude and rub the external auditory canal of the patient’s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nontested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ear. The patient is considered to have passed the screening test if they repeat at least 3 out of a possible total of 6 letters/numbers correctly.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Finger rub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With eyes closed, the patient should be instructed to acknowledge hearing the gentle rubbing of the examiner's fingers approximately 3-4 inches away from his right and left 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Shortcoming of MMSE:</a:t>
            </a:r>
            <a:r>
              <a:rPr lang="en-US" baseline="0" dirty="0" smtClean="0"/>
              <a:t>  1)interpretation depends on educational background, race and age and 2)does not test executive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AA86-D975-9145-9320-03D151627A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AE496D89-3DF3-DC49-A9BC-163639A0EADE}" type="datetimeFigureOut">
              <a:rPr lang="en-US" smtClean="0"/>
              <a:pPr/>
              <a:t>7/23/13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FECE58F1-AA04-6346-A47C-357C4952B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Geriatrics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Shavon</a:t>
            </a:r>
            <a:r>
              <a:rPr lang="en-US" sz="2400" dirty="0" smtClean="0"/>
              <a:t> Dillon, MD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elderly-cou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75964"/>
            <a:ext cx="8382000" cy="3724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1026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is it important to assess?</a:t>
            </a:r>
          </a:p>
          <a:p>
            <a:pPr marL="565150" lvl="2">
              <a:spcBef>
                <a:spcPts val="1800"/>
              </a:spcBef>
            </a:pPr>
            <a:r>
              <a:rPr lang="en-US" dirty="0" smtClean="0"/>
              <a:t>Most people with dementia won’t complain of memory loss or volunteer symptoms unless asked</a:t>
            </a:r>
          </a:p>
          <a:p>
            <a:r>
              <a:rPr lang="en-US" dirty="0" smtClean="0"/>
              <a:t>Screening test	</a:t>
            </a:r>
          </a:p>
          <a:p>
            <a:pPr lvl="1"/>
            <a:r>
              <a:rPr lang="en-US" dirty="0" smtClean="0"/>
              <a:t>3 word recall</a:t>
            </a:r>
          </a:p>
          <a:p>
            <a:pPr lvl="1"/>
            <a:r>
              <a:rPr lang="en-US" dirty="0" smtClean="0"/>
              <a:t>3 word recall plus orientation</a:t>
            </a:r>
          </a:p>
          <a:p>
            <a:pPr lvl="1"/>
            <a:r>
              <a:rPr lang="en-US" dirty="0" smtClean="0"/>
              <a:t>Mini mental status exam (MMSE)</a:t>
            </a:r>
          </a:p>
          <a:p>
            <a:pPr lvl="2"/>
            <a:r>
              <a:rPr lang="en-US" dirty="0" smtClean="0"/>
              <a:t>Score 21-24:  mild dementia</a:t>
            </a:r>
          </a:p>
          <a:p>
            <a:pPr lvl="2"/>
            <a:r>
              <a:rPr lang="en-US" dirty="0" smtClean="0"/>
              <a:t>Score 10-20:  moderate dementia</a:t>
            </a:r>
          </a:p>
          <a:p>
            <a:pPr lvl="2"/>
            <a:r>
              <a:rPr lang="en-US" dirty="0" smtClean="0"/>
              <a:t>Score ≤9:  severe dementia	</a:t>
            </a:r>
          </a:p>
          <a:p>
            <a:pPr lvl="2"/>
            <a:r>
              <a:rPr lang="en-US" dirty="0" smtClean="0"/>
              <a:t>Score &lt;24 warrants further evaluation</a:t>
            </a:r>
          </a:p>
          <a:p>
            <a:pPr lvl="2"/>
            <a:r>
              <a:rPr lang="en-US" dirty="0" smtClean="0"/>
              <a:t>Parts of MMSE:  Orientation, registration, recall, attention, language, repetition and commands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Cognitive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102600" cy="3840163"/>
          </a:xfrm>
        </p:spPr>
        <p:txBody>
          <a:bodyPr/>
          <a:lstStyle/>
          <a:p>
            <a:r>
              <a:rPr lang="en-US" dirty="0" err="1" smtClean="0"/>
              <a:t>Minicog</a:t>
            </a:r>
            <a:endParaRPr lang="en-US" dirty="0" smtClean="0"/>
          </a:p>
          <a:p>
            <a:pPr lvl="1"/>
            <a:r>
              <a:rPr lang="en-US" dirty="0" smtClean="0"/>
              <a:t>Consist of the clock drawing test and 3 item recall</a:t>
            </a:r>
          </a:p>
          <a:p>
            <a:pPr lvl="1"/>
            <a:r>
              <a:rPr lang="en-US" dirty="0" smtClean="0"/>
              <a:t>Score 0-2: positive for dementia</a:t>
            </a:r>
          </a:p>
          <a:p>
            <a:pPr lvl="1"/>
            <a:r>
              <a:rPr lang="en-US" dirty="0" smtClean="0"/>
              <a:t>Score 3-5: negative for dementia</a:t>
            </a:r>
          </a:p>
          <a:p>
            <a:r>
              <a:rPr lang="en-US" dirty="0" smtClean="0"/>
              <a:t>Alternative executive function</a:t>
            </a:r>
          </a:p>
          <a:p>
            <a:pPr lvl="1"/>
            <a:r>
              <a:rPr lang="en-US" dirty="0" smtClean="0"/>
              <a:t>Name as many 4 legged animals &lt;1 minute</a:t>
            </a:r>
          </a:p>
          <a:p>
            <a:pPr lvl="1"/>
            <a:r>
              <a:rPr lang="en-US" dirty="0" smtClean="0"/>
              <a:t>&lt;8-10 animals suggest further evaluation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Depression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178800" cy="3840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PHQ2:  </a:t>
            </a:r>
            <a:r>
              <a:rPr lang="en-US" dirty="0" err="1" smtClean="0"/>
              <a:t>anhedonia</a:t>
            </a:r>
            <a:r>
              <a:rPr lang="en-US" dirty="0" smtClean="0"/>
              <a:t>                                                                                         	    sadness/depressed</a:t>
            </a:r>
          </a:p>
          <a:p>
            <a:r>
              <a:rPr lang="en-US" dirty="0" smtClean="0"/>
              <a:t>PHQ9:  Mnemonic “SIGECAPS”</a:t>
            </a:r>
          </a:p>
          <a:p>
            <a:pPr lvl="3"/>
            <a:r>
              <a:rPr lang="en-US" b="1" dirty="0" smtClean="0"/>
              <a:t>S</a:t>
            </a:r>
            <a:r>
              <a:rPr lang="en-US" dirty="0" smtClean="0"/>
              <a:t>leep</a:t>
            </a:r>
          </a:p>
          <a:p>
            <a:pPr lvl="3"/>
            <a:r>
              <a:rPr lang="en-US" b="1" dirty="0" smtClean="0"/>
              <a:t>I</a:t>
            </a:r>
            <a:r>
              <a:rPr lang="en-US" dirty="0" smtClean="0"/>
              <a:t>nterest</a:t>
            </a:r>
          </a:p>
          <a:p>
            <a:pPr lvl="3"/>
            <a:r>
              <a:rPr lang="en-US" b="1" dirty="0" smtClean="0"/>
              <a:t>G</a:t>
            </a:r>
            <a:r>
              <a:rPr lang="en-US" dirty="0" smtClean="0"/>
              <a:t>uilt</a:t>
            </a:r>
          </a:p>
          <a:p>
            <a:pPr lvl="3"/>
            <a:r>
              <a:rPr lang="en-US" b="1" dirty="0" smtClean="0"/>
              <a:t>E</a:t>
            </a:r>
            <a:r>
              <a:rPr lang="en-US" dirty="0" smtClean="0"/>
              <a:t>nergy</a:t>
            </a:r>
          </a:p>
          <a:p>
            <a:pPr lvl="3"/>
            <a:r>
              <a:rPr lang="en-US" b="1" dirty="0" smtClean="0"/>
              <a:t>C</a:t>
            </a:r>
            <a:r>
              <a:rPr lang="en-US" dirty="0" smtClean="0"/>
              <a:t>oncentration</a:t>
            </a:r>
          </a:p>
          <a:p>
            <a:pPr lvl="3"/>
            <a:r>
              <a:rPr lang="en-US" b="1" dirty="0" smtClean="0"/>
              <a:t>A</a:t>
            </a:r>
            <a:r>
              <a:rPr lang="en-US" dirty="0" smtClean="0"/>
              <a:t>ppetite</a:t>
            </a:r>
          </a:p>
          <a:p>
            <a:pPr lvl="3"/>
            <a:r>
              <a:rPr lang="en-US" b="1" dirty="0" smtClean="0"/>
              <a:t>P</a:t>
            </a:r>
            <a:r>
              <a:rPr lang="en-US" dirty="0" smtClean="0"/>
              <a:t>sychomotor agitation or retardation</a:t>
            </a:r>
          </a:p>
          <a:p>
            <a:pPr lvl="3"/>
            <a:r>
              <a:rPr lang="en-US" b="1" dirty="0" smtClean="0"/>
              <a:t>S</a:t>
            </a:r>
            <a:r>
              <a:rPr lang="en-US" dirty="0" smtClean="0"/>
              <a:t>uicide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Locations for Geriatrics Assessment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286000"/>
            <a:ext cx="8178800" cy="3840163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Ambulatory (aka clinic visit)</a:t>
            </a:r>
          </a:p>
          <a:p>
            <a:r>
              <a:rPr lang="en-US" sz="3300" dirty="0" smtClean="0"/>
              <a:t>Emergency room</a:t>
            </a:r>
          </a:p>
          <a:p>
            <a:r>
              <a:rPr lang="en-US" sz="3300" dirty="0" smtClean="0"/>
              <a:t>Hospital</a:t>
            </a:r>
          </a:p>
          <a:p>
            <a:r>
              <a:rPr lang="en-US" sz="3300" dirty="0" smtClean="0"/>
              <a:t>Nursing home</a:t>
            </a:r>
          </a:p>
          <a:p>
            <a:r>
              <a:rPr lang="en-US" sz="3300" dirty="0" smtClean="0"/>
              <a:t>Home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Domains of Geriatrics Assessment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6613" cy="426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Functional status:  </a:t>
            </a:r>
          </a:p>
          <a:p>
            <a:pPr lvl="1"/>
            <a:r>
              <a:rPr lang="en-US" sz="2400" dirty="0" smtClean="0"/>
              <a:t>Activities of daily living (</a:t>
            </a:r>
            <a:r>
              <a:rPr lang="en-US" sz="2400" dirty="0" err="1" smtClean="0"/>
              <a:t>ADLs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Mobility</a:t>
            </a:r>
          </a:p>
          <a:p>
            <a:r>
              <a:rPr lang="en-US" sz="2400" dirty="0" smtClean="0"/>
              <a:t>Nutrition</a:t>
            </a:r>
          </a:p>
          <a:p>
            <a:r>
              <a:rPr lang="en-US" sz="2400" dirty="0" smtClean="0"/>
              <a:t>Vision</a:t>
            </a:r>
          </a:p>
          <a:p>
            <a:r>
              <a:rPr lang="en-US" sz="2400" dirty="0" smtClean="0"/>
              <a:t>Hearing</a:t>
            </a:r>
          </a:p>
          <a:p>
            <a:r>
              <a:rPr lang="en-US" sz="2400" dirty="0" smtClean="0"/>
              <a:t>Cognitive function</a:t>
            </a:r>
          </a:p>
          <a:p>
            <a:r>
              <a:rPr lang="en-US" sz="2400" dirty="0" smtClean="0"/>
              <a:t>Depression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Functional Status:  Activities of Daily Living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0264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3200"/>
                <a:gridCol w="4013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Basic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ADLs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Instrumental </a:t>
                      </a:r>
                      <a:r>
                        <a:rPr lang="en-US" sz="3200" dirty="0" err="1" smtClean="0"/>
                        <a:t>ADLs</a:t>
                      </a:r>
                      <a:endParaRPr lang="en-US" sz="3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Bathing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Using the telephone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Dressing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Preparing meals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Transfer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Managing finances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Toileting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Taking medications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Grooming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Laundry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Feeding oneself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Housekeeping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Shopping 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Transportation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Functional Status: Mobility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133600"/>
            <a:ext cx="8178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Mobility:</a:t>
            </a:r>
          </a:p>
          <a:p>
            <a:pPr lvl="1"/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Gait</a:t>
            </a:r>
          </a:p>
          <a:p>
            <a:pPr lvl="1"/>
            <a:r>
              <a:rPr lang="en-US" dirty="0" smtClean="0"/>
              <a:t>Balance</a:t>
            </a:r>
          </a:p>
          <a:p>
            <a:r>
              <a:rPr lang="en-US" dirty="0" smtClean="0"/>
              <a:t>Testing for mobility:</a:t>
            </a:r>
          </a:p>
          <a:p>
            <a:pPr lvl="1"/>
            <a:r>
              <a:rPr lang="en-US" dirty="0" smtClean="0"/>
              <a:t>Timed up and go test (aka Get up and go)</a:t>
            </a:r>
          </a:p>
          <a:p>
            <a:pPr lvl="1"/>
            <a:r>
              <a:rPr lang="en-US" dirty="0" smtClean="0"/>
              <a:t>Tandem gait</a:t>
            </a:r>
          </a:p>
          <a:p>
            <a:r>
              <a:rPr lang="en-US" dirty="0" smtClean="0"/>
              <a:t>Gait abnormalities:</a:t>
            </a:r>
          </a:p>
          <a:p>
            <a:pPr lvl="1"/>
            <a:r>
              <a:rPr lang="en-US" dirty="0" smtClean="0"/>
              <a:t>Path deviation</a:t>
            </a:r>
          </a:p>
          <a:p>
            <a:pPr lvl="1"/>
            <a:r>
              <a:rPr lang="en-US" dirty="0" smtClean="0"/>
              <a:t>Diminished step height or length</a:t>
            </a:r>
          </a:p>
          <a:p>
            <a:pPr lvl="1"/>
            <a:r>
              <a:rPr lang="en-US" dirty="0" smtClean="0"/>
              <a:t>Trips</a:t>
            </a:r>
          </a:p>
          <a:p>
            <a:pPr lvl="1"/>
            <a:r>
              <a:rPr lang="en-US" dirty="0" smtClean="0"/>
              <a:t>Slips</a:t>
            </a:r>
          </a:p>
          <a:p>
            <a:pPr lvl="1"/>
            <a:r>
              <a:rPr lang="en-US" dirty="0" smtClean="0"/>
              <a:t>Near falls</a:t>
            </a:r>
          </a:p>
          <a:p>
            <a:pPr lvl="1"/>
            <a:r>
              <a:rPr lang="en-US" dirty="0" smtClean="0"/>
              <a:t>Difficulty turning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137886"/>
            <a:ext cx="7824788" cy="132304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Nutrition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4999"/>
            <a:ext cx="8382000" cy="4953001"/>
          </a:xfrm>
        </p:spPr>
        <p:txBody>
          <a:bodyPr vert="horz" wrap="square" numCol="2">
            <a:noAutofit/>
          </a:bodyPr>
          <a:lstStyle/>
          <a:p>
            <a:r>
              <a:rPr lang="en-US" sz="1800" dirty="0" smtClean="0"/>
              <a:t>BMI&lt;20			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Unintentional weight loss  (&gt;10lbs or 5% of your body weight over 6 months)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 Medical illness</a:t>
            </a:r>
          </a:p>
          <a:p>
            <a:r>
              <a:rPr lang="en-US" sz="1800" dirty="0" smtClean="0"/>
              <a:t>Depression</a:t>
            </a:r>
          </a:p>
          <a:p>
            <a:r>
              <a:rPr lang="en-US" sz="1800" dirty="0" smtClean="0"/>
              <a:t>Dementia</a:t>
            </a:r>
          </a:p>
          <a:p>
            <a:r>
              <a:rPr lang="en-US" sz="1800" dirty="0" smtClean="0"/>
              <a:t>Inability to shop or cook</a:t>
            </a:r>
          </a:p>
          <a:p>
            <a:r>
              <a:rPr lang="en-US" sz="1800" dirty="0" smtClean="0"/>
              <a:t>Inability to feed oneself</a:t>
            </a:r>
          </a:p>
          <a:p>
            <a:r>
              <a:rPr lang="en-US" sz="1800" dirty="0" smtClean="0"/>
              <a:t>Financial hardship</a:t>
            </a:r>
          </a:p>
          <a:p>
            <a:r>
              <a:rPr lang="en-US" sz="1800" dirty="0" smtClean="0"/>
              <a:t>Ill fitting dentures</a:t>
            </a:r>
          </a:p>
          <a:p>
            <a:r>
              <a:rPr lang="en-US" sz="1800" dirty="0" smtClean="0"/>
              <a:t>No teeth</a:t>
            </a:r>
          </a:p>
          <a:p>
            <a:r>
              <a:rPr lang="en-US" sz="1800" dirty="0" smtClean="0"/>
              <a:t>Tooth pain</a:t>
            </a:r>
          </a:p>
          <a:p>
            <a:r>
              <a:rPr lang="en-US" sz="1800" dirty="0" smtClean="0"/>
              <a:t>Oral </a:t>
            </a:r>
            <a:r>
              <a:rPr lang="en-US" sz="1800" dirty="0" err="1" smtClean="0"/>
              <a:t>candidiasis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255000" cy="3840163"/>
          </a:xfrm>
        </p:spPr>
        <p:txBody>
          <a:bodyPr numCol="2"/>
          <a:lstStyle/>
          <a:p>
            <a:r>
              <a:rPr lang="en-US" dirty="0" smtClean="0"/>
              <a:t>Difficulty with driving	</a:t>
            </a:r>
          </a:p>
          <a:p>
            <a:r>
              <a:rPr lang="en-US" dirty="0" smtClean="0"/>
              <a:t>Watching television</a:t>
            </a:r>
          </a:p>
          <a:p>
            <a:r>
              <a:rPr lang="en-US" dirty="0" smtClean="0"/>
              <a:t>Reading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 magazine</a:t>
            </a:r>
          </a:p>
          <a:p>
            <a:r>
              <a:rPr lang="en-US" dirty="0" err="1" smtClean="0"/>
              <a:t>Snellen</a:t>
            </a:r>
            <a:r>
              <a:rPr lang="en-US" dirty="0" smtClean="0"/>
              <a:t> chart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Snellen</a:t>
            </a:r>
            <a:r>
              <a:rPr lang="en-US" dirty="0" smtClean="0">
                <a:solidFill>
                  <a:srgbClr val="FF0000"/>
                </a:solidFill>
              </a:rPr>
              <a:t> chart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nellen chart pictur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0491" r="-50491"/>
          <a:stretch>
            <a:fillRect/>
          </a:stretch>
        </p:blipFill>
        <p:spPr>
          <a:xfrm>
            <a:off x="381000" y="2057400"/>
            <a:ext cx="8458200" cy="4572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Hearing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178800" cy="3840163"/>
          </a:xfrm>
        </p:spPr>
        <p:txBody>
          <a:bodyPr/>
          <a:lstStyle/>
          <a:p>
            <a:r>
              <a:rPr lang="en-US" dirty="0" smtClean="0"/>
              <a:t>Bilateral </a:t>
            </a:r>
          </a:p>
          <a:p>
            <a:r>
              <a:rPr lang="en-US" dirty="0" smtClean="0"/>
              <a:t>High frequency</a:t>
            </a:r>
          </a:p>
          <a:p>
            <a:r>
              <a:rPr lang="en-US" dirty="0" smtClean="0"/>
              <a:t>Screening test</a:t>
            </a:r>
          </a:p>
          <a:p>
            <a:pPr lvl="1"/>
            <a:r>
              <a:rPr lang="en-US" dirty="0" smtClean="0"/>
              <a:t>Whisper voice test</a:t>
            </a:r>
          </a:p>
          <a:p>
            <a:pPr lvl="1"/>
            <a:r>
              <a:rPr lang="en-US" dirty="0" smtClean="0"/>
              <a:t>Finger rub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725</TotalTime>
  <Words>787</Words>
  <Application>Microsoft Macintosh PowerPoint</Application>
  <PresentationFormat>On-screen Show (4:3)</PresentationFormat>
  <Paragraphs>152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Codex</vt:lpstr>
      <vt:lpstr>Geriatrics Assessment</vt:lpstr>
      <vt:lpstr>Locations for Geriatrics Assessment</vt:lpstr>
      <vt:lpstr>Domains of Geriatrics Assessment</vt:lpstr>
      <vt:lpstr>Functional Status:  Activities of Daily Living</vt:lpstr>
      <vt:lpstr>Functional Status: Mobility</vt:lpstr>
      <vt:lpstr>Nutrition</vt:lpstr>
      <vt:lpstr>Vision</vt:lpstr>
      <vt:lpstr>Snellen chart</vt:lpstr>
      <vt:lpstr>Hearing </vt:lpstr>
      <vt:lpstr>Cognitive function</vt:lpstr>
      <vt:lpstr>PowerPoint Presentation</vt:lpstr>
      <vt:lpstr>Cognitive function</vt:lpstr>
      <vt:lpstr>Depression </vt:lpstr>
    </vt:vector>
  </TitlesOfParts>
  <Company>Microsoft Office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Geriatrics Assessment</dc:title>
  <dc:creator>Shimon  Dillon</dc:creator>
  <cp:lastModifiedBy>John Zubrovich</cp:lastModifiedBy>
  <cp:revision>75</cp:revision>
  <dcterms:created xsi:type="dcterms:W3CDTF">2013-07-15T00:21:45Z</dcterms:created>
  <dcterms:modified xsi:type="dcterms:W3CDTF">2013-07-23T17:30:15Z</dcterms:modified>
</cp:coreProperties>
</file>