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2" r:id="rId7"/>
    <p:sldId id="347" r:id="rId8"/>
    <p:sldId id="348" r:id="rId9"/>
    <p:sldId id="264" r:id="rId10"/>
    <p:sldId id="265" r:id="rId11"/>
    <p:sldId id="266" r:id="rId12"/>
    <p:sldId id="267" r:id="rId13"/>
    <p:sldId id="268" r:id="rId14"/>
    <p:sldId id="349" r:id="rId15"/>
    <p:sldId id="343" r:id="rId16"/>
    <p:sldId id="344" r:id="rId17"/>
    <p:sldId id="353" r:id="rId18"/>
    <p:sldId id="345" r:id="rId19"/>
    <p:sldId id="352" r:id="rId20"/>
    <p:sldId id="351" r:id="rId21"/>
    <p:sldId id="346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4A68-C3FB-42E4-A153-58315C09D17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4F30-2F0A-425C-9CE1-8BD5E230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9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57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9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43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9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1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0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05DB-7283-4E0B-A603-CB61B5DD84B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FC6518-BAFA-4DD2-A206-0EF680D64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1185-0893-49B6-8B47-AED338FDD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649"/>
            <a:ext cx="9144000" cy="1244352"/>
          </a:xfrm>
        </p:spPr>
        <p:txBody>
          <a:bodyPr/>
          <a:lstStyle/>
          <a:p>
            <a:r>
              <a:rPr lang="en-US" b="1" dirty="0" err="1"/>
              <a:t>Tenecteplase</a:t>
            </a:r>
            <a:r>
              <a:rPr lang="en-US" b="1" dirty="0"/>
              <a:t> (</a:t>
            </a:r>
            <a:r>
              <a:rPr lang="en-US" b="1" dirty="0" err="1"/>
              <a:t>TNKase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043BC-AE7D-435F-91BF-11D45F7D5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066" y="2242457"/>
            <a:ext cx="8652933" cy="4335895"/>
          </a:xfrm>
        </p:spPr>
        <p:txBody>
          <a:bodyPr>
            <a:normAutofit/>
          </a:bodyPr>
          <a:lstStyle/>
          <a:p>
            <a:r>
              <a:rPr lang="en-US" b="1" dirty="0"/>
              <a:t>WHAT IS TNKase</a:t>
            </a:r>
          </a:p>
          <a:p>
            <a:endParaRPr lang="en-US" dirty="0"/>
          </a:p>
          <a:p>
            <a:pPr lvl="0" fontAlgn="base"/>
            <a:r>
              <a:rPr lang="en-US" dirty="0"/>
              <a:t>Thrombolytic agent used in the treatment of adult acute ischemic stroke</a:t>
            </a:r>
          </a:p>
          <a:p>
            <a:endParaRPr lang="en-US" b="1" dirty="0"/>
          </a:p>
          <a:p>
            <a:r>
              <a:rPr lang="en-US" b="1" dirty="0"/>
              <a:t>Mechanism of Action</a:t>
            </a:r>
          </a:p>
          <a:p>
            <a:endParaRPr lang="en-US" b="1" dirty="0"/>
          </a:p>
          <a:p>
            <a:r>
              <a:rPr lang="en-US" b="1" dirty="0"/>
              <a:t>Breaks up clots form in blood vessels</a:t>
            </a:r>
            <a:endParaRPr lang="en-US" dirty="0"/>
          </a:p>
          <a:p>
            <a:pPr lvl="0" fontAlgn="base"/>
            <a:r>
              <a:rPr lang="en-US" dirty="0"/>
              <a:t>Binds to fibrin, coverts plasminogen to plasmin → fibrinolysis</a:t>
            </a:r>
          </a:p>
          <a:p>
            <a:pPr lvl="0" fontAlgn="base"/>
            <a:endParaRPr lang="en-US" dirty="0"/>
          </a:p>
          <a:p>
            <a:pPr lvl="0" fontAlgn="base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9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9180-E18C-41F4-A91A-9886DA6C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Medication Safety </a:t>
            </a:r>
            <a:r>
              <a:rPr lang="en-US" sz="3200" b="1" i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(Contraindications 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7FC5-67A9-47E8-AEDB-A26EC492A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Concomitant abciximab (</a:t>
            </a:r>
            <a:r>
              <a:rPr lang="en-US" dirty="0" err="1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Pro)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Concomitant IV aspirin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Infective endocarditis</a:t>
            </a: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Aortic arch dissection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Intra-axial intracranial neoplasm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Active bleeding diathesis, including but not limited to: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1000"/>
              </a:lnSpc>
              <a:spcBef>
                <a:spcPts val="0"/>
              </a:spcBef>
              <a:spcAft>
                <a:spcPts val="430"/>
              </a:spcAft>
              <a:buClr>
                <a:srgbClr val="05113D"/>
              </a:buClr>
              <a:buSzPts val="24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Platelet count &lt;100,000/mm</a:t>
            </a:r>
            <a:r>
              <a:rPr lang="en-US" baseline="30000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1000"/>
              </a:lnSpc>
              <a:spcBef>
                <a:spcPts val="0"/>
              </a:spcBef>
              <a:spcAft>
                <a:spcPts val="310"/>
              </a:spcAft>
              <a:buClr>
                <a:srgbClr val="05113D"/>
              </a:buClr>
              <a:buSzPts val="24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Heparin ≤48 hours, resulting in abnormally elevated </a:t>
            </a:r>
            <a:r>
              <a:rPr lang="en-US" dirty="0" err="1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aPTT</a:t>
            </a: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&gt;40 secs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05113D"/>
              </a:buClr>
              <a:buSzPts val="24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Enoxaparin treatment dose ≤24 hours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05113D"/>
              </a:buClr>
              <a:buSzPts val="24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Concurrent use of warfarin with INR &gt;1.7 or PT &gt;15 secs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05113D"/>
              </a:buClr>
              <a:buSzPts val="24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Concurrent use of direct thrombin inhibitors or direct factor </a:t>
            </a:r>
            <a:r>
              <a:rPr lang="en-US" dirty="0" err="1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inhibitors 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175385" marR="0" indent="-6350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≤48 hours (or longer if abnormal renal function)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B9DF-0E6C-4B10-8E1F-09D871BA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350" marR="0" indent="-6350">
              <a:lnSpc>
                <a:spcPct val="110000"/>
              </a:lnSpc>
              <a:spcBef>
                <a:spcPts val="0"/>
              </a:spcBef>
              <a:spcAft>
                <a:spcPts val="1640"/>
              </a:spcAft>
            </a:pPr>
            <a:r>
              <a:rPr lang="en-US" sz="6600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Medication Safety </a:t>
            </a:r>
            <a:r>
              <a:rPr lang="en-US" sz="4800" b="1" i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(Cont.)</a:t>
            </a:r>
            <a:br>
              <a:rPr lang="en-US" sz="6600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5113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Warnings &amp; Precautions</a:t>
            </a:r>
            <a:br>
              <a:rPr lang="en-US" b="1" dirty="0">
                <a:solidFill>
                  <a:srgbClr val="05113D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0D13-BC3D-4E09-9A0E-37835CBD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Arrhythmias (ensure patient is on cardiac monitor before administration)</a:t>
            </a:r>
          </a:p>
          <a:p>
            <a:pPr lvl="0" fontAlgn="base"/>
            <a:r>
              <a:rPr lang="en-US" dirty="0"/>
              <a:t>Bleeding (2-3%), including symptomatic intracranial hemorrhage (patient may exhibit </a:t>
            </a:r>
            <a:r>
              <a:rPr lang="en-US" dirty="0" err="1"/>
              <a:t>s&amp;s</a:t>
            </a:r>
            <a:r>
              <a:rPr lang="en-US" dirty="0"/>
              <a:t> of increased ICP – nausea, vomiting, headache, change in LOC)</a:t>
            </a:r>
          </a:p>
          <a:p>
            <a:pPr lvl="0" fontAlgn="base"/>
            <a:r>
              <a:rPr lang="en-US" dirty="0"/>
              <a:t>Cholesterol embolization</a:t>
            </a:r>
          </a:p>
          <a:p>
            <a:pPr lvl="0" fontAlgn="base"/>
            <a:r>
              <a:rPr lang="en-US" dirty="0"/>
              <a:t>Hypersensitivity reaction (including anaphylaxis and angioedema) o </a:t>
            </a:r>
          </a:p>
          <a:p>
            <a:pPr marL="457200" lvl="1" indent="0">
              <a:buNone/>
            </a:pPr>
            <a:r>
              <a:rPr lang="en-US" dirty="0"/>
              <a:t>o Risk can be 6x higher in patients taking ACE inhibitors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0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96C7-7FB6-4E9F-9F29-92C857E0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Safety </a:t>
            </a:r>
            <a:r>
              <a:rPr lang="en-US" i="1" dirty="0"/>
              <a:t>(</a:t>
            </a:r>
            <a:r>
              <a:rPr lang="en-US" i="1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F15C-077D-4A83-8D63-36590AD3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Adverse Reactions</a:t>
            </a:r>
          </a:p>
          <a:p>
            <a:pPr marL="0" indent="0">
              <a:buNone/>
            </a:pPr>
            <a:endParaRPr lang="en-US" b="1" dirty="0"/>
          </a:p>
          <a:p>
            <a:pPr lvl="0" fontAlgn="base"/>
            <a:r>
              <a:rPr lang="en-US" dirty="0"/>
              <a:t>Heart failure (12%)</a:t>
            </a:r>
          </a:p>
          <a:p>
            <a:pPr lvl="0" fontAlgn="base"/>
            <a:r>
              <a:rPr lang="en-US" dirty="0"/>
              <a:t>Cardiogenic shock (6%)</a:t>
            </a:r>
          </a:p>
          <a:p>
            <a:pPr lvl="0" fontAlgn="base"/>
            <a:r>
              <a:rPr lang="en-US" dirty="0"/>
              <a:t>Antibody development (&lt;1%)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2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CC98-94C8-459E-B88B-E6E2DCB3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220" marR="0" indent="-6350">
              <a:lnSpc>
                <a:spcPct val="110000"/>
              </a:lnSpc>
              <a:spcBef>
                <a:spcPts val="0"/>
              </a:spcBef>
              <a:spcAft>
                <a:spcPts val="1945"/>
              </a:spcAft>
            </a:pP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Order Entry – </a:t>
            </a:r>
            <a:r>
              <a:rPr lang="en-US" b="1" kern="0" dirty="0" err="1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HealthBridge</a:t>
            </a: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2526-99E8-4207-B9AB-A6A7E04B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Dosing Instructions:</a:t>
            </a:r>
            <a:endParaRPr lang="en-US" dirty="0"/>
          </a:p>
          <a:p>
            <a:pPr lvl="0" fontAlgn="base"/>
            <a:r>
              <a:rPr lang="en-US" dirty="0"/>
              <a:t>Tenecteplase IV push 0.25 mg/kg </a:t>
            </a:r>
          </a:p>
          <a:p>
            <a:pPr lvl="1" fontAlgn="base"/>
            <a:r>
              <a:rPr lang="en-US" dirty="0"/>
              <a:t>Obtain actual body weight </a:t>
            </a:r>
          </a:p>
          <a:p>
            <a:pPr lvl="1" fontAlgn="base"/>
            <a:r>
              <a:rPr lang="en-US" dirty="0"/>
              <a:t>Max dose 25 mg/5 mL, round to the nearest 1 mg (2 mL)  </a:t>
            </a:r>
          </a:p>
          <a:p>
            <a:pPr lvl="1" fontAlgn="base"/>
            <a:r>
              <a:rPr lang="en-US" dirty="0"/>
              <a:t>Refer to the dosing table </a:t>
            </a:r>
          </a:p>
          <a:p>
            <a:pPr lvl="0" fontAlgn="base"/>
            <a:r>
              <a:rPr lang="en-US" dirty="0"/>
              <a:t>Ensure 0.9% Sodium Chloride Flush is ordered (</a:t>
            </a:r>
            <a:r>
              <a:rPr lang="en-US" dirty="0">
                <a:solidFill>
                  <a:srgbClr val="FF0000"/>
                </a:solidFill>
              </a:rPr>
              <a:t>no dextrose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6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CC98-94C8-459E-B88B-E6E2DCB3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220" marR="0" indent="-6350">
              <a:lnSpc>
                <a:spcPct val="110000"/>
              </a:lnSpc>
              <a:spcBef>
                <a:spcPts val="0"/>
              </a:spcBef>
              <a:spcAft>
                <a:spcPts val="1945"/>
              </a:spcAft>
            </a:pP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TNKase Drug Retrieval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2526-99E8-4207-B9AB-A6A7E04B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highlight>
                  <a:srgbClr val="FFFF00"/>
                </a:highlight>
              </a:rPr>
              <a:t>EMERGENCY DEPARTMENT</a:t>
            </a:r>
          </a:p>
          <a:p>
            <a:pPr marL="0" indent="0">
              <a:buNone/>
            </a:pPr>
            <a:r>
              <a:rPr lang="en-US" dirty="0"/>
              <a:t> - RN retrieve TNKase kit from ED Pyxis</a:t>
            </a:r>
          </a:p>
          <a:p>
            <a:pPr marL="0" indent="0">
              <a:buNone/>
            </a:pPr>
            <a:r>
              <a:rPr lang="en-US" dirty="0"/>
              <a:t> - RN Reconstitute medication and administers as ordered</a:t>
            </a:r>
          </a:p>
          <a:p>
            <a:pPr marL="0" indent="0">
              <a:buNone/>
            </a:pPr>
            <a:r>
              <a:rPr lang="en-US" u="sng" dirty="0">
                <a:highlight>
                  <a:srgbClr val="FFFF00"/>
                </a:highlight>
              </a:rPr>
              <a:t>ICU</a:t>
            </a:r>
          </a:p>
          <a:p>
            <a:pPr marL="0" indent="0">
              <a:buNone/>
            </a:pPr>
            <a:r>
              <a:rPr lang="en-US" dirty="0"/>
              <a:t> - The pharmacy will prepare medication and deliver it to the unit</a:t>
            </a:r>
          </a:p>
          <a:p>
            <a:pPr marL="0" indent="0">
              <a:buNone/>
            </a:pPr>
            <a:r>
              <a:rPr lang="en-US" dirty="0"/>
              <a:t> - RN administers as ordered</a:t>
            </a:r>
          </a:p>
          <a:p>
            <a:pPr marL="0" indent="0">
              <a:buNone/>
            </a:pPr>
            <a:r>
              <a:rPr lang="en-US" u="sng" dirty="0">
                <a:highlight>
                  <a:srgbClr val="FFFF00"/>
                </a:highlight>
              </a:rPr>
              <a:t>OTHER INPATIENT UNITS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 - The pharmacy will prepare medication and deliver it to the unit</a:t>
            </a:r>
          </a:p>
          <a:p>
            <a:pPr marL="0" indent="0">
              <a:buNone/>
            </a:pPr>
            <a:r>
              <a:rPr lang="en-US" dirty="0"/>
              <a:t> - Stroke Team Provider administers as ordered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DF5A-9ABE-447A-8430-C064DCB4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 </a:t>
            </a:r>
            <a:r>
              <a:rPr lang="en-US" b="1" dirty="0"/>
              <a:t>Preparation and Administering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4D802-DBF2-4022-BE6C-4C2736D6C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6" y="1690688"/>
            <a:ext cx="10782884" cy="45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1548D2-9F45-43F6-AC8F-E9608DB2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719667"/>
            <a:ext cx="10252533" cy="57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5232F-203F-489B-A5F7-8FBA7D7D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539076"/>
            <a:ext cx="8913124" cy="3779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82080-7F75-4D81-9DB1-764D9F8E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704" y="1539076"/>
            <a:ext cx="8913124" cy="3779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893F41-E68D-417A-B900-5D9CC7FDD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38" y="1691476"/>
            <a:ext cx="8913124" cy="3779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BC983-98CE-4613-979E-D70DB0E6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38" y="1843876"/>
            <a:ext cx="8913124" cy="3779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91C0E-63D7-4423-B04E-8A4CE7F2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04" y="440267"/>
            <a:ext cx="10675989" cy="64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4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CDA1-2326-4FFD-A2B3-44988E9D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480" y="365125"/>
            <a:ext cx="9662320" cy="766989"/>
          </a:xfrm>
        </p:spPr>
        <p:txBody>
          <a:bodyPr/>
          <a:lstStyle/>
          <a:p>
            <a:r>
              <a:rPr lang="en-US" b="1" dirty="0"/>
              <a:t>Patient Monitoring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B77E6-C3DA-42B4-AB34-D1352446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79" y="1582797"/>
            <a:ext cx="9036241" cy="49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458687-DE23-4419-BCB8-9044B23A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0" y="624110"/>
            <a:ext cx="8786811" cy="772890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5113D"/>
                </a:solidFill>
                <a:effectLst/>
                <a:uLnTx/>
                <a:uFillTx/>
                <a:latin typeface="Lora"/>
                <a:ea typeface="+mj-ea"/>
                <a:cs typeface="+mj-cs"/>
              </a:rPr>
              <a:t>DOWNTIME Order Entry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5113D"/>
                </a:solidFill>
                <a:effectLst/>
                <a:uLnTx/>
                <a:uFillTx/>
                <a:latin typeface="Lora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51D33-DE6F-4BED-BF67-F9600F09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09468" y="1481666"/>
            <a:ext cx="3495144" cy="19473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include patient location, height, weight, and allergy information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242B1E-9C87-43FF-954D-DF8B2A908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9333" y="1600200"/>
            <a:ext cx="5345213" cy="4919133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7E311-B6E5-4BB3-ABE5-316C6C6EA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623732"/>
            <a:ext cx="3276600" cy="227541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3B40"/>
              </a:buClr>
              <a:buSzPct val="13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Fax order to Pharmacy’s “STAT” fax machine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x2855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&amp; call to confirm receipt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93209-3A27-47AB-876B-D9CA5946F72A}"/>
              </a:ext>
            </a:extLst>
          </p:cNvPr>
          <p:cNvSpPr txBox="1"/>
          <p:nvPr/>
        </p:nvSpPr>
        <p:spPr>
          <a:xfrm>
            <a:off x="8134350" y="6093882"/>
            <a:ext cx="3495144" cy="2543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Refer to STK-03 Policy Attachment </a:t>
            </a:r>
          </a:p>
        </p:txBody>
      </p:sp>
    </p:spTree>
    <p:extLst>
      <p:ext uri="{BB962C8B-B14F-4D97-AF65-F5344CB8AC3E}">
        <p14:creationId xmlns:p14="http://schemas.microsoft.com/office/powerpoint/2010/main" val="422550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8DF1-338B-4320-BBAE-4FCD1589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F33EC-113D-451B-A6ED-BC881BC6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Transitioning from Alteplase (</a:t>
            </a:r>
            <a:r>
              <a:rPr lang="en-US" dirty="0" err="1"/>
              <a:t>tPA</a:t>
            </a:r>
            <a:r>
              <a:rPr lang="en-US" dirty="0"/>
              <a:t>) to </a:t>
            </a:r>
            <a:r>
              <a:rPr lang="en-US" dirty="0" err="1"/>
              <a:t>Tenecteplase</a:t>
            </a:r>
            <a:r>
              <a:rPr lang="en-US" dirty="0"/>
              <a:t> (</a:t>
            </a:r>
            <a:r>
              <a:rPr lang="en-US" dirty="0" err="1"/>
              <a:t>TNKase</a:t>
            </a:r>
            <a:r>
              <a:rPr lang="en-US" dirty="0"/>
              <a:t>) for </a:t>
            </a:r>
          </a:p>
          <a:p>
            <a:pPr marL="0" indent="0">
              <a:buNone/>
            </a:pPr>
            <a:r>
              <a:rPr lang="en-US" dirty="0"/>
              <a:t>Acute Ischemic Stroke (AIS) at Downstate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Alteplase (</a:t>
            </a:r>
            <a:r>
              <a:rPr lang="en-US" dirty="0" err="1"/>
              <a:t>tPA</a:t>
            </a:r>
            <a:r>
              <a:rPr lang="en-US" dirty="0"/>
              <a:t>) will remain on formulary for other indications (non-AIS) or when </a:t>
            </a:r>
            <a:r>
              <a:rPr lang="en-US" dirty="0" err="1"/>
              <a:t>TNKase</a:t>
            </a:r>
            <a:r>
              <a:rPr lang="en-US" dirty="0"/>
              <a:t> is not available (for AIS)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80BD-A4E4-47A0-98F1-BC471884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Notify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6BCC-11B4-48BF-9EC5-F5362F7B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533" y="1769533"/>
            <a:ext cx="9354079" cy="4141689"/>
          </a:xfrm>
        </p:spPr>
        <p:txBody>
          <a:bodyPr/>
          <a:lstStyle/>
          <a:p>
            <a:r>
              <a:rPr lang="en-US" dirty="0"/>
              <a:t>BP greater than 180/105</a:t>
            </a:r>
          </a:p>
          <a:p>
            <a:r>
              <a:rPr lang="en-US" dirty="0"/>
              <a:t>Signs and symptoms of adverse reaction (angioedema, anaphylaxis, changing loc, bleeding from any site, headache, nausea, vomiting)</a:t>
            </a:r>
          </a:p>
          <a:p>
            <a:r>
              <a:rPr lang="en-US" dirty="0"/>
              <a:t> Change of greater than 2 in NIHSS score.</a:t>
            </a:r>
          </a:p>
        </p:txBody>
      </p:sp>
    </p:spTree>
    <p:extLst>
      <p:ext uri="{BB962C8B-B14F-4D97-AF65-F5344CB8AC3E}">
        <p14:creationId xmlns:p14="http://schemas.microsoft.com/office/powerpoint/2010/main" val="303250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7FE0-8899-4A0B-901F-75729C6C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29C7-04D8-4E4C-80C3-B6F811EF0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NPO for stroke patients until swallow eval and physician diet order is obtained.</a:t>
            </a:r>
          </a:p>
          <a:p>
            <a:r>
              <a:rPr lang="en-US" dirty="0"/>
              <a:t>Bedrest for 24 hours</a:t>
            </a:r>
          </a:p>
          <a:p>
            <a:r>
              <a:rPr lang="en-US" dirty="0"/>
              <a:t>No anticoagulants for 24 hours (apply sequential compression device SCD)</a:t>
            </a:r>
          </a:p>
          <a:p>
            <a:r>
              <a:rPr lang="en-US" dirty="0"/>
              <a:t>Fall precaution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5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8657-082A-41ED-BEF9-2D127D00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624110"/>
            <a:ext cx="6282267" cy="908357"/>
          </a:xfrm>
        </p:spPr>
        <p:txBody>
          <a:bodyPr/>
          <a:lstStyle/>
          <a:p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5113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Documentation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AE77-41F1-42B2-85D5-0A548EC7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067" y="1617133"/>
            <a:ext cx="10016066" cy="475826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Signs and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BEFAST, Vital signs and NIHSS Score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weight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 dose and time administered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response to medication and/or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and family education (specific to medication and patient risk factors)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precautions initiated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6373-77B3-476E-8B21-BE41DD3D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b="1" dirty="0" err="1"/>
              <a:t>Tenecteplase</a:t>
            </a:r>
            <a:r>
              <a:rPr lang="en-US" b="1" dirty="0"/>
              <a:t> over Alteplase?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C29A-6E9F-4DD3-A8A1-12598516F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specificity and Reduced risk of bleeding complications</a:t>
            </a:r>
          </a:p>
          <a:p>
            <a:r>
              <a:rPr lang="en-US" dirty="0"/>
              <a:t>Higher efficacy in clot lysis</a:t>
            </a:r>
          </a:p>
          <a:p>
            <a:r>
              <a:rPr lang="en-US" dirty="0"/>
              <a:t>Single bolus IV administration</a:t>
            </a:r>
          </a:p>
          <a:p>
            <a:r>
              <a:rPr lang="en-US" dirty="0"/>
              <a:t>Non-inferior to Alteplase and potentially superior in patients who receive thrombectomy</a:t>
            </a:r>
          </a:p>
          <a:p>
            <a:r>
              <a:rPr lang="en-US" dirty="0"/>
              <a:t>Easier to dose, prepare and administer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D1F3-F9D2-406D-B710-B76794AD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b="1" dirty="0" err="1"/>
              <a:t>Tenecteplase</a:t>
            </a:r>
            <a:r>
              <a:rPr lang="en-US" b="1" dirty="0"/>
              <a:t> over Alteplase?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88BF5-3016-4137-A64F-E6C80DA5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Easier to dose – </a:t>
            </a:r>
            <a:r>
              <a:rPr lang="en-US" dirty="0" err="1"/>
              <a:t>tPA</a:t>
            </a:r>
            <a:r>
              <a:rPr lang="en-US" dirty="0"/>
              <a:t> has 2 different dosing for IV bolus and infusion</a:t>
            </a:r>
          </a:p>
          <a:p>
            <a:pPr lvl="0" fontAlgn="base"/>
            <a:r>
              <a:rPr lang="en-US" dirty="0"/>
              <a:t>Less time to prepare (Simple reconstitution) – </a:t>
            </a:r>
            <a:r>
              <a:rPr lang="en-US" dirty="0" err="1"/>
              <a:t>tPA</a:t>
            </a:r>
            <a:r>
              <a:rPr lang="en-US" dirty="0"/>
              <a:t> requires multiple steps</a:t>
            </a:r>
          </a:p>
          <a:p>
            <a:pPr lvl="0" fontAlgn="base"/>
            <a:r>
              <a:rPr lang="en-US" dirty="0"/>
              <a:t>No infusion, No pump: Single IV bolus over 5 seconds – </a:t>
            </a:r>
            <a:r>
              <a:rPr lang="en-US" dirty="0" err="1"/>
              <a:t>tPA</a:t>
            </a:r>
            <a:r>
              <a:rPr lang="en-US" dirty="0"/>
              <a:t> requires IV bolus then IV infusion given via smart pump</a:t>
            </a:r>
          </a:p>
          <a:p>
            <a:pPr lvl="0" fontAlgn="base"/>
            <a:r>
              <a:rPr lang="en-US" dirty="0"/>
              <a:t>0.9% Normal Saline (NS)* flush instead of IV infusion of 0.9% NS • More cost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4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5E28-5286-4194-9631-535F5A47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67" y="575733"/>
            <a:ext cx="9618132" cy="829734"/>
          </a:xfrm>
        </p:spPr>
        <p:txBody>
          <a:bodyPr>
            <a:normAutofit/>
          </a:bodyPr>
          <a:lstStyle/>
          <a:p>
            <a:r>
              <a:rPr lang="en-US" b="1" dirty="0"/>
              <a:t>FDA-approved Indications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18D1-B104-4F99-916B-1E38A6C9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466" y="1473200"/>
            <a:ext cx="9821333" cy="4461435"/>
          </a:xfrm>
        </p:spPr>
        <p:txBody>
          <a:bodyPr/>
          <a:lstStyle/>
          <a:p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r>
              <a:rPr lang="en-US" dirty="0"/>
              <a:t>         ST-Elevation Myocardial Infarction (STEMI)</a:t>
            </a:r>
          </a:p>
        </p:txBody>
      </p:sp>
    </p:spTree>
    <p:extLst>
      <p:ext uri="{BB962C8B-B14F-4D97-AF65-F5344CB8AC3E}">
        <p14:creationId xmlns:p14="http://schemas.microsoft.com/office/powerpoint/2010/main" val="49408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4BF-F88D-4DEB-9995-E2BDD0B3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991" y="590243"/>
            <a:ext cx="8911687" cy="1280890"/>
          </a:xfrm>
        </p:spPr>
        <p:txBody>
          <a:bodyPr>
            <a:normAutofit/>
          </a:bodyPr>
          <a:lstStyle/>
          <a:p>
            <a:pPr marL="6350" marR="0" indent="-6350">
              <a:lnSpc>
                <a:spcPct val="110000"/>
              </a:lnSpc>
              <a:spcBef>
                <a:spcPts val="0"/>
              </a:spcBef>
              <a:spcAft>
                <a:spcPts val="1585"/>
              </a:spcAft>
            </a:pP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Off-Label Indications</a:t>
            </a:r>
            <a:b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BD7C-37FA-4A7D-A7AA-C7B450E8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r>
              <a:rPr lang="en-US" u="sng" dirty="0">
                <a:solidFill>
                  <a:srgbClr val="05113D"/>
                </a:solidFill>
                <a:uFill>
                  <a:solidFill>
                    <a:srgbClr val="05113D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Acute Ischemic Stroke</a:t>
            </a:r>
          </a:p>
          <a:p>
            <a:pPr marL="127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r>
              <a:rPr lang="en-US" u="sng" dirty="0">
                <a:solidFill>
                  <a:srgbClr val="05113D"/>
                </a:solidFill>
                <a:uFill>
                  <a:solidFill>
                    <a:srgbClr val="05113D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Acute Pulmonary Embolism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1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4BF-F88D-4DEB-9995-E2BDD0B3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350" marR="0" indent="-6350">
              <a:lnSpc>
                <a:spcPct val="110000"/>
              </a:lnSpc>
              <a:spcBef>
                <a:spcPts val="0"/>
              </a:spcBef>
              <a:spcAft>
                <a:spcPts val="1585"/>
              </a:spcAft>
            </a:pP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TNKase Dosing – Acute Ischemic Stroke</a:t>
            </a:r>
            <a:b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BD7C-37FA-4A7D-A7AA-C7B450E8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  <a:buNone/>
            </a:pPr>
            <a:endParaRPr lang="en-US" sz="1200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fontAlgn="base">
              <a:lnSpc>
                <a:spcPct val="111000"/>
              </a:lnSpc>
              <a:spcBef>
                <a:spcPts val="0"/>
              </a:spcBef>
              <a:spcAft>
                <a:spcPts val="2055"/>
              </a:spcAft>
              <a:buClr>
                <a:srgbClr val="343B40"/>
              </a:buClr>
              <a:buSzPts val="3100"/>
              <a:buNone/>
            </a:pPr>
            <a:r>
              <a:rPr lang="en-US" sz="4000" b="1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4000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0.25 mg/kg (maximum total dose: 25 mg) </a:t>
            </a:r>
          </a:p>
          <a:p>
            <a:pPr marL="0" lvl="0" indent="0" fontAlgn="base">
              <a:lnSpc>
                <a:spcPct val="111000"/>
              </a:lnSpc>
              <a:spcBef>
                <a:spcPts val="0"/>
              </a:spcBef>
              <a:spcAft>
                <a:spcPts val="2055"/>
              </a:spcAft>
              <a:buClr>
                <a:srgbClr val="343B40"/>
              </a:buClr>
              <a:buSzPts val="3100"/>
              <a:buNone/>
            </a:pPr>
            <a:r>
              <a:rPr lang="en-US" sz="4000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Bolus over 5 seconds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0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04BF-F88D-4DEB-9995-E2BDD0B3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350" marR="0" indent="-6350">
              <a:lnSpc>
                <a:spcPct val="110000"/>
              </a:lnSpc>
              <a:spcBef>
                <a:spcPts val="0"/>
              </a:spcBef>
              <a:spcAft>
                <a:spcPts val="1585"/>
              </a:spcAft>
            </a:pP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TNKase - Acute Ischemic Stroke</a:t>
            </a:r>
            <a:b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Indications</a:t>
            </a:r>
            <a:b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BD7C-37FA-4A7D-A7AA-C7B450E8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  <a:buNone/>
            </a:pPr>
            <a:endParaRPr lang="en-US" sz="1200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u="sng" dirty="0">
              <a:solidFill>
                <a:srgbClr val="05113D"/>
              </a:solidFill>
              <a:uFill>
                <a:solidFill>
                  <a:srgbClr val="05113D"/>
                </a:solidFill>
              </a:u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270" marR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lnSpc>
                <a:spcPct val="111000"/>
              </a:lnSpc>
              <a:spcBef>
                <a:spcPts val="0"/>
              </a:spcBef>
              <a:spcAft>
                <a:spcPts val="2055"/>
              </a:spcAft>
              <a:buClr>
                <a:srgbClr val="343B40"/>
              </a:buClr>
              <a:buSzPts val="3100"/>
            </a:pPr>
            <a:r>
              <a:rPr lang="en-US" sz="4000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 FAST Positive </a:t>
            </a:r>
          </a:p>
          <a:p>
            <a:pPr fontAlgn="base">
              <a:lnSpc>
                <a:spcPct val="111000"/>
              </a:lnSpc>
              <a:spcBef>
                <a:spcPts val="0"/>
              </a:spcBef>
              <a:spcAft>
                <a:spcPts val="2055"/>
              </a:spcAft>
              <a:buClr>
                <a:srgbClr val="343B40"/>
              </a:buClr>
              <a:buSzPts val="3100"/>
            </a:pPr>
            <a:r>
              <a:rPr lang="en-US" sz="4000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Ruled out stroke mimic (hypoglycemia, Bells Palsy, Seizure etc.)</a:t>
            </a:r>
          </a:p>
          <a:p>
            <a:pPr fontAlgn="base">
              <a:lnSpc>
                <a:spcPct val="111000"/>
              </a:lnSpc>
              <a:spcBef>
                <a:spcPts val="0"/>
              </a:spcBef>
              <a:spcAft>
                <a:spcPts val="2055"/>
              </a:spcAft>
              <a:buClr>
                <a:srgbClr val="343B40"/>
              </a:buClr>
              <a:buSzPts val="3100"/>
            </a:pPr>
            <a:r>
              <a:rPr lang="en-US" sz="4000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 Scan – No </a:t>
            </a:r>
            <a:r>
              <a:rPr lang="en-US" sz="4000" dirty="0" err="1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Hemmorhage</a:t>
            </a:r>
            <a:endParaRPr lang="en-US" sz="4000" dirty="0">
              <a:solidFill>
                <a:srgbClr val="05113D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1000"/>
              </a:lnSpc>
              <a:spcBef>
                <a:spcPts val="0"/>
              </a:spcBef>
              <a:spcAft>
                <a:spcPts val="2055"/>
              </a:spcAft>
              <a:buClr>
                <a:srgbClr val="343B40"/>
              </a:buClr>
              <a:buSzPts val="3100"/>
            </a:pPr>
            <a:r>
              <a:rPr lang="en-US" sz="390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BP &lt;185/110 (treat HYPERTENSION with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Labetolol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IVP or Nicardipine Drip to manage BP until goal met)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1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D826-DF14-4982-9410-A9CFBE2E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350" marR="0" indent="-6350">
              <a:lnSpc>
                <a:spcPct val="110000"/>
              </a:lnSpc>
              <a:spcBef>
                <a:spcPts val="0"/>
              </a:spcBef>
              <a:spcAft>
                <a:spcPts val="2315"/>
              </a:spcAft>
            </a:pP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Medication Safety</a:t>
            </a:r>
            <a:b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kern="0" dirty="0" err="1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Tenecteplase</a:t>
            </a: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b="1" kern="0" dirty="0" err="1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TNKase</a:t>
            </a:r>
            <a: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en-US" b="1" kern="0" dirty="0">
                <a:solidFill>
                  <a:srgbClr val="05113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2554-28B0-42A3-9FD4-96E50F066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" marR="0" indent="0">
              <a:lnSpc>
                <a:spcPct val="107000"/>
              </a:lnSpc>
              <a:spcBef>
                <a:spcPts val="0"/>
              </a:spcBef>
              <a:spcAft>
                <a:spcPts val="275"/>
              </a:spcAft>
              <a:buNone/>
            </a:pPr>
            <a:r>
              <a:rPr lang="en-US" b="1" i="1" dirty="0">
                <a:solidFill>
                  <a:srgbClr val="05113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Contraindications</a:t>
            </a: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 demonstrating extensive clear hypoattenuation/obvious hypodensity (bleeding)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Acute or history of Intra Cranial Hemorrhage (ICH)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Ischemic stroke ≤3 months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Acute head trauma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5113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Intracranial/intraspinal surgery ≤3 months</a:t>
            </a: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Subarachnoid Hemorrhage (SAH)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1000"/>
              </a:lnSpc>
              <a:spcBef>
                <a:spcPts val="0"/>
              </a:spcBef>
              <a:spcAft>
                <a:spcPts val="15"/>
              </a:spcAft>
              <a:buClr>
                <a:srgbClr val="343B40"/>
              </a:buClr>
              <a:buSzPts val="3100"/>
            </a:pPr>
            <a:r>
              <a:rPr lang="en-US" dirty="0">
                <a:solidFill>
                  <a:srgbClr val="05113D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 malignancy/bleed ≤21 days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574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174</TotalTime>
  <Words>821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Lora</vt:lpstr>
      <vt:lpstr>Montserrat</vt:lpstr>
      <vt:lpstr>Symbol</vt:lpstr>
      <vt:lpstr>Wingdings 3</vt:lpstr>
      <vt:lpstr>Wisp</vt:lpstr>
      <vt:lpstr>Tenecteplase (TNKase)</vt:lpstr>
      <vt:lpstr>What is the change</vt:lpstr>
      <vt:lpstr>Why Tenecteplase over Alteplase?</vt:lpstr>
      <vt:lpstr>Why Tenecteplase over Alteplase?  </vt:lpstr>
      <vt:lpstr>FDA-approved Indications</vt:lpstr>
      <vt:lpstr>Off-Label Indications </vt:lpstr>
      <vt:lpstr>TNKase Dosing – Acute Ischemic Stroke </vt:lpstr>
      <vt:lpstr>TNKase - Acute Ischemic Stroke Indications </vt:lpstr>
      <vt:lpstr>Medication Safety Tenecteplase (TNKase) </vt:lpstr>
      <vt:lpstr>Medication Safety (Contraindications cont’d)</vt:lpstr>
      <vt:lpstr>Medication Safety (Cont.) Warnings &amp; Precautions </vt:lpstr>
      <vt:lpstr>Medication Safety (Cont</vt:lpstr>
      <vt:lpstr>Order Entry – HealthBridge Order</vt:lpstr>
      <vt:lpstr>TNKase Drug Retrieval</vt:lpstr>
      <vt:lpstr> Preparation and Administering</vt:lpstr>
      <vt:lpstr>PowerPoint Presentation</vt:lpstr>
      <vt:lpstr>PowerPoint Presentation</vt:lpstr>
      <vt:lpstr>Patient Monitoring</vt:lpstr>
      <vt:lpstr>DOWNTIME Order Entry  </vt:lpstr>
      <vt:lpstr>Notify Provider</vt:lpstr>
      <vt:lpstr>Safety Precautions</vt:lpstr>
      <vt:lpstr>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Tenecteplase (TNKase)</dc:title>
  <dc:creator>Alison Erskine</dc:creator>
  <cp:lastModifiedBy>Diana Potakey</cp:lastModifiedBy>
  <cp:revision>20</cp:revision>
  <dcterms:created xsi:type="dcterms:W3CDTF">2025-01-09T18:16:19Z</dcterms:created>
  <dcterms:modified xsi:type="dcterms:W3CDTF">2025-01-13T15:57:01Z</dcterms:modified>
</cp:coreProperties>
</file>