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1"/>
  </p:sldMasterIdLst>
  <p:notesMasterIdLst>
    <p:notesMasterId r:id="rId35"/>
  </p:notesMasterIdLst>
  <p:sldIdLst>
    <p:sldId id="256" r:id="rId2"/>
    <p:sldId id="273" r:id="rId3"/>
    <p:sldId id="299" r:id="rId4"/>
    <p:sldId id="298" r:id="rId5"/>
    <p:sldId id="278" r:id="rId6"/>
    <p:sldId id="268" r:id="rId7"/>
    <p:sldId id="271" r:id="rId8"/>
    <p:sldId id="265" r:id="rId9"/>
    <p:sldId id="282" r:id="rId10"/>
    <p:sldId id="286" r:id="rId11"/>
    <p:sldId id="288" r:id="rId12"/>
    <p:sldId id="289" r:id="rId13"/>
    <p:sldId id="301" r:id="rId14"/>
    <p:sldId id="290" r:id="rId15"/>
    <p:sldId id="303" r:id="rId16"/>
    <p:sldId id="293" r:id="rId17"/>
    <p:sldId id="304" r:id="rId18"/>
    <p:sldId id="308" r:id="rId19"/>
    <p:sldId id="287" r:id="rId20"/>
    <p:sldId id="311" r:id="rId21"/>
    <p:sldId id="297" r:id="rId22"/>
    <p:sldId id="296" r:id="rId23"/>
    <p:sldId id="305" r:id="rId24"/>
    <p:sldId id="292" r:id="rId25"/>
    <p:sldId id="294" r:id="rId26"/>
    <p:sldId id="306" r:id="rId27"/>
    <p:sldId id="307" r:id="rId28"/>
    <p:sldId id="295" r:id="rId29"/>
    <p:sldId id="309" r:id="rId30"/>
    <p:sldId id="310" r:id="rId31"/>
    <p:sldId id="284" r:id="rId32"/>
    <p:sldId id="277" r:id="rId33"/>
    <p:sldId id="283" r:id="rId34"/>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445" autoAdjust="0"/>
    <p:restoredTop sz="94422" autoAdjust="0"/>
  </p:normalViewPr>
  <p:slideViewPr>
    <p:cSldViewPr>
      <p:cViewPr varScale="1">
        <p:scale>
          <a:sx n="116" d="100"/>
          <a:sy n="116" d="100"/>
        </p:scale>
        <p:origin x="1528"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49" cy="465138"/>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idx="1"/>
          </p:nvPr>
        </p:nvSpPr>
        <p:spPr>
          <a:xfrm>
            <a:off x="3970134" y="0"/>
            <a:ext cx="3038648" cy="465138"/>
          </a:xfrm>
          <a:prstGeom prst="rect">
            <a:avLst/>
          </a:prstGeom>
        </p:spPr>
        <p:txBody>
          <a:bodyPr vert="horz" lIns="91440" tIns="45720" rIns="91440" bIns="45720" rtlCol="0"/>
          <a:lstStyle>
            <a:lvl1pPr algn="r">
              <a:defRPr sz="1200"/>
            </a:lvl1pPr>
          </a:lstStyle>
          <a:p>
            <a:pPr>
              <a:defRPr/>
            </a:pPr>
            <a:fld id="{0DCDE8E6-3F84-4481-92FB-D29A0719871A}" type="datetimeFigureOut">
              <a:rPr lang="en-US"/>
              <a:pPr>
                <a:defRPr/>
              </a:pPr>
              <a:t>7/7/21</a:t>
            </a:fld>
            <a:endParaRPr lang="en-US" dirty="0"/>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1848" y="4416426"/>
            <a:ext cx="5608320" cy="4183063"/>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649" cy="465138"/>
          </a:xfrm>
          <a:prstGeom prst="rect">
            <a:avLst/>
          </a:prstGeom>
        </p:spPr>
        <p:txBody>
          <a:bodyPr vert="horz" lIns="91440" tIns="45720" rIns="91440" bIns="45720"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970134" y="8829675"/>
            <a:ext cx="3038648" cy="465138"/>
          </a:xfrm>
          <a:prstGeom prst="rect">
            <a:avLst/>
          </a:prstGeom>
        </p:spPr>
        <p:txBody>
          <a:bodyPr vert="horz" lIns="91440" tIns="45720" rIns="91440" bIns="45720" rtlCol="0" anchor="b"/>
          <a:lstStyle>
            <a:lvl1pPr algn="r">
              <a:defRPr sz="1200"/>
            </a:lvl1pPr>
          </a:lstStyle>
          <a:p>
            <a:pPr>
              <a:defRPr/>
            </a:pPr>
            <a:fld id="{D7A11FD7-478A-48A4-A5F2-57E1BEA03768}" type="slidenum">
              <a:rPr lang="en-US"/>
              <a:pPr>
                <a:defRPr/>
              </a:pPr>
              <a:t>‹#›</a:t>
            </a:fld>
            <a:endParaRPr lang="en-US" dirty="0"/>
          </a:p>
        </p:txBody>
      </p:sp>
    </p:spTree>
    <p:extLst>
      <p:ext uri="{BB962C8B-B14F-4D97-AF65-F5344CB8AC3E}">
        <p14:creationId xmlns:p14="http://schemas.microsoft.com/office/powerpoint/2010/main" val="9780648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7A11FD7-478A-48A4-A5F2-57E1BEA03768}" type="slidenum">
              <a:rPr lang="en-US" smtClean="0"/>
              <a:pPr>
                <a:defRPr/>
              </a:pPr>
              <a:t>1</a:t>
            </a:fld>
            <a:endParaRPr lang="en-US" dirty="0"/>
          </a:p>
        </p:txBody>
      </p:sp>
    </p:spTree>
    <p:extLst>
      <p:ext uri="{BB962C8B-B14F-4D97-AF65-F5344CB8AC3E}">
        <p14:creationId xmlns:p14="http://schemas.microsoft.com/office/powerpoint/2010/main" val="2718643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A11FD7-478A-48A4-A5F2-57E1BEA03768}" type="slidenum">
              <a:rPr lang="en-US" smtClean="0"/>
              <a:pPr>
                <a:defRPr/>
              </a:pPr>
              <a:t>25</a:t>
            </a:fld>
            <a:endParaRPr lang="en-US" dirty="0"/>
          </a:p>
        </p:txBody>
      </p:sp>
    </p:spTree>
    <p:extLst>
      <p:ext uri="{BB962C8B-B14F-4D97-AF65-F5344CB8AC3E}">
        <p14:creationId xmlns:p14="http://schemas.microsoft.com/office/powerpoint/2010/main" val="4200557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87C5F7E-058C-409B-8A5A-FD8FCF4770F2}" type="slidenum">
              <a:rPr lang="en-US" altLang="en-US" smtClean="0"/>
              <a:pPr/>
              <a:t>26</a:t>
            </a:fld>
            <a:endParaRPr lang="en-US" altLang="en-US" dirty="0"/>
          </a:p>
        </p:txBody>
      </p:sp>
    </p:spTree>
    <p:extLst>
      <p:ext uri="{BB962C8B-B14F-4D97-AF65-F5344CB8AC3E}">
        <p14:creationId xmlns:p14="http://schemas.microsoft.com/office/powerpoint/2010/main" val="1094429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A11FD7-478A-48A4-A5F2-57E1BEA03768}" type="slidenum">
              <a:rPr lang="en-US" smtClean="0"/>
              <a:pPr>
                <a:defRPr/>
              </a:pPr>
              <a:t>30</a:t>
            </a:fld>
            <a:endParaRPr lang="en-US" dirty="0"/>
          </a:p>
        </p:txBody>
      </p:sp>
    </p:spTree>
    <p:extLst>
      <p:ext uri="{BB962C8B-B14F-4D97-AF65-F5344CB8AC3E}">
        <p14:creationId xmlns:p14="http://schemas.microsoft.com/office/powerpoint/2010/main" val="24315172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a:defRPr/>
            </a:lvl1pPr>
          </a:lstStyle>
          <a:p>
            <a:pPr>
              <a:defRPr/>
            </a:pPr>
            <a:endParaRPr lang="en-US" altLang="en-US" dirty="0"/>
          </a:p>
        </p:txBody>
      </p:sp>
      <p:sp>
        <p:nvSpPr>
          <p:cNvPr id="5" name="Footer Placeholder 18"/>
          <p:cNvSpPr>
            <a:spLocks noGrp="1"/>
          </p:cNvSpPr>
          <p:nvPr>
            <p:ph type="ftr" sz="quarter" idx="11"/>
          </p:nvPr>
        </p:nvSpPr>
        <p:spPr/>
        <p:txBody>
          <a:bodyPr/>
          <a:lstStyle>
            <a:lvl1pPr>
              <a:defRPr/>
            </a:lvl1pPr>
          </a:lstStyle>
          <a:p>
            <a:pPr>
              <a:defRPr/>
            </a:pPr>
            <a:endParaRPr lang="en-US" altLang="en-US" dirty="0"/>
          </a:p>
        </p:txBody>
      </p:sp>
      <p:sp>
        <p:nvSpPr>
          <p:cNvPr id="6" name="Slide Number Placeholder 26"/>
          <p:cNvSpPr>
            <a:spLocks noGrp="1"/>
          </p:cNvSpPr>
          <p:nvPr>
            <p:ph type="sldNum" sz="quarter" idx="12"/>
          </p:nvPr>
        </p:nvSpPr>
        <p:spPr/>
        <p:txBody>
          <a:bodyPr/>
          <a:lstStyle>
            <a:lvl1pPr>
              <a:defRPr/>
            </a:lvl1pPr>
          </a:lstStyle>
          <a:p>
            <a:pPr>
              <a:defRPr/>
            </a:pPr>
            <a:fld id="{346E646F-0C3A-44BA-AED2-6EFB4AB6177C}" type="slidenum">
              <a:rPr lang="en-US" altLang="en-US"/>
              <a:pPr>
                <a:defRPr/>
              </a:pPr>
              <a:t>‹#›</a:t>
            </a:fld>
            <a:endParaRPr lang="en-US" altLang="en-US" dirty="0"/>
          </a:p>
        </p:txBody>
      </p:sp>
    </p:spTree>
    <p:extLst>
      <p:ext uri="{BB962C8B-B14F-4D97-AF65-F5344CB8AC3E}">
        <p14:creationId xmlns:p14="http://schemas.microsoft.com/office/powerpoint/2010/main" val="428483393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ltLang="en-US" dirty="0"/>
          </a:p>
        </p:txBody>
      </p:sp>
      <p:sp>
        <p:nvSpPr>
          <p:cNvPr id="5" name="Footer Placeholder 21"/>
          <p:cNvSpPr>
            <a:spLocks noGrp="1"/>
          </p:cNvSpPr>
          <p:nvPr>
            <p:ph type="ftr" sz="quarter" idx="11"/>
          </p:nvPr>
        </p:nvSpPr>
        <p:spPr/>
        <p:txBody>
          <a:bodyPr/>
          <a:lstStyle>
            <a:lvl1pPr>
              <a:defRPr/>
            </a:lvl1pPr>
          </a:lstStyle>
          <a:p>
            <a:pPr>
              <a:defRPr/>
            </a:pPr>
            <a:endParaRPr lang="en-US" altLang="en-US" dirty="0"/>
          </a:p>
        </p:txBody>
      </p:sp>
      <p:sp>
        <p:nvSpPr>
          <p:cNvPr id="6" name="Slide Number Placeholder 17"/>
          <p:cNvSpPr>
            <a:spLocks noGrp="1"/>
          </p:cNvSpPr>
          <p:nvPr>
            <p:ph type="sldNum" sz="quarter" idx="12"/>
          </p:nvPr>
        </p:nvSpPr>
        <p:spPr/>
        <p:txBody>
          <a:bodyPr/>
          <a:lstStyle>
            <a:lvl1pPr>
              <a:defRPr/>
            </a:lvl1pPr>
          </a:lstStyle>
          <a:p>
            <a:pPr>
              <a:defRPr/>
            </a:pPr>
            <a:fld id="{842C0CD7-E761-48A5-93E4-0A88EBF731EB}" type="slidenum">
              <a:rPr lang="en-US" altLang="en-US"/>
              <a:pPr>
                <a:defRPr/>
              </a:pPr>
              <a:t>‹#›</a:t>
            </a:fld>
            <a:endParaRPr lang="en-US" altLang="en-US" dirty="0"/>
          </a:p>
        </p:txBody>
      </p:sp>
    </p:spTree>
    <p:extLst>
      <p:ext uri="{BB962C8B-B14F-4D97-AF65-F5344CB8AC3E}">
        <p14:creationId xmlns:p14="http://schemas.microsoft.com/office/powerpoint/2010/main" val="3418937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ltLang="en-US" dirty="0"/>
          </a:p>
        </p:txBody>
      </p:sp>
      <p:sp>
        <p:nvSpPr>
          <p:cNvPr id="5" name="Footer Placeholder 21"/>
          <p:cNvSpPr>
            <a:spLocks noGrp="1"/>
          </p:cNvSpPr>
          <p:nvPr>
            <p:ph type="ftr" sz="quarter" idx="11"/>
          </p:nvPr>
        </p:nvSpPr>
        <p:spPr/>
        <p:txBody>
          <a:bodyPr/>
          <a:lstStyle>
            <a:lvl1pPr>
              <a:defRPr/>
            </a:lvl1pPr>
          </a:lstStyle>
          <a:p>
            <a:pPr>
              <a:defRPr/>
            </a:pPr>
            <a:endParaRPr lang="en-US" altLang="en-US" dirty="0"/>
          </a:p>
        </p:txBody>
      </p:sp>
      <p:sp>
        <p:nvSpPr>
          <p:cNvPr id="6" name="Slide Number Placeholder 17"/>
          <p:cNvSpPr>
            <a:spLocks noGrp="1"/>
          </p:cNvSpPr>
          <p:nvPr>
            <p:ph type="sldNum" sz="quarter" idx="12"/>
          </p:nvPr>
        </p:nvSpPr>
        <p:spPr/>
        <p:txBody>
          <a:bodyPr/>
          <a:lstStyle>
            <a:lvl1pPr>
              <a:defRPr/>
            </a:lvl1pPr>
          </a:lstStyle>
          <a:p>
            <a:pPr>
              <a:defRPr/>
            </a:pPr>
            <a:fld id="{5989A4DA-9283-4E19-9ADF-92A9A2320ADB}" type="slidenum">
              <a:rPr lang="en-US" altLang="en-US"/>
              <a:pPr>
                <a:defRPr/>
              </a:pPr>
              <a:t>‹#›</a:t>
            </a:fld>
            <a:endParaRPr lang="en-US" altLang="en-US" dirty="0"/>
          </a:p>
        </p:txBody>
      </p:sp>
    </p:spTree>
    <p:extLst>
      <p:ext uri="{BB962C8B-B14F-4D97-AF65-F5344CB8AC3E}">
        <p14:creationId xmlns:p14="http://schemas.microsoft.com/office/powerpoint/2010/main" val="1596651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ltLang="en-US" dirty="0"/>
          </a:p>
        </p:txBody>
      </p:sp>
      <p:sp>
        <p:nvSpPr>
          <p:cNvPr id="5" name="Footer Placeholder 21"/>
          <p:cNvSpPr>
            <a:spLocks noGrp="1"/>
          </p:cNvSpPr>
          <p:nvPr>
            <p:ph type="ftr" sz="quarter" idx="11"/>
          </p:nvPr>
        </p:nvSpPr>
        <p:spPr/>
        <p:txBody>
          <a:bodyPr/>
          <a:lstStyle>
            <a:lvl1pPr>
              <a:defRPr/>
            </a:lvl1pPr>
          </a:lstStyle>
          <a:p>
            <a:pPr>
              <a:defRPr/>
            </a:pPr>
            <a:endParaRPr lang="en-US" altLang="en-US" dirty="0"/>
          </a:p>
        </p:txBody>
      </p:sp>
      <p:sp>
        <p:nvSpPr>
          <p:cNvPr id="6" name="Slide Number Placeholder 17"/>
          <p:cNvSpPr>
            <a:spLocks noGrp="1"/>
          </p:cNvSpPr>
          <p:nvPr>
            <p:ph type="sldNum" sz="quarter" idx="12"/>
          </p:nvPr>
        </p:nvSpPr>
        <p:spPr/>
        <p:txBody>
          <a:bodyPr/>
          <a:lstStyle>
            <a:lvl1pPr>
              <a:defRPr/>
            </a:lvl1pPr>
          </a:lstStyle>
          <a:p>
            <a:pPr>
              <a:defRPr/>
            </a:pPr>
            <a:fld id="{A081D51B-ED0D-40E4-B089-8DCCD2C0D496}" type="slidenum">
              <a:rPr lang="en-US" altLang="en-US"/>
              <a:pPr>
                <a:defRPr/>
              </a:pPr>
              <a:t>‹#›</a:t>
            </a:fld>
            <a:endParaRPr lang="en-US" altLang="en-US" dirty="0"/>
          </a:p>
        </p:txBody>
      </p:sp>
    </p:spTree>
    <p:extLst>
      <p:ext uri="{BB962C8B-B14F-4D97-AF65-F5344CB8AC3E}">
        <p14:creationId xmlns:p14="http://schemas.microsoft.com/office/powerpoint/2010/main" val="2186781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pPr>
              <a:defRPr/>
            </a:pPr>
            <a:fld id="{2C2B2CE1-B76F-4079-900D-90D9291C023B}" type="slidenum">
              <a:rPr lang="en-US" altLang="en-US"/>
              <a:pPr>
                <a:defRPr/>
              </a:pPr>
              <a:t>‹#›</a:t>
            </a:fld>
            <a:endParaRPr lang="en-US" altLang="en-US" dirty="0"/>
          </a:p>
        </p:txBody>
      </p:sp>
    </p:spTree>
    <p:extLst>
      <p:ext uri="{BB962C8B-B14F-4D97-AF65-F5344CB8AC3E}">
        <p14:creationId xmlns:p14="http://schemas.microsoft.com/office/powerpoint/2010/main" val="330262750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ltLang="en-US" dirty="0"/>
          </a:p>
        </p:txBody>
      </p:sp>
      <p:sp>
        <p:nvSpPr>
          <p:cNvPr id="6" name="Footer Placeholder 21"/>
          <p:cNvSpPr>
            <a:spLocks noGrp="1"/>
          </p:cNvSpPr>
          <p:nvPr>
            <p:ph type="ftr" sz="quarter" idx="11"/>
          </p:nvPr>
        </p:nvSpPr>
        <p:spPr/>
        <p:txBody>
          <a:bodyPr/>
          <a:lstStyle>
            <a:lvl1pPr>
              <a:defRPr/>
            </a:lvl1pPr>
          </a:lstStyle>
          <a:p>
            <a:pPr>
              <a:defRPr/>
            </a:pPr>
            <a:endParaRPr lang="en-US" altLang="en-US" dirty="0"/>
          </a:p>
        </p:txBody>
      </p:sp>
      <p:sp>
        <p:nvSpPr>
          <p:cNvPr id="7" name="Slide Number Placeholder 17"/>
          <p:cNvSpPr>
            <a:spLocks noGrp="1"/>
          </p:cNvSpPr>
          <p:nvPr>
            <p:ph type="sldNum" sz="quarter" idx="12"/>
          </p:nvPr>
        </p:nvSpPr>
        <p:spPr/>
        <p:txBody>
          <a:bodyPr/>
          <a:lstStyle>
            <a:lvl1pPr>
              <a:defRPr/>
            </a:lvl1pPr>
          </a:lstStyle>
          <a:p>
            <a:pPr>
              <a:defRPr/>
            </a:pPr>
            <a:fld id="{B0A2B443-AB34-4E8F-B485-A5333BD8CD62}" type="slidenum">
              <a:rPr lang="en-US" altLang="en-US"/>
              <a:pPr>
                <a:defRPr/>
              </a:pPr>
              <a:t>‹#›</a:t>
            </a:fld>
            <a:endParaRPr lang="en-US" altLang="en-US" dirty="0"/>
          </a:p>
        </p:txBody>
      </p:sp>
    </p:spTree>
    <p:extLst>
      <p:ext uri="{BB962C8B-B14F-4D97-AF65-F5344CB8AC3E}">
        <p14:creationId xmlns:p14="http://schemas.microsoft.com/office/powerpoint/2010/main" val="969725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endParaRPr lang="en-US" altLang="en-US" dirty="0"/>
          </a:p>
        </p:txBody>
      </p:sp>
      <p:sp>
        <p:nvSpPr>
          <p:cNvPr id="8" name="Footer Placeholder 21"/>
          <p:cNvSpPr>
            <a:spLocks noGrp="1"/>
          </p:cNvSpPr>
          <p:nvPr>
            <p:ph type="ftr" sz="quarter" idx="11"/>
          </p:nvPr>
        </p:nvSpPr>
        <p:spPr/>
        <p:txBody>
          <a:bodyPr/>
          <a:lstStyle>
            <a:lvl1pPr>
              <a:defRPr/>
            </a:lvl1pPr>
          </a:lstStyle>
          <a:p>
            <a:pPr>
              <a:defRPr/>
            </a:pPr>
            <a:endParaRPr lang="en-US" altLang="en-US" dirty="0"/>
          </a:p>
        </p:txBody>
      </p:sp>
      <p:sp>
        <p:nvSpPr>
          <p:cNvPr id="9" name="Slide Number Placeholder 17"/>
          <p:cNvSpPr>
            <a:spLocks noGrp="1"/>
          </p:cNvSpPr>
          <p:nvPr>
            <p:ph type="sldNum" sz="quarter" idx="12"/>
          </p:nvPr>
        </p:nvSpPr>
        <p:spPr/>
        <p:txBody>
          <a:bodyPr/>
          <a:lstStyle>
            <a:lvl1pPr>
              <a:defRPr/>
            </a:lvl1pPr>
          </a:lstStyle>
          <a:p>
            <a:pPr>
              <a:defRPr/>
            </a:pPr>
            <a:fld id="{C9EA8799-DB76-46B2-BD93-9C732B28010F}" type="slidenum">
              <a:rPr lang="en-US" altLang="en-US"/>
              <a:pPr>
                <a:defRPr/>
              </a:pPr>
              <a:t>‹#›</a:t>
            </a:fld>
            <a:endParaRPr lang="en-US" altLang="en-US" dirty="0"/>
          </a:p>
        </p:txBody>
      </p:sp>
    </p:spTree>
    <p:extLst>
      <p:ext uri="{BB962C8B-B14F-4D97-AF65-F5344CB8AC3E}">
        <p14:creationId xmlns:p14="http://schemas.microsoft.com/office/powerpoint/2010/main" val="2699692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endParaRPr lang="en-US" altLang="en-US" dirty="0"/>
          </a:p>
        </p:txBody>
      </p:sp>
      <p:sp>
        <p:nvSpPr>
          <p:cNvPr id="4" name="Footer Placeholder 21"/>
          <p:cNvSpPr>
            <a:spLocks noGrp="1"/>
          </p:cNvSpPr>
          <p:nvPr>
            <p:ph type="ftr" sz="quarter" idx="11"/>
          </p:nvPr>
        </p:nvSpPr>
        <p:spPr/>
        <p:txBody>
          <a:bodyPr/>
          <a:lstStyle>
            <a:lvl1pPr>
              <a:defRPr/>
            </a:lvl1pPr>
          </a:lstStyle>
          <a:p>
            <a:pPr>
              <a:defRPr/>
            </a:pPr>
            <a:endParaRPr lang="en-US" altLang="en-US" dirty="0"/>
          </a:p>
        </p:txBody>
      </p:sp>
      <p:sp>
        <p:nvSpPr>
          <p:cNvPr id="5" name="Slide Number Placeholder 17"/>
          <p:cNvSpPr>
            <a:spLocks noGrp="1"/>
          </p:cNvSpPr>
          <p:nvPr>
            <p:ph type="sldNum" sz="quarter" idx="12"/>
          </p:nvPr>
        </p:nvSpPr>
        <p:spPr/>
        <p:txBody>
          <a:bodyPr/>
          <a:lstStyle>
            <a:lvl1pPr>
              <a:defRPr/>
            </a:lvl1pPr>
          </a:lstStyle>
          <a:p>
            <a:pPr>
              <a:defRPr/>
            </a:pPr>
            <a:fld id="{93134CA5-02CB-4454-88B6-7C3AEC660AE9}" type="slidenum">
              <a:rPr lang="en-US" altLang="en-US"/>
              <a:pPr>
                <a:defRPr/>
              </a:pPr>
              <a:t>‹#›</a:t>
            </a:fld>
            <a:endParaRPr lang="en-US" altLang="en-US" dirty="0"/>
          </a:p>
        </p:txBody>
      </p:sp>
    </p:spTree>
    <p:extLst>
      <p:ext uri="{BB962C8B-B14F-4D97-AF65-F5344CB8AC3E}">
        <p14:creationId xmlns:p14="http://schemas.microsoft.com/office/powerpoint/2010/main" val="20040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ltLang="en-US" dirty="0"/>
          </a:p>
        </p:txBody>
      </p:sp>
      <p:sp>
        <p:nvSpPr>
          <p:cNvPr id="3" name="Footer Placeholder 21"/>
          <p:cNvSpPr>
            <a:spLocks noGrp="1"/>
          </p:cNvSpPr>
          <p:nvPr>
            <p:ph type="ftr" sz="quarter" idx="11"/>
          </p:nvPr>
        </p:nvSpPr>
        <p:spPr/>
        <p:txBody>
          <a:bodyPr/>
          <a:lstStyle>
            <a:lvl1pPr>
              <a:defRPr/>
            </a:lvl1pPr>
          </a:lstStyle>
          <a:p>
            <a:pPr>
              <a:defRPr/>
            </a:pPr>
            <a:endParaRPr lang="en-US" altLang="en-US" dirty="0"/>
          </a:p>
        </p:txBody>
      </p:sp>
      <p:sp>
        <p:nvSpPr>
          <p:cNvPr id="4" name="Slide Number Placeholder 17"/>
          <p:cNvSpPr>
            <a:spLocks noGrp="1"/>
          </p:cNvSpPr>
          <p:nvPr>
            <p:ph type="sldNum" sz="quarter" idx="12"/>
          </p:nvPr>
        </p:nvSpPr>
        <p:spPr/>
        <p:txBody>
          <a:bodyPr/>
          <a:lstStyle>
            <a:lvl1pPr>
              <a:defRPr/>
            </a:lvl1pPr>
          </a:lstStyle>
          <a:p>
            <a:pPr>
              <a:defRPr/>
            </a:pPr>
            <a:fld id="{993EAB62-708B-47EF-94E6-4536E542F14D}" type="slidenum">
              <a:rPr lang="en-US" altLang="en-US"/>
              <a:pPr>
                <a:defRPr/>
              </a:pPr>
              <a:t>‹#›</a:t>
            </a:fld>
            <a:endParaRPr lang="en-US" altLang="en-US" dirty="0"/>
          </a:p>
        </p:txBody>
      </p:sp>
    </p:spTree>
    <p:extLst>
      <p:ext uri="{BB962C8B-B14F-4D97-AF65-F5344CB8AC3E}">
        <p14:creationId xmlns:p14="http://schemas.microsoft.com/office/powerpoint/2010/main" val="2264285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ltLang="en-US" dirty="0"/>
          </a:p>
        </p:txBody>
      </p:sp>
      <p:sp>
        <p:nvSpPr>
          <p:cNvPr id="6" name="Footer Placeholder 21"/>
          <p:cNvSpPr>
            <a:spLocks noGrp="1"/>
          </p:cNvSpPr>
          <p:nvPr>
            <p:ph type="ftr" sz="quarter" idx="11"/>
          </p:nvPr>
        </p:nvSpPr>
        <p:spPr/>
        <p:txBody>
          <a:bodyPr/>
          <a:lstStyle>
            <a:lvl1pPr>
              <a:defRPr/>
            </a:lvl1pPr>
          </a:lstStyle>
          <a:p>
            <a:pPr>
              <a:defRPr/>
            </a:pPr>
            <a:endParaRPr lang="en-US" altLang="en-US" dirty="0"/>
          </a:p>
        </p:txBody>
      </p:sp>
      <p:sp>
        <p:nvSpPr>
          <p:cNvPr id="7" name="Slide Number Placeholder 17"/>
          <p:cNvSpPr>
            <a:spLocks noGrp="1"/>
          </p:cNvSpPr>
          <p:nvPr>
            <p:ph type="sldNum" sz="quarter" idx="12"/>
          </p:nvPr>
        </p:nvSpPr>
        <p:spPr/>
        <p:txBody>
          <a:bodyPr/>
          <a:lstStyle>
            <a:lvl1pPr>
              <a:defRPr/>
            </a:lvl1pPr>
          </a:lstStyle>
          <a:p>
            <a:pPr>
              <a:defRPr/>
            </a:pPr>
            <a:fld id="{BA172B9E-15C6-4D18-88CA-7D7A96C1D47E}" type="slidenum">
              <a:rPr lang="en-US" altLang="en-US"/>
              <a:pPr>
                <a:defRPr/>
              </a:pPr>
              <a:t>‹#›</a:t>
            </a:fld>
            <a:endParaRPr lang="en-US" altLang="en-US" dirty="0"/>
          </a:p>
        </p:txBody>
      </p:sp>
    </p:spTree>
    <p:extLst>
      <p:ext uri="{BB962C8B-B14F-4D97-AF65-F5344CB8AC3E}">
        <p14:creationId xmlns:p14="http://schemas.microsoft.com/office/powerpoint/2010/main" val="255617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dirty="0">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dirty="0">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a:t>Click icon to add picture</a:t>
            </a:r>
          </a:p>
        </p:txBody>
      </p:sp>
      <p:sp>
        <p:nvSpPr>
          <p:cNvPr id="9" name="Date Placeholder 4"/>
          <p:cNvSpPr>
            <a:spLocks noGrp="1"/>
          </p:cNvSpPr>
          <p:nvPr>
            <p:ph type="dt" sz="half" idx="10"/>
          </p:nvPr>
        </p:nvSpPr>
        <p:spPr/>
        <p:txBody>
          <a:bodyPr/>
          <a:lstStyle>
            <a:lvl1pPr>
              <a:defRPr/>
            </a:lvl1pPr>
          </a:lstStyle>
          <a:p>
            <a:pPr>
              <a:defRPr/>
            </a:pPr>
            <a:endParaRPr lang="en-US" altLang="en-US" dirty="0"/>
          </a:p>
        </p:txBody>
      </p:sp>
      <p:sp>
        <p:nvSpPr>
          <p:cNvPr id="10" name="Footer Placeholder 5"/>
          <p:cNvSpPr>
            <a:spLocks noGrp="1"/>
          </p:cNvSpPr>
          <p:nvPr>
            <p:ph type="ftr" sz="quarter" idx="11"/>
          </p:nvPr>
        </p:nvSpPr>
        <p:spPr/>
        <p:txBody>
          <a:bodyPr/>
          <a:lstStyle>
            <a:lvl1pPr>
              <a:defRPr/>
            </a:lvl1pPr>
          </a:lstStyle>
          <a:p>
            <a:pPr>
              <a:defRPr/>
            </a:pPr>
            <a:endParaRPr lang="en-US" altLang="en-US" dirty="0"/>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75F508E8-102E-4426-9B18-72039251E5C8}" type="slidenum">
              <a:rPr lang="en-US" altLang="en-US"/>
              <a:pPr>
                <a:defRPr/>
              </a:pPr>
              <a:t>‹#›</a:t>
            </a:fld>
            <a:endParaRPr lang="en-US" altLang="en-US" dirty="0"/>
          </a:p>
        </p:txBody>
      </p:sp>
    </p:spTree>
    <p:extLst>
      <p:ext uri="{BB962C8B-B14F-4D97-AF65-F5344CB8AC3E}">
        <p14:creationId xmlns:p14="http://schemas.microsoft.com/office/powerpoint/2010/main" val="1386264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dirty="0">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dirty="0">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lt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lt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22ECD23B-E34B-4DD7-96B3-D7A91BBB7EBC}" type="slidenum">
              <a:rPr lang="en-US" altLang="en-US"/>
              <a:pPr>
                <a:defRPr/>
              </a:pPr>
              <a:t>‹#›</a:t>
            </a:fld>
            <a:endParaRPr lang="en-US" altLang="en-US" dirty="0"/>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Tree>
  </p:cSld>
  <p:clrMap bg1="lt1" tx1="dk1" bg2="lt2" tx2="dk2" accent1="accent1" accent2="accent2" accent3="accent3" accent4="accent4" accent5="accent5" accent6="accent6" hlink="hlink" folHlink="folHlink"/>
  <p:sldLayoutIdLst>
    <p:sldLayoutId id="2147484128" r:id="rId1"/>
    <p:sldLayoutId id="2147484120" r:id="rId2"/>
    <p:sldLayoutId id="2147484129" r:id="rId3"/>
    <p:sldLayoutId id="2147484121" r:id="rId4"/>
    <p:sldLayoutId id="2147484122" r:id="rId5"/>
    <p:sldLayoutId id="2147484123" r:id="rId6"/>
    <p:sldLayoutId id="2147484124" r:id="rId7"/>
    <p:sldLayoutId id="2147484125" r:id="rId8"/>
    <p:sldLayoutId id="2147484130" r:id="rId9"/>
    <p:sldLayoutId id="2147484126" r:id="rId10"/>
    <p:sldLayoutId id="2147484127" r:id="rId11"/>
  </p:sldLayoutIdLst>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mailto:Payroll@downstate.edu"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hyperlink" Target="mailto:Payroll@downstate.edu" TargetMode="External"/><Relationship Id="rId2" Type="http://schemas.openxmlformats.org/officeDocument/2006/relationships/hyperlink" Target="https://www.downstate.edu/payroll/time-attendance.html" TargetMode="Externa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downstate.edu/payroll/forms.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mailto:payroll@downstate.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mailto:payroll@downstate.edu"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hyperlink" Target="mailto:Payroll@downstate.edu"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www.suny.edu/tim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a:spLocks noGrp="1" noChangeArrowheads="1"/>
          </p:cNvSpPr>
          <p:nvPr>
            <p:ph type="ctrTitle"/>
          </p:nvPr>
        </p:nvSpPr>
        <p:spPr>
          <a:xfrm>
            <a:off x="685800" y="1575377"/>
            <a:ext cx="7851648" cy="1295400"/>
          </a:xfrm>
        </p:spPr>
        <p:txBody>
          <a:bodyPr>
            <a:normAutofit fontScale="90000"/>
          </a:bodyPr>
          <a:lstStyle/>
          <a:p>
            <a:pPr algn="ctr" eaLnBrk="1" fontAlgn="auto" hangingPunct="1">
              <a:spcAft>
                <a:spcPts val="0"/>
              </a:spcAft>
              <a:defRPr/>
            </a:pPr>
            <a:r>
              <a:rPr lang="en-US" altLang="en-US" sz="4000" dirty="0"/>
              <a:t>Downstate Health Sciences University </a:t>
            </a:r>
            <a:br>
              <a:rPr lang="en-US" altLang="en-US" dirty="0"/>
            </a:br>
            <a:r>
              <a:rPr lang="en-US" altLang="en-US" dirty="0"/>
              <a:t>State Payroll Department</a:t>
            </a:r>
          </a:p>
        </p:txBody>
      </p:sp>
      <p:sp>
        <p:nvSpPr>
          <p:cNvPr id="5123" name="Rectangle 3"/>
          <p:cNvSpPr>
            <a:spLocks noGrp="1" noChangeArrowheads="1"/>
          </p:cNvSpPr>
          <p:nvPr>
            <p:ph type="subTitle" idx="1"/>
          </p:nvPr>
        </p:nvSpPr>
        <p:spPr>
          <a:xfrm>
            <a:off x="533400" y="3228974"/>
            <a:ext cx="7854950" cy="2943225"/>
          </a:xfrm>
        </p:spPr>
        <p:txBody>
          <a:bodyPr/>
          <a:lstStyle/>
          <a:p>
            <a:pPr marR="0" eaLnBrk="1" hangingPunct="1">
              <a:lnSpc>
                <a:spcPct val="80000"/>
              </a:lnSpc>
            </a:pPr>
            <a:r>
              <a:rPr lang="en-US" altLang="en-US" sz="2400" dirty="0"/>
              <a:t>Jennifer Del Rosario</a:t>
            </a:r>
          </a:p>
          <a:p>
            <a:pPr marR="0" eaLnBrk="1" hangingPunct="1">
              <a:lnSpc>
                <a:spcPct val="80000"/>
              </a:lnSpc>
            </a:pPr>
            <a:r>
              <a:rPr lang="en-US" altLang="en-US" sz="2400" dirty="0"/>
              <a:t>Director, State Payroll</a:t>
            </a:r>
          </a:p>
          <a:p>
            <a:pPr marR="0" eaLnBrk="1" hangingPunct="1">
              <a:lnSpc>
                <a:spcPct val="80000"/>
              </a:lnSpc>
            </a:pPr>
            <a:endParaRPr lang="en-US" altLang="en-US" sz="2400" dirty="0"/>
          </a:p>
          <a:p>
            <a:pPr marR="0" eaLnBrk="1" hangingPunct="1">
              <a:lnSpc>
                <a:spcPct val="80000"/>
              </a:lnSpc>
            </a:pPr>
            <a:r>
              <a:rPr lang="en-US" altLang="en-US" sz="2400" dirty="0"/>
              <a:t>Yvonne Knight</a:t>
            </a:r>
          </a:p>
          <a:p>
            <a:pPr marR="0" eaLnBrk="1" hangingPunct="1">
              <a:lnSpc>
                <a:spcPct val="80000"/>
              </a:lnSpc>
            </a:pPr>
            <a:r>
              <a:rPr lang="en-US" altLang="en-US" sz="2400" dirty="0"/>
              <a:t>DHSU Payroll Analyst</a:t>
            </a:r>
          </a:p>
          <a:p>
            <a:pPr marR="0" eaLnBrk="1" hangingPunct="1">
              <a:lnSpc>
                <a:spcPct val="80000"/>
              </a:lnSpc>
            </a:pPr>
            <a:endParaRPr lang="en-US" altLang="en-US" sz="2400" dirty="0"/>
          </a:p>
          <a:p>
            <a:pPr marR="0" eaLnBrk="1" hangingPunct="1">
              <a:lnSpc>
                <a:spcPct val="80000"/>
              </a:lnSpc>
            </a:pPr>
            <a:endParaRPr lang="en-US" altLang="en-US" sz="2400" dirty="0"/>
          </a:p>
          <a:p>
            <a:pPr marR="0" eaLnBrk="1" hangingPunct="1">
              <a:lnSpc>
                <a:spcPct val="80000"/>
              </a:lnSpc>
            </a:pPr>
            <a:endParaRPr lang="en-US" altLang="en-US" sz="2400" dirty="0"/>
          </a:p>
          <a:p>
            <a:pPr marR="0" algn="l" eaLnBrk="1" hangingPunct="1">
              <a:lnSpc>
                <a:spcPct val="80000"/>
              </a:lnSpc>
            </a:pPr>
            <a:endParaRPr lang="en-US" altLang="en-US" sz="800" dirty="0">
              <a:latin typeface="Arial" panose="020B0604020202020204" pitchFamily="34" charset="0"/>
              <a:cs typeface="Arial" panose="020B0604020202020204" pitchFamily="34" charset="0"/>
            </a:endParaRPr>
          </a:p>
          <a:p>
            <a:pPr marR="0" algn="l" eaLnBrk="1" hangingPunct="1">
              <a:lnSpc>
                <a:spcPct val="80000"/>
              </a:lnSpc>
            </a:pPr>
            <a:endParaRPr lang="en-US" altLang="en-US" sz="800" dirty="0">
              <a:latin typeface="Arial" panose="020B0604020202020204" pitchFamily="34" charset="0"/>
              <a:cs typeface="Arial" panose="020B0604020202020204" pitchFamily="34" charset="0"/>
            </a:endParaRPr>
          </a:p>
          <a:p>
            <a:pPr marR="0" algn="l" eaLnBrk="1" hangingPunct="1">
              <a:lnSpc>
                <a:spcPct val="80000"/>
              </a:lnSpc>
            </a:pPr>
            <a:r>
              <a:rPr lang="en-US" altLang="en-US" sz="800" dirty="0">
                <a:latin typeface="Arial" panose="020B0604020202020204" pitchFamily="34" charset="0"/>
                <a:cs typeface="Arial" panose="020B0604020202020204" pitchFamily="34" charset="0"/>
              </a:rPr>
              <a:t>V2018-01-17</a:t>
            </a:r>
          </a:p>
        </p:txBody>
      </p:sp>
      <p:pic>
        <p:nvPicPr>
          <p:cNvPr id="5124" name="Picture 4" descr="C:\Users\JDelRosa.SUNYUHB\AppData\Local\Microsoft\Windows\Temporary Internet Files\Content.Outlook\AMYINWIK\payro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200400"/>
            <a:ext cx="2438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346E646F-0C3A-44BA-AED2-6EFB4AB6177C}" type="slidenum">
              <a:rPr lang="en-US" altLang="en-US" smtClean="0"/>
              <a:pPr>
                <a:defRPr/>
              </a:pPr>
              <a:t>1</a:t>
            </a:fld>
            <a:endParaRPr lang="en-US" altLang="en-US" dirty="0"/>
          </a:p>
        </p:txBody>
      </p:sp>
      <p:pic>
        <p:nvPicPr>
          <p:cNvPr id="1026" name="Picture 2" descr="Blue DMC Se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1757" y="439881"/>
            <a:ext cx="898236"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762000" y="885141"/>
            <a:ext cx="7391400" cy="609600"/>
          </a:xfrm>
        </p:spPr>
        <p:txBody>
          <a:bodyPr/>
          <a:lstStyle/>
          <a:p>
            <a:r>
              <a:rPr lang="en-US" altLang="en-US" sz="3600" b="1" dirty="0"/>
              <a:t>UUP/MC Time and Attendance Record </a:t>
            </a:r>
            <a:endParaRPr lang="en-US" altLang="en-US" sz="3600" dirty="0"/>
          </a:p>
        </p:txBody>
      </p:sp>
      <p:pic>
        <p:nvPicPr>
          <p:cNvPr id="18435" name="Content Placeholder 3" descr="C:\Users\vumbacti\AppData\Local\Temp\SNAGHTML14cdf341.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601662" y="1490123"/>
            <a:ext cx="7551738" cy="2133600"/>
          </a:xfrm>
        </p:spPr>
      </p:pic>
      <p:pic>
        <p:nvPicPr>
          <p:cNvPr id="184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623723"/>
            <a:ext cx="7391400" cy="2396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5"/>
          <p:cNvSpPr>
            <a:spLocks noChangeArrowheads="1"/>
          </p:cNvSpPr>
          <p:nvPr/>
        </p:nvSpPr>
        <p:spPr bwMode="auto">
          <a:xfrm>
            <a:off x="994569" y="6033184"/>
            <a:ext cx="6781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dirty="0"/>
              <a:t>Double click on the day you wish to add or update time charged on the monthly calendar (shown above).</a:t>
            </a:r>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10</a:t>
            </a:fld>
            <a:endParaRPr lang="en-US" altLang="en-US" dirty="0"/>
          </a:p>
        </p:txBody>
      </p:sp>
      <p:pic>
        <p:nvPicPr>
          <p:cNvPr id="7" name="Picture 2" descr="Blue DMC Se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36351" y="66675"/>
            <a:ext cx="898236"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762000" y="1143000"/>
            <a:ext cx="7620000" cy="533400"/>
          </a:xfrm>
        </p:spPr>
        <p:txBody>
          <a:bodyPr/>
          <a:lstStyle/>
          <a:p>
            <a:r>
              <a:rPr lang="en-US" altLang="en-US" sz="4400" b="1" dirty="0"/>
              <a:t>UUP Accruals – Years of Service</a:t>
            </a:r>
          </a:p>
        </p:txBody>
      </p:sp>
      <p:sp>
        <p:nvSpPr>
          <p:cNvPr id="20483" name="Content Placeholder 2"/>
          <p:cNvSpPr>
            <a:spLocks noGrp="1"/>
          </p:cNvSpPr>
          <p:nvPr>
            <p:ph idx="1"/>
          </p:nvPr>
        </p:nvSpPr>
        <p:spPr>
          <a:xfrm>
            <a:off x="457200" y="1784350"/>
            <a:ext cx="8229600" cy="4540250"/>
          </a:xfrm>
        </p:spPr>
        <p:txBody>
          <a:bodyPr/>
          <a:lstStyle/>
          <a:p>
            <a:pPr lvl="3" eaLnBrk="1" hangingPunct="1">
              <a:lnSpc>
                <a:spcPct val="80000"/>
              </a:lnSpc>
            </a:pPr>
            <a:r>
              <a:rPr lang="en-US" altLang="en-US" sz="2400" dirty="0"/>
              <a:t>0-1 ……………….1.25 a month</a:t>
            </a:r>
          </a:p>
          <a:p>
            <a:pPr lvl="3" eaLnBrk="1" hangingPunct="1">
              <a:lnSpc>
                <a:spcPct val="80000"/>
              </a:lnSpc>
            </a:pPr>
            <a:r>
              <a:rPr lang="en-US" altLang="en-US" sz="2400" dirty="0"/>
              <a:t>2…………………..1.33 a month</a:t>
            </a:r>
          </a:p>
          <a:p>
            <a:pPr lvl="3" eaLnBrk="1" hangingPunct="1">
              <a:lnSpc>
                <a:spcPct val="80000"/>
              </a:lnSpc>
            </a:pPr>
            <a:r>
              <a:rPr lang="en-US" altLang="en-US" sz="2400" dirty="0"/>
              <a:t>3,4,5……………..1.50 a month</a:t>
            </a:r>
          </a:p>
          <a:p>
            <a:pPr lvl="3" eaLnBrk="1" hangingPunct="1">
              <a:lnSpc>
                <a:spcPct val="80000"/>
              </a:lnSpc>
            </a:pPr>
            <a:r>
              <a:rPr lang="en-US" altLang="en-US" sz="2400" dirty="0"/>
              <a:t>6…………………..1.67 a month   </a:t>
            </a:r>
          </a:p>
          <a:p>
            <a:pPr lvl="3" eaLnBrk="1" hangingPunct="1">
              <a:lnSpc>
                <a:spcPct val="80000"/>
              </a:lnSpc>
            </a:pPr>
            <a:r>
              <a:rPr lang="en-US" altLang="en-US" sz="2400" dirty="0"/>
              <a:t>7……………………1.75 a month</a:t>
            </a:r>
          </a:p>
          <a:p>
            <a:pPr eaLnBrk="1" hangingPunct="1">
              <a:lnSpc>
                <a:spcPct val="80000"/>
              </a:lnSpc>
              <a:buFont typeface="Wingdings" pitchFamily="2" charset="2"/>
              <a:buNone/>
            </a:pPr>
            <a:endParaRPr lang="en-US" altLang="en-US" sz="2400" b="1" i="1" dirty="0">
              <a:latin typeface="Arial Rounded MT Bold" panose="020F0704030504030204" pitchFamily="34" charset="0"/>
            </a:endParaRPr>
          </a:p>
          <a:p>
            <a:pPr eaLnBrk="1" hangingPunct="1">
              <a:lnSpc>
                <a:spcPct val="80000"/>
              </a:lnSpc>
              <a:buFont typeface="Wingdings" pitchFamily="2" charset="2"/>
              <a:buNone/>
            </a:pPr>
            <a:r>
              <a:rPr lang="en-US" altLang="en-US" sz="2400" b="1" i="1" dirty="0">
                <a:latin typeface="Arial Rounded MT Bold" panose="020F0704030504030204" pitchFamily="34" charset="0"/>
              </a:rPr>
              <a:t>Eligible full time employees also earn an extra annual day  in January each year.</a:t>
            </a:r>
          </a:p>
          <a:p>
            <a:pPr eaLnBrk="1" hangingPunct="1">
              <a:lnSpc>
                <a:spcPct val="80000"/>
              </a:lnSpc>
              <a:buFont typeface="Wingdings" pitchFamily="2" charset="2"/>
              <a:buNone/>
            </a:pPr>
            <a:endParaRPr lang="en-US" altLang="en-US" sz="2400" i="1" dirty="0">
              <a:latin typeface="Arial Rounded MT Bold" panose="020F0704030504030204" pitchFamily="34" charset="0"/>
            </a:endParaRPr>
          </a:p>
          <a:p>
            <a:pPr eaLnBrk="1" hangingPunct="1">
              <a:lnSpc>
                <a:spcPct val="80000"/>
              </a:lnSpc>
              <a:buFont typeface="Wingdings" pitchFamily="2" charset="2"/>
              <a:buNone/>
            </a:pPr>
            <a:r>
              <a:rPr lang="en-US" altLang="en-US" sz="2400" b="1" dirty="0"/>
              <a:t>** </a:t>
            </a:r>
            <a:r>
              <a:rPr lang="en-US" altLang="en-US" sz="2400" b="1" dirty="0">
                <a:latin typeface="Baskerville Old Face" panose="02020602080505020303" pitchFamily="18" charset="0"/>
              </a:rPr>
              <a:t>The maximum annual leave days an employee can carry over on Jan 1</a:t>
            </a:r>
            <a:r>
              <a:rPr lang="en-US" altLang="en-US" sz="2400" b="1" baseline="30000" dirty="0">
                <a:latin typeface="Baskerville Old Face" panose="02020602080505020303" pitchFamily="18" charset="0"/>
              </a:rPr>
              <a:t>st</a:t>
            </a:r>
            <a:r>
              <a:rPr lang="en-US" altLang="en-US" sz="2400" b="1" dirty="0">
                <a:latin typeface="Baskerville Old Face" panose="02020602080505020303" pitchFamily="18" charset="0"/>
              </a:rPr>
              <a:t> is 40 days. An employee cannot accrue more than 200 sick days.**</a:t>
            </a:r>
          </a:p>
          <a:p>
            <a:endParaRPr lang="en-US" altLang="en-US" dirty="0"/>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11</a:t>
            </a:fld>
            <a:endParaRPr lang="en-US" altLang="en-US" dirty="0"/>
          </a:p>
        </p:txBody>
      </p:sp>
      <p:pic>
        <p:nvPicPr>
          <p:cNvPr id="5" name="Picture 2" descr="Blue DMC Se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8582" y="120650"/>
            <a:ext cx="898236"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61818" y="1162050"/>
            <a:ext cx="8229600" cy="895350"/>
          </a:xfrm>
        </p:spPr>
        <p:txBody>
          <a:bodyPr/>
          <a:lstStyle/>
          <a:p>
            <a:r>
              <a:rPr lang="en-US" altLang="en-US" sz="4400" b="1" dirty="0"/>
              <a:t>Management Confidential (MC)</a:t>
            </a:r>
          </a:p>
        </p:txBody>
      </p:sp>
      <p:sp>
        <p:nvSpPr>
          <p:cNvPr id="17411" name="Content Placeholder 2"/>
          <p:cNvSpPr>
            <a:spLocks noGrp="1"/>
          </p:cNvSpPr>
          <p:nvPr>
            <p:ph idx="1"/>
          </p:nvPr>
        </p:nvSpPr>
        <p:spPr>
          <a:xfrm>
            <a:off x="533400" y="2514600"/>
            <a:ext cx="7467600" cy="3627437"/>
          </a:xfrm>
        </p:spPr>
        <p:txBody>
          <a:bodyPr/>
          <a:lstStyle/>
          <a:p>
            <a:pPr marL="1647190" lvl="6" indent="0">
              <a:buFont typeface="Wingdings 2" pitchFamily="18" charset="2"/>
              <a:buNone/>
              <a:defRPr/>
            </a:pPr>
            <a:r>
              <a:rPr lang="en-US" altLang="en-US" sz="1800" b="1" dirty="0"/>
              <a:t>   </a:t>
            </a:r>
            <a:r>
              <a:rPr lang="en-US" altLang="en-US" sz="2800" b="1" dirty="0"/>
              <a:t>Accruals for MCs:</a:t>
            </a:r>
          </a:p>
          <a:p>
            <a:pPr lvl="6">
              <a:defRPr/>
            </a:pPr>
            <a:r>
              <a:rPr lang="en-US" altLang="en-US" sz="2800" dirty="0"/>
              <a:t>1.75 Annual Day a month</a:t>
            </a:r>
          </a:p>
          <a:p>
            <a:pPr lvl="6">
              <a:defRPr/>
            </a:pPr>
            <a:r>
              <a:rPr lang="en-US" altLang="en-US" sz="2800" dirty="0"/>
              <a:t>1.75 Sick Day a month</a:t>
            </a:r>
          </a:p>
          <a:p>
            <a:pPr eaLnBrk="1" hangingPunct="1">
              <a:buFont typeface="Wingdings" pitchFamily="2" charset="2"/>
              <a:buNone/>
              <a:defRPr/>
            </a:pPr>
            <a:r>
              <a:rPr lang="en-US" altLang="en-US" sz="2800" dirty="0"/>
              <a:t>    </a:t>
            </a:r>
          </a:p>
          <a:p>
            <a:pPr eaLnBrk="1" hangingPunct="1">
              <a:defRPr/>
            </a:pPr>
            <a:r>
              <a:rPr lang="en-US" altLang="en-US" dirty="0"/>
              <a:t>Eligible full time employees also earn an extra day in January each year.</a:t>
            </a:r>
          </a:p>
          <a:p>
            <a:pPr>
              <a:defRPr/>
            </a:pPr>
            <a:endParaRPr lang="en-US" altLang="en-US" dirty="0"/>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12</a:t>
            </a:fld>
            <a:endParaRPr lang="en-US" altLang="en-US" dirty="0"/>
          </a:p>
        </p:txBody>
      </p:sp>
      <p:pic>
        <p:nvPicPr>
          <p:cNvPr id="5" name="Picture 2" descr="Blue DMC Se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2882" y="247650"/>
            <a:ext cx="898236"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762000" y="1003011"/>
            <a:ext cx="7620000" cy="762000"/>
          </a:xfrm>
        </p:spPr>
        <p:txBody>
          <a:bodyPr/>
          <a:lstStyle/>
          <a:p>
            <a:r>
              <a:rPr lang="en-US" altLang="en-US" sz="4800" b="1" dirty="0"/>
              <a:t>Vacation Accruals- UUP &amp; MC</a:t>
            </a:r>
          </a:p>
        </p:txBody>
      </p:sp>
      <p:sp>
        <p:nvSpPr>
          <p:cNvPr id="22531" name="Content Placeholder 2"/>
          <p:cNvSpPr>
            <a:spLocks noGrp="1"/>
          </p:cNvSpPr>
          <p:nvPr>
            <p:ph idx="1"/>
          </p:nvPr>
        </p:nvSpPr>
        <p:spPr>
          <a:xfrm>
            <a:off x="434109" y="1905000"/>
            <a:ext cx="8229600" cy="4451350"/>
          </a:xfrm>
        </p:spPr>
        <p:txBody>
          <a:bodyPr/>
          <a:lstStyle/>
          <a:p>
            <a:pPr eaLnBrk="1" hangingPunct="1">
              <a:buClr>
                <a:schemeClr val="tx1"/>
              </a:buClr>
              <a:defRPr/>
            </a:pPr>
            <a:r>
              <a:rPr lang="en-US" altLang="en-US" sz="2000" dirty="0">
                <a:cs typeface="Arial" charset="0"/>
              </a:rPr>
              <a:t>Vacation balance will </a:t>
            </a:r>
            <a:r>
              <a:rPr lang="en-US" altLang="en-US" sz="2000" u="sng" dirty="0">
                <a:cs typeface="Arial" charset="0"/>
              </a:rPr>
              <a:t>not</a:t>
            </a:r>
            <a:r>
              <a:rPr lang="en-US" altLang="en-US" sz="2000" dirty="0">
                <a:cs typeface="Arial" charset="0"/>
              </a:rPr>
              <a:t> exceed 40 days as of January 1</a:t>
            </a:r>
            <a:r>
              <a:rPr lang="en-US" altLang="en-US" sz="2000" baseline="30000" dirty="0">
                <a:cs typeface="Arial" charset="0"/>
              </a:rPr>
              <a:t>st</a:t>
            </a:r>
            <a:r>
              <a:rPr lang="en-US" altLang="en-US" sz="2000" dirty="0">
                <a:cs typeface="Arial" charset="0"/>
              </a:rPr>
              <a:t> of any calendar year. Vacation accruals may exceed 40 days during the calendar year. </a:t>
            </a:r>
          </a:p>
          <a:p>
            <a:pPr marL="393700" lvl="1" indent="0" eaLnBrk="1" hangingPunct="1">
              <a:buClr>
                <a:schemeClr val="tx1"/>
              </a:buClr>
              <a:buFont typeface="Wingdings 2" pitchFamily="18" charset="2"/>
              <a:buNone/>
              <a:defRPr/>
            </a:pPr>
            <a:endParaRPr lang="en-US" altLang="en-US" sz="1800" dirty="0">
              <a:cs typeface="Arial" charset="0"/>
            </a:endParaRPr>
          </a:p>
          <a:p>
            <a:pPr eaLnBrk="1" hangingPunct="1">
              <a:buClr>
                <a:schemeClr val="tx1"/>
              </a:buClr>
              <a:defRPr/>
            </a:pPr>
            <a:r>
              <a:rPr lang="en-US" altLang="en-US" sz="2000" dirty="0">
                <a:cs typeface="Arial" charset="0"/>
              </a:rPr>
              <a:t>You will be paid for </a:t>
            </a:r>
            <a:r>
              <a:rPr lang="en-US" altLang="en-US" sz="2000" b="1" i="1" dirty="0">
                <a:solidFill>
                  <a:srgbClr val="C00000"/>
                </a:solidFill>
                <a:cs typeface="Arial" charset="0"/>
              </a:rPr>
              <a:t>up to 30 vacation days</a:t>
            </a:r>
            <a:r>
              <a:rPr lang="en-US" altLang="en-US" sz="2000" b="1" dirty="0">
                <a:solidFill>
                  <a:srgbClr val="C00000"/>
                </a:solidFill>
                <a:cs typeface="Arial" charset="0"/>
              </a:rPr>
              <a:t> </a:t>
            </a:r>
            <a:r>
              <a:rPr lang="en-US" altLang="en-US" sz="2000" dirty="0">
                <a:cs typeface="Arial" charset="0"/>
              </a:rPr>
              <a:t>upon separation from State service. </a:t>
            </a:r>
          </a:p>
          <a:p>
            <a:pPr lvl="1" eaLnBrk="1" hangingPunct="1">
              <a:buClr>
                <a:schemeClr val="tx1"/>
              </a:buClr>
              <a:defRPr/>
            </a:pPr>
            <a:r>
              <a:rPr lang="en-US" altLang="en-US" sz="1800" dirty="0">
                <a:cs typeface="Arial" charset="0"/>
              </a:rPr>
              <a:t>Your last time record must be approved and property tracking form submitted upon separation. </a:t>
            </a:r>
          </a:p>
          <a:p>
            <a:pPr lvl="1" eaLnBrk="1" hangingPunct="1">
              <a:buClr>
                <a:schemeClr val="tx1"/>
              </a:buClr>
              <a:defRPr/>
            </a:pPr>
            <a:r>
              <a:rPr lang="en-US" altLang="en-US" sz="1800" dirty="0">
                <a:cs typeface="Arial" charset="0"/>
              </a:rPr>
              <a:t>Lump Sum Payments are processed (6 to 8) weeks </a:t>
            </a:r>
            <a:r>
              <a:rPr lang="en-US" altLang="en-US" sz="1800" b="1" u="sng" dirty="0">
                <a:cs typeface="Arial" charset="0"/>
              </a:rPr>
              <a:t>after</a:t>
            </a:r>
            <a:r>
              <a:rPr lang="en-US" altLang="en-US" sz="1800" u="sng" dirty="0">
                <a:cs typeface="Arial" charset="0"/>
              </a:rPr>
              <a:t> </a:t>
            </a:r>
            <a:r>
              <a:rPr lang="en-US" altLang="en-US" sz="1800" dirty="0">
                <a:cs typeface="Arial" charset="0"/>
              </a:rPr>
              <a:t>receiving final paycheck.</a:t>
            </a:r>
          </a:p>
          <a:p>
            <a:pPr lvl="2" eaLnBrk="1" hangingPunct="1">
              <a:buClr>
                <a:schemeClr val="tx1"/>
              </a:buClr>
              <a:defRPr/>
            </a:pPr>
            <a:r>
              <a:rPr lang="en-US" altLang="en-US" sz="1800" b="1" i="1" dirty="0">
                <a:solidFill>
                  <a:srgbClr val="C00000"/>
                </a:solidFill>
                <a:cs typeface="Arial" charset="0"/>
              </a:rPr>
              <a:t>We will need those documents to process Lump sum payment</a:t>
            </a:r>
            <a:r>
              <a:rPr lang="en-US" altLang="en-US" sz="1800" dirty="0">
                <a:cs typeface="Arial" charset="0"/>
              </a:rPr>
              <a:t>. </a:t>
            </a:r>
          </a:p>
          <a:p>
            <a:pPr eaLnBrk="1" hangingPunct="1">
              <a:buClr>
                <a:schemeClr val="tx1"/>
              </a:buClr>
              <a:defRPr/>
            </a:pPr>
            <a:r>
              <a:rPr lang="en-US" altLang="en-US" sz="2000" dirty="0">
                <a:cs typeface="Arial" charset="0"/>
              </a:rPr>
              <a:t>All time off requires prior supervisory approval.</a:t>
            </a:r>
          </a:p>
          <a:p>
            <a:pPr eaLnBrk="1" hangingPunct="1">
              <a:buClr>
                <a:schemeClr val="tx1"/>
              </a:buClr>
              <a:defRPr/>
            </a:pPr>
            <a:r>
              <a:rPr lang="en-US" altLang="en-US" sz="2000" dirty="0">
                <a:cs typeface="Arial" charset="0"/>
              </a:rPr>
              <a:t>No advances on vacation accruals.</a:t>
            </a:r>
          </a:p>
          <a:p>
            <a:pPr>
              <a:defRPr/>
            </a:pPr>
            <a:endParaRPr lang="en-US" altLang="en-US" dirty="0"/>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13</a:t>
            </a:fld>
            <a:endParaRPr lang="en-US" altLang="en-US" dirty="0"/>
          </a:p>
        </p:txBody>
      </p:sp>
      <p:pic>
        <p:nvPicPr>
          <p:cNvPr id="5" name="Picture 2" descr="Blue DMC Se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2882" y="114300"/>
            <a:ext cx="898236"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95300" y="1372032"/>
            <a:ext cx="8458200" cy="609600"/>
          </a:xfrm>
        </p:spPr>
        <p:txBody>
          <a:bodyPr/>
          <a:lstStyle/>
          <a:p>
            <a:pPr algn="ctr"/>
            <a:r>
              <a:rPr lang="en-US" altLang="en-US" sz="4800" b="1" dirty="0"/>
              <a:t>PEF/CSEA Accruals-Yrs. of Service </a:t>
            </a:r>
          </a:p>
        </p:txBody>
      </p:sp>
      <p:sp>
        <p:nvSpPr>
          <p:cNvPr id="21507" name="Content Placeholder 2"/>
          <p:cNvSpPr>
            <a:spLocks noGrp="1"/>
          </p:cNvSpPr>
          <p:nvPr>
            <p:ph idx="1"/>
          </p:nvPr>
        </p:nvSpPr>
        <p:spPr>
          <a:xfrm>
            <a:off x="381000" y="2057400"/>
            <a:ext cx="8686800" cy="5029200"/>
          </a:xfrm>
        </p:spPr>
        <p:txBody>
          <a:bodyPr/>
          <a:lstStyle/>
          <a:p>
            <a:pPr marL="0" indent="0">
              <a:lnSpc>
                <a:spcPct val="90000"/>
              </a:lnSpc>
              <a:buFont typeface="Wingdings 2" pitchFamily="18" charset="2"/>
              <a:buNone/>
              <a:defRPr/>
            </a:pPr>
            <a:endParaRPr lang="en-US" altLang="en-US" sz="2400" b="1" dirty="0"/>
          </a:p>
          <a:p>
            <a:pPr eaLnBrk="1" hangingPunct="1">
              <a:lnSpc>
                <a:spcPct val="80000"/>
              </a:lnSpc>
              <a:defRPr/>
            </a:pPr>
            <a:r>
              <a:rPr lang="en-US" altLang="en-US" sz="2000" dirty="0"/>
              <a:t>0-7………………..3.75 hrs. Bi-Weekly - Vacation/Sick</a:t>
            </a:r>
          </a:p>
          <a:p>
            <a:pPr eaLnBrk="1" hangingPunct="1">
              <a:lnSpc>
                <a:spcPct val="80000"/>
              </a:lnSpc>
              <a:defRPr/>
            </a:pPr>
            <a:r>
              <a:rPr lang="en-US" altLang="en-US" sz="2000" dirty="0"/>
              <a:t>7- until………….5.75 hrs. Bi-Weekly – Vacation /(3.75 Sick)</a:t>
            </a:r>
          </a:p>
          <a:p>
            <a:pPr marL="0" indent="0" eaLnBrk="1" hangingPunct="1">
              <a:lnSpc>
                <a:spcPct val="80000"/>
              </a:lnSpc>
              <a:buNone/>
              <a:defRPr/>
            </a:pPr>
            <a:r>
              <a:rPr lang="en-US" altLang="en-US" sz="2000" dirty="0"/>
              <a:t>________________________________________________________________</a:t>
            </a:r>
          </a:p>
          <a:p>
            <a:pPr marL="0" indent="0" eaLnBrk="1" hangingPunct="1">
              <a:lnSpc>
                <a:spcPct val="80000"/>
              </a:lnSpc>
              <a:buNone/>
              <a:defRPr/>
            </a:pPr>
            <a:endParaRPr lang="en-US" altLang="en-US" sz="2000" b="1" dirty="0"/>
          </a:p>
          <a:p>
            <a:pPr marL="0" indent="0" eaLnBrk="1" hangingPunct="1">
              <a:lnSpc>
                <a:spcPct val="80000"/>
              </a:lnSpc>
              <a:buNone/>
              <a:defRPr/>
            </a:pPr>
            <a:r>
              <a:rPr lang="en-US" altLang="en-US" sz="2000" b="1" dirty="0"/>
              <a:t>An employee earns (5) Personal days on his/her Anniversary and will continue to earn vacation days as follows:</a:t>
            </a:r>
          </a:p>
          <a:p>
            <a:pPr marL="0" indent="0" eaLnBrk="1" hangingPunct="1">
              <a:lnSpc>
                <a:spcPct val="80000"/>
              </a:lnSpc>
              <a:buNone/>
              <a:defRPr/>
            </a:pPr>
            <a:endParaRPr lang="en-US" altLang="en-US" sz="2000" dirty="0"/>
          </a:p>
          <a:p>
            <a:pPr eaLnBrk="1" hangingPunct="1">
              <a:lnSpc>
                <a:spcPct val="80000"/>
              </a:lnSpc>
              <a:defRPr/>
            </a:pPr>
            <a:r>
              <a:rPr lang="en-US" altLang="en-US" sz="2000" dirty="0"/>
              <a:t>Year 1	……………	1 day			Year 5…..5 days			</a:t>
            </a:r>
          </a:p>
          <a:p>
            <a:pPr eaLnBrk="1" hangingPunct="1">
              <a:lnSpc>
                <a:spcPct val="80000"/>
              </a:lnSpc>
              <a:defRPr/>
            </a:pPr>
            <a:r>
              <a:rPr lang="en-US" altLang="en-US" sz="2000" dirty="0"/>
              <a:t>Year 2……………2 days			Year 6…..6 days</a:t>
            </a:r>
          </a:p>
          <a:p>
            <a:pPr eaLnBrk="1" hangingPunct="1">
              <a:lnSpc>
                <a:spcPct val="80000"/>
              </a:lnSpc>
              <a:defRPr/>
            </a:pPr>
            <a:r>
              <a:rPr lang="en-US" altLang="en-US" sz="2000" dirty="0"/>
              <a:t>Year 3……………3 days			Year 7…..7 days</a:t>
            </a:r>
          </a:p>
          <a:p>
            <a:pPr eaLnBrk="1" hangingPunct="1">
              <a:lnSpc>
                <a:spcPct val="80000"/>
              </a:lnSpc>
              <a:defRPr/>
            </a:pPr>
            <a:r>
              <a:rPr lang="en-US" altLang="en-US" sz="2000" dirty="0"/>
              <a:t>Year 4……………4 days</a:t>
            </a:r>
          </a:p>
          <a:p>
            <a:pPr eaLnBrk="1" hangingPunct="1">
              <a:lnSpc>
                <a:spcPct val="80000"/>
              </a:lnSpc>
              <a:buFont typeface="Wingdings" pitchFamily="2" charset="2"/>
              <a:buNone/>
              <a:defRPr/>
            </a:pPr>
            <a:endParaRPr lang="en-US" altLang="en-US" sz="2000" dirty="0"/>
          </a:p>
          <a:p>
            <a:pPr eaLnBrk="1" hangingPunct="1">
              <a:lnSpc>
                <a:spcPct val="80000"/>
              </a:lnSpc>
              <a:buFont typeface="Wingdings" pitchFamily="2" charset="2"/>
              <a:buNone/>
              <a:defRPr/>
            </a:pPr>
            <a:r>
              <a:rPr lang="en-US" altLang="en-US" sz="2000" b="1" dirty="0"/>
              <a:t>** Employees working 8hrs will accrue 4 hrs. annual/sick leave Bi-Weekly.**</a:t>
            </a:r>
          </a:p>
          <a:p>
            <a:pPr>
              <a:defRPr/>
            </a:pPr>
            <a:endParaRPr lang="en-US" altLang="en-US" dirty="0"/>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14</a:t>
            </a:fld>
            <a:endParaRPr lang="en-US" altLang="en-US" dirty="0"/>
          </a:p>
        </p:txBody>
      </p:sp>
      <p:pic>
        <p:nvPicPr>
          <p:cNvPr id="5" name="Picture 2" descr="Blue DMC Se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2882" y="339725"/>
            <a:ext cx="898236"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1300018"/>
            <a:ext cx="7696200" cy="457200"/>
          </a:xfrm>
        </p:spPr>
        <p:txBody>
          <a:bodyPr/>
          <a:lstStyle/>
          <a:p>
            <a:r>
              <a:rPr lang="en-US" altLang="en-US" sz="4400" b="1" dirty="0"/>
              <a:t>PEF/CSEA Accruals-Yrs. of Service </a:t>
            </a:r>
            <a:endParaRPr lang="en-US" sz="4400" dirty="0"/>
          </a:p>
        </p:txBody>
      </p:sp>
      <p:sp>
        <p:nvSpPr>
          <p:cNvPr id="3" name="Content Placeholder 2"/>
          <p:cNvSpPr>
            <a:spLocks noGrp="1"/>
          </p:cNvSpPr>
          <p:nvPr>
            <p:ph idx="1"/>
          </p:nvPr>
        </p:nvSpPr>
        <p:spPr>
          <a:xfrm>
            <a:off x="609600" y="1877290"/>
            <a:ext cx="8229600" cy="5029201"/>
          </a:xfrm>
        </p:spPr>
        <p:txBody>
          <a:bodyPr/>
          <a:lstStyle/>
          <a:p>
            <a:r>
              <a:rPr lang="en-US" sz="2000" dirty="0"/>
              <a:t>Employees working 37.5 hrs. per week will begin with 37.5 hrs. of personal time.</a:t>
            </a:r>
          </a:p>
          <a:p>
            <a:r>
              <a:rPr lang="en-US" sz="2000" dirty="0"/>
              <a:t>Employees working 40 hrs. per week will begin with 40 hrs. of personal time.</a:t>
            </a:r>
          </a:p>
          <a:p>
            <a:pPr marL="0" indent="0">
              <a:buNone/>
            </a:pPr>
            <a:r>
              <a:rPr lang="en-US" dirty="0"/>
              <a:t>  </a:t>
            </a:r>
            <a:r>
              <a:rPr lang="en-US" i="1" dirty="0"/>
              <a:t>Based on an employee’s years of service he/she will    </a:t>
            </a:r>
          </a:p>
          <a:p>
            <a:pPr marL="0" indent="0">
              <a:buNone/>
            </a:pPr>
            <a:r>
              <a:rPr lang="en-US" i="1" dirty="0"/>
              <a:t>  continue to accrue vacation days as follows:</a:t>
            </a:r>
          </a:p>
          <a:p>
            <a:pPr lvl="2" eaLnBrk="1" hangingPunct="1">
              <a:lnSpc>
                <a:spcPct val="80000"/>
              </a:lnSpc>
              <a:defRPr/>
            </a:pPr>
            <a:r>
              <a:rPr lang="en-US" altLang="en-US" sz="2800" dirty="0"/>
              <a:t>20-24 ……………1   additional day</a:t>
            </a:r>
          </a:p>
          <a:p>
            <a:pPr lvl="2" eaLnBrk="1" hangingPunct="1">
              <a:lnSpc>
                <a:spcPct val="80000"/>
              </a:lnSpc>
              <a:defRPr/>
            </a:pPr>
            <a:r>
              <a:rPr lang="en-US" altLang="en-US" sz="2800" dirty="0"/>
              <a:t>25-29..…………..2  additional days    </a:t>
            </a:r>
          </a:p>
          <a:p>
            <a:pPr lvl="2" eaLnBrk="1" hangingPunct="1">
              <a:lnSpc>
                <a:spcPct val="80000"/>
              </a:lnSpc>
              <a:defRPr/>
            </a:pPr>
            <a:r>
              <a:rPr lang="en-US" altLang="en-US" sz="2800" dirty="0"/>
              <a:t>30-34…………….3  additional days</a:t>
            </a:r>
          </a:p>
          <a:p>
            <a:pPr lvl="2" eaLnBrk="1" hangingPunct="1">
              <a:lnSpc>
                <a:spcPct val="80000"/>
              </a:lnSpc>
              <a:defRPr/>
            </a:pPr>
            <a:r>
              <a:rPr lang="en-US" altLang="en-US" sz="2800" dirty="0"/>
              <a:t>35/more………..4 additional days</a:t>
            </a:r>
          </a:p>
        </p:txBody>
      </p:sp>
      <p:sp>
        <p:nvSpPr>
          <p:cNvPr id="4" name="Slide Number Placeholder 3"/>
          <p:cNvSpPr>
            <a:spLocks noGrp="1"/>
          </p:cNvSpPr>
          <p:nvPr>
            <p:ph type="sldNum" sz="quarter" idx="12"/>
          </p:nvPr>
        </p:nvSpPr>
        <p:spPr/>
        <p:txBody>
          <a:bodyPr/>
          <a:lstStyle/>
          <a:p>
            <a:pPr>
              <a:defRPr/>
            </a:pPr>
            <a:fld id="{A081D51B-ED0D-40E4-B089-8DCCD2C0D496}" type="slidenum">
              <a:rPr lang="en-US" altLang="en-US" smtClean="0"/>
              <a:pPr>
                <a:defRPr/>
              </a:pPr>
              <a:t>15</a:t>
            </a:fld>
            <a:endParaRPr lang="en-US" altLang="en-US" dirty="0"/>
          </a:p>
        </p:txBody>
      </p:sp>
      <p:pic>
        <p:nvPicPr>
          <p:cNvPr id="5" name="Picture 2" descr="Blue DMC Se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2882" y="228600"/>
            <a:ext cx="898236"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047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143000" y="1235075"/>
            <a:ext cx="6858000" cy="533400"/>
          </a:xfrm>
        </p:spPr>
        <p:txBody>
          <a:bodyPr/>
          <a:lstStyle/>
          <a:p>
            <a:r>
              <a:rPr lang="en-US" altLang="en-US" sz="4800" b="1" dirty="0"/>
              <a:t>PEF/CSEA Important Points</a:t>
            </a:r>
          </a:p>
        </p:txBody>
      </p:sp>
      <p:sp>
        <p:nvSpPr>
          <p:cNvPr id="25603" name="Content Placeholder 2"/>
          <p:cNvSpPr>
            <a:spLocks noGrp="1"/>
          </p:cNvSpPr>
          <p:nvPr>
            <p:ph idx="1"/>
          </p:nvPr>
        </p:nvSpPr>
        <p:spPr>
          <a:xfrm>
            <a:off x="461818" y="2209800"/>
            <a:ext cx="8229600" cy="4953000"/>
          </a:xfrm>
        </p:spPr>
        <p:txBody>
          <a:bodyPr/>
          <a:lstStyle/>
          <a:p>
            <a:r>
              <a:rPr lang="en-US" altLang="en-US" sz="2400" dirty="0"/>
              <a:t>Vacation leave </a:t>
            </a:r>
            <a:r>
              <a:rPr lang="en-US" altLang="en-US" sz="2400" u="sng" dirty="0"/>
              <a:t>cannot</a:t>
            </a:r>
            <a:r>
              <a:rPr lang="en-US" altLang="en-US" sz="2400" dirty="0"/>
              <a:t> be taken until you have completed (6) months of service.</a:t>
            </a:r>
          </a:p>
          <a:p>
            <a:r>
              <a:rPr lang="en-US" altLang="en-US" sz="2400" dirty="0"/>
              <a:t>Vacation accruals can be carried from one year to the next. Anything over 300 hours must be used by March 31</a:t>
            </a:r>
            <a:r>
              <a:rPr lang="en-US" altLang="en-US" sz="2400" baseline="30000" dirty="0"/>
              <a:t>st</a:t>
            </a:r>
            <a:r>
              <a:rPr lang="en-US" altLang="en-US" sz="2400" dirty="0"/>
              <a:t> of the following year.</a:t>
            </a:r>
          </a:p>
          <a:p>
            <a:r>
              <a:rPr lang="en-US" altLang="en-US" sz="2400" dirty="0"/>
              <a:t>Vacation leave must be approved by your supervisor. </a:t>
            </a:r>
            <a:endParaRPr lang="en-US" altLang="en-US" sz="2400" u="sng" dirty="0"/>
          </a:p>
          <a:p>
            <a:r>
              <a:rPr lang="en-US" altLang="en-US" sz="2400" dirty="0"/>
              <a:t>The maximum accruals for sick leave is  1500 hours. A doctor’s note must be submitted when an employee is out sick for three (3) or more days.</a:t>
            </a:r>
          </a:p>
          <a:p>
            <a:r>
              <a:rPr lang="en-US" altLang="en-US" sz="2400" dirty="0"/>
              <a:t>Death in the family or family sick must be charged to sick leave.</a:t>
            </a:r>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16</a:t>
            </a:fld>
            <a:endParaRPr lang="en-US" altLang="en-US" dirty="0"/>
          </a:p>
        </p:txBody>
      </p:sp>
      <p:pic>
        <p:nvPicPr>
          <p:cNvPr id="5" name="Picture 2" descr="Blue DMC Se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2882" y="152400"/>
            <a:ext cx="898236"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30351"/>
            <a:ext cx="8229600" cy="628650"/>
          </a:xfrm>
        </p:spPr>
        <p:txBody>
          <a:bodyPr/>
          <a:lstStyle/>
          <a:p>
            <a:r>
              <a:rPr lang="en-US" sz="4000" b="1" dirty="0"/>
              <a:t>     PBANYS BU 21 / NYSCOPBA BU 31</a:t>
            </a:r>
          </a:p>
        </p:txBody>
      </p:sp>
      <p:sp>
        <p:nvSpPr>
          <p:cNvPr id="3" name="Content Placeholder 2"/>
          <p:cNvSpPr>
            <a:spLocks noGrp="1"/>
          </p:cNvSpPr>
          <p:nvPr>
            <p:ph idx="1"/>
          </p:nvPr>
        </p:nvSpPr>
        <p:spPr>
          <a:xfrm>
            <a:off x="481584" y="2438400"/>
            <a:ext cx="8229600" cy="4876799"/>
          </a:xfrm>
        </p:spPr>
        <p:txBody>
          <a:bodyPr/>
          <a:lstStyle/>
          <a:p>
            <a:pPr eaLnBrk="1" hangingPunct="1">
              <a:lnSpc>
                <a:spcPct val="80000"/>
              </a:lnSpc>
              <a:defRPr/>
            </a:pPr>
            <a:r>
              <a:rPr lang="en-US" altLang="en-US" sz="2000" dirty="0"/>
              <a:t>0-7………………..4 hrs. Bi-Weekly - Vacation/Sick</a:t>
            </a:r>
          </a:p>
          <a:p>
            <a:pPr eaLnBrk="1" hangingPunct="1">
              <a:lnSpc>
                <a:spcPct val="80000"/>
              </a:lnSpc>
              <a:defRPr/>
            </a:pPr>
            <a:r>
              <a:rPr lang="en-US" altLang="en-US" sz="2000" dirty="0"/>
              <a:t>7- until………….6 hrs. Bi-Weekly – Vacation /(4 </a:t>
            </a:r>
            <a:r>
              <a:rPr lang="en-US" altLang="en-US" sz="2000" dirty="0" err="1"/>
              <a:t>hrs</a:t>
            </a:r>
            <a:r>
              <a:rPr lang="en-US" altLang="en-US" sz="2000" dirty="0"/>
              <a:t> Sick)</a:t>
            </a:r>
            <a:endParaRPr lang="en-US" altLang="en-US" sz="2000" b="1" dirty="0"/>
          </a:p>
          <a:p>
            <a:pPr marL="0" indent="0" eaLnBrk="1" hangingPunct="1">
              <a:lnSpc>
                <a:spcPct val="80000"/>
              </a:lnSpc>
              <a:buNone/>
              <a:defRPr/>
            </a:pPr>
            <a:endParaRPr lang="en-US" altLang="en-US" sz="2000" b="1" dirty="0"/>
          </a:p>
          <a:p>
            <a:pPr marL="0" indent="0" eaLnBrk="1" hangingPunct="1">
              <a:lnSpc>
                <a:spcPct val="80000"/>
              </a:lnSpc>
              <a:buNone/>
              <a:defRPr/>
            </a:pPr>
            <a:r>
              <a:rPr lang="en-US" altLang="en-US" sz="2000" b="1" dirty="0"/>
              <a:t>An employee earns (5) Personal days on his/her Anniversary and will continue to earn vacation days as follows:</a:t>
            </a:r>
          </a:p>
          <a:p>
            <a:pPr marL="0" indent="0" eaLnBrk="1" hangingPunct="1">
              <a:lnSpc>
                <a:spcPct val="80000"/>
              </a:lnSpc>
              <a:buNone/>
              <a:defRPr/>
            </a:pPr>
            <a:endParaRPr lang="en-US" altLang="en-US" sz="2000" dirty="0"/>
          </a:p>
          <a:p>
            <a:pPr eaLnBrk="1" hangingPunct="1">
              <a:lnSpc>
                <a:spcPct val="80000"/>
              </a:lnSpc>
              <a:defRPr/>
            </a:pPr>
            <a:r>
              <a:rPr lang="en-US" altLang="en-US" sz="2000" dirty="0"/>
              <a:t>Year 1	……………	1 day			Year 5…..5 days		</a:t>
            </a:r>
          </a:p>
          <a:p>
            <a:pPr eaLnBrk="1" hangingPunct="1">
              <a:lnSpc>
                <a:spcPct val="80000"/>
              </a:lnSpc>
              <a:defRPr/>
            </a:pPr>
            <a:r>
              <a:rPr lang="en-US" altLang="en-US" sz="2000" dirty="0"/>
              <a:t>Year 2……………2 days			Year 6…..6 days</a:t>
            </a:r>
          </a:p>
          <a:p>
            <a:pPr eaLnBrk="1" hangingPunct="1">
              <a:lnSpc>
                <a:spcPct val="80000"/>
              </a:lnSpc>
              <a:defRPr/>
            </a:pPr>
            <a:r>
              <a:rPr lang="en-US" altLang="en-US" sz="2000" dirty="0"/>
              <a:t>Year 3……………3 days			Year 7…..7 days</a:t>
            </a:r>
          </a:p>
          <a:p>
            <a:pPr eaLnBrk="1" hangingPunct="1">
              <a:lnSpc>
                <a:spcPct val="80000"/>
              </a:lnSpc>
              <a:defRPr/>
            </a:pPr>
            <a:r>
              <a:rPr lang="en-US" altLang="en-US" sz="2000" dirty="0"/>
              <a:t>Year 4……………4 days</a:t>
            </a:r>
          </a:p>
          <a:p>
            <a:endParaRPr lang="en-US" sz="1600" dirty="0"/>
          </a:p>
        </p:txBody>
      </p:sp>
      <p:sp>
        <p:nvSpPr>
          <p:cNvPr id="4" name="Slide Number Placeholder 3"/>
          <p:cNvSpPr>
            <a:spLocks noGrp="1"/>
          </p:cNvSpPr>
          <p:nvPr>
            <p:ph type="sldNum" sz="quarter" idx="12"/>
          </p:nvPr>
        </p:nvSpPr>
        <p:spPr/>
        <p:txBody>
          <a:bodyPr/>
          <a:lstStyle/>
          <a:p>
            <a:pPr>
              <a:defRPr/>
            </a:pPr>
            <a:fld id="{A081D51B-ED0D-40E4-B089-8DCCD2C0D496}" type="slidenum">
              <a:rPr lang="en-US" altLang="en-US" smtClean="0"/>
              <a:pPr>
                <a:defRPr/>
              </a:pPr>
              <a:t>17</a:t>
            </a:fld>
            <a:endParaRPr lang="en-US" altLang="en-US" dirty="0"/>
          </a:p>
        </p:txBody>
      </p:sp>
      <p:pic>
        <p:nvPicPr>
          <p:cNvPr id="5" name="Picture 2" descr="Blue DMC Se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11757" y="439881"/>
            <a:ext cx="898236"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703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PBANYS – BU 21 / NYSCOPBA -BU 31 </a:t>
            </a:r>
          </a:p>
        </p:txBody>
      </p:sp>
      <p:sp>
        <p:nvSpPr>
          <p:cNvPr id="3" name="Content Placeholder 2"/>
          <p:cNvSpPr>
            <a:spLocks noGrp="1"/>
          </p:cNvSpPr>
          <p:nvPr>
            <p:ph idx="1"/>
          </p:nvPr>
        </p:nvSpPr>
        <p:spPr/>
        <p:txBody>
          <a:bodyPr/>
          <a:lstStyle/>
          <a:p>
            <a:pPr marL="0" indent="0">
              <a:buNone/>
            </a:pPr>
            <a:r>
              <a:rPr lang="en-US" dirty="0"/>
              <a:t>Based on an employee’s years of service he/she will continue to accrue vacation days as follows:</a:t>
            </a:r>
          </a:p>
          <a:p>
            <a:endParaRPr lang="en-US" dirty="0"/>
          </a:p>
          <a:p>
            <a:pPr eaLnBrk="1" hangingPunct="1">
              <a:lnSpc>
                <a:spcPct val="80000"/>
              </a:lnSpc>
              <a:defRPr/>
            </a:pPr>
            <a:r>
              <a:rPr lang="en-US" altLang="en-US" sz="2400" dirty="0"/>
              <a:t>20-24 ……………1   additional day</a:t>
            </a:r>
          </a:p>
          <a:p>
            <a:pPr eaLnBrk="1" hangingPunct="1">
              <a:lnSpc>
                <a:spcPct val="80000"/>
              </a:lnSpc>
              <a:defRPr/>
            </a:pPr>
            <a:r>
              <a:rPr lang="en-US" altLang="en-US" sz="2400" dirty="0"/>
              <a:t>25-29..…………..2  additional days    </a:t>
            </a:r>
          </a:p>
          <a:p>
            <a:pPr eaLnBrk="1" hangingPunct="1">
              <a:lnSpc>
                <a:spcPct val="80000"/>
              </a:lnSpc>
              <a:defRPr/>
            </a:pPr>
            <a:r>
              <a:rPr lang="en-US" altLang="en-US" sz="2400" dirty="0"/>
              <a:t>30-34…………….3  additional days</a:t>
            </a:r>
          </a:p>
          <a:p>
            <a:pPr eaLnBrk="1" hangingPunct="1">
              <a:lnSpc>
                <a:spcPct val="80000"/>
              </a:lnSpc>
              <a:defRPr/>
            </a:pPr>
            <a:r>
              <a:rPr lang="en-US" altLang="en-US" sz="2400" dirty="0"/>
              <a:t>35/more………..4 additional days</a:t>
            </a:r>
          </a:p>
          <a:p>
            <a:endParaRPr lang="en-US" dirty="0"/>
          </a:p>
          <a:p>
            <a:r>
              <a:rPr lang="en-US" sz="2000" b="1" dirty="0"/>
              <a:t>Max employee can earn per year is:</a:t>
            </a:r>
          </a:p>
          <a:p>
            <a:pPr marL="0" indent="0">
              <a:buNone/>
            </a:pPr>
            <a:r>
              <a:rPr lang="en-US" sz="2000" dirty="0"/>
              <a:t>    Sick Leave – 1700 hours / Annual Leave – 320 hours </a:t>
            </a:r>
          </a:p>
          <a:p>
            <a:endParaRPr lang="en-US" dirty="0"/>
          </a:p>
        </p:txBody>
      </p:sp>
      <p:sp>
        <p:nvSpPr>
          <p:cNvPr id="4" name="Slide Number Placeholder 3"/>
          <p:cNvSpPr>
            <a:spLocks noGrp="1"/>
          </p:cNvSpPr>
          <p:nvPr>
            <p:ph type="sldNum" sz="quarter" idx="12"/>
          </p:nvPr>
        </p:nvSpPr>
        <p:spPr/>
        <p:txBody>
          <a:bodyPr/>
          <a:lstStyle/>
          <a:p>
            <a:pPr>
              <a:defRPr/>
            </a:pPr>
            <a:fld id="{A081D51B-ED0D-40E4-B089-8DCCD2C0D496}" type="slidenum">
              <a:rPr lang="en-US" altLang="en-US" smtClean="0"/>
              <a:pPr>
                <a:defRPr/>
              </a:pPr>
              <a:t>18</a:t>
            </a:fld>
            <a:endParaRPr lang="en-US" altLang="en-US" dirty="0"/>
          </a:p>
        </p:txBody>
      </p:sp>
      <p:pic>
        <p:nvPicPr>
          <p:cNvPr id="5" name="Picture 2" descr="Blue DMC Se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2882" y="160337"/>
            <a:ext cx="898236"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768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066800" y="1066800"/>
            <a:ext cx="6781800" cy="609600"/>
          </a:xfrm>
        </p:spPr>
        <p:txBody>
          <a:bodyPr/>
          <a:lstStyle/>
          <a:p>
            <a:r>
              <a:rPr lang="en-US" altLang="en-US" sz="3600" b="1" u="sng" dirty="0"/>
              <a:t>To Complete a Time Off Request:</a:t>
            </a:r>
            <a:br>
              <a:rPr lang="en-US" altLang="en-US" sz="3600" b="1" dirty="0"/>
            </a:br>
            <a:endParaRPr lang="en-US" altLang="en-US" sz="3600" b="1" dirty="0"/>
          </a:p>
        </p:txBody>
      </p:sp>
      <p:pic>
        <p:nvPicPr>
          <p:cNvPr id="19459"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593725" y="2767013"/>
            <a:ext cx="7483475" cy="1797050"/>
          </a:xfrm>
        </p:spPr>
      </p:pic>
      <p:pic>
        <p:nvPicPr>
          <p:cNvPr id="19460" name="Picture 4" descr="C:\Users\vumbacti\AppData\Local\Temp\SNAGHTML14c8ec4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13" y="1295400"/>
            <a:ext cx="74676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5"/>
          <p:cNvSpPr>
            <a:spLocks noChangeArrowheads="1"/>
          </p:cNvSpPr>
          <p:nvPr/>
        </p:nvSpPr>
        <p:spPr bwMode="auto">
          <a:xfrm>
            <a:off x="2286000" y="4724400"/>
            <a:ext cx="36576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600" dirty="0"/>
              <a:t>Select Request Time Off from the menu bar located at the top of the screen (highlighted above).</a:t>
            </a:r>
          </a:p>
          <a:p>
            <a:r>
              <a:rPr lang="en-US" altLang="en-US" sz="1600" dirty="0"/>
              <a:t>To request time off from your supervisor, double click on the day you wish to request off or update on the calendar (shown above).</a:t>
            </a:r>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19</a:t>
            </a:fld>
            <a:endParaRPr lang="en-US"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1388917"/>
            <a:ext cx="8229600" cy="742950"/>
          </a:xfrm>
        </p:spPr>
        <p:txBody>
          <a:bodyPr/>
          <a:lstStyle/>
          <a:p>
            <a:pPr algn="ctr" eaLnBrk="1" hangingPunct="1"/>
            <a:r>
              <a:rPr lang="en-US" altLang="en-US" b="1" dirty="0"/>
              <a:t>Mission Statement</a:t>
            </a:r>
          </a:p>
        </p:txBody>
      </p:sp>
      <p:sp>
        <p:nvSpPr>
          <p:cNvPr id="3" name="Content Placeholder 2"/>
          <p:cNvSpPr>
            <a:spLocks noGrp="1"/>
          </p:cNvSpPr>
          <p:nvPr>
            <p:ph idx="1"/>
          </p:nvPr>
        </p:nvSpPr>
        <p:spPr>
          <a:xfrm>
            <a:off x="228600" y="1676400"/>
            <a:ext cx="8686800" cy="4953000"/>
          </a:xfrm>
        </p:spPr>
        <p:txBody>
          <a:bodyPr>
            <a:normAutofit/>
          </a:bodyPr>
          <a:lstStyle/>
          <a:p>
            <a:pPr>
              <a:defRPr/>
            </a:pPr>
            <a:endParaRPr lang="en-US" b="1" dirty="0"/>
          </a:p>
          <a:p>
            <a:pPr>
              <a:defRPr/>
            </a:pPr>
            <a:endParaRPr lang="en-US" b="1" dirty="0"/>
          </a:p>
          <a:p>
            <a:pPr>
              <a:defRPr/>
            </a:pPr>
            <a:r>
              <a:rPr lang="en-US" dirty="0"/>
              <a:t> The Payroll Department is a dedicated team of professionals committed to paying employees on-time and accurately; to providing employees with excellence in customer service and to supporting campus efforts to achieve its mission.</a:t>
            </a:r>
          </a:p>
          <a:p>
            <a:pPr marL="274320" indent="-274320" eaLnBrk="1" fontAlgn="auto" hangingPunct="1">
              <a:spcAft>
                <a:spcPts val="0"/>
              </a:spcAft>
              <a:buClr>
                <a:schemeClr val="accent3"/>
              </a:buClr>
              <a:buFont typeface="Wingdings 2"/>
              <a:buChar char=""/>
              <a:defRPr/>
            </a:pPr>
            <a:endParaRPr lang="en-US" dirty="0"/>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2</a:t>
            </a:fld>
            <a:endParaRPr lang="en-US" altLang="en-US" dirty="0"/>
          </a:p>
        </p:txBody>
      </p:sp>
      <p:pic>
        <p:nvPicPr>
          <p:cNvPr id="5" name="Picture 2" descr="Blue DMC Se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2882" y="228600"/>
            <a:ext cx="898236"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EB1B00-AF80-406E-A6EC-68006C426714}"/>
              </a:ext>
            </a:extLst>
          </p:cNvPr>
          <p:cNvSpPr>
            <a:spLocks noGrp="1"/>
          </p:cNvSpPr>
          <p:nvPr>
            <p:ph type="sldNum" sz="quarter" idx="12"/>
          </p:nvPr>
        </p:nvSpPr>
        <p:spPr/>
        <p:txBody>
          <a:bodyPr/>
          <a:lstStyle/>
          <a:p>
            <a:pPr>
              <a:defRPr/>
            </a:pPr>
            <a:fld id="{993EAB62-708B-47EF-94E6-4536E542F14D}" type="slidenum">
              <a:rPr lang="en-US" altLang="en-US" smtClean="0"/>
              <a:pPr>
                <a:defRPr/>
              </a:pPr>
              <a:t>20</a:t>
            </a:fld>
            <a:endParaRPr lang="en-US" altLang="en-US" dirty="0"/>
          </a:p>
        </p:txBody>
      </p:sp>
      <p:pic>
        <p:nvPicPr>
          <p:cNvPr id="3" name="Picture 2">
            <a:extLst>
              <a:ext uri="{FF2B5EF4-FFF2-40B4-BE49-F238E27FC236}">
                <a16:creationId xmlns:a16="http://schemas.microsoft.com/office/drawing/2014/main" id="{1D1AACD1-9EA4-4482-A6F7-8C1F7EF384CB}"/>
              </a:ext>
            </a:extLst>
          </p:cNvPr>
          <p:cNvPicPr>
            <a:picLocks noChangeAspect="1"/>
          </p:cNvPicPr>
          <p:nvPr/>
        </p:nvPicPr>
        <p:blipFill>
          <a:blip r:embed="rId2"/>
          <a:stretch>
            <a:fillRect/>
          </a:stretch>
        </p:blipFill>
        <p:spPr>
          <a:xfrm>
            <a:off x="0" y="1305175"/>
            <a:ext cx="9144000" cy="5233737"/>
          </a:xfrm>
          <a:prstGeom prst="rect">
            <a:avLst/>
          </a:prstGeom>
        </p:spPr>
      </p:pic>
      <p:pic>
        <p:nvPicPr>
          <p:cNvPr id="4" name="Picture 2" descr="Blue DMC Se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2882" y="152400"/>
            <a:ext cx="898236"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309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533400" y="923276"/>
            <a:ext cx="8077200" cy="514350"/>
          </a:xfrm>
        </p:spPr>
        <p:txBody>
          <a:bodyPr/>
          <a:lstStyle/>
          <a:p>
            <a:r>
              <a:rPr lang="en-US" altLang="en-US" sz="3200" b="1" dirty="0"/>
              <a:t>	PEF/Security who are not on TAS</a:t>
            </a:r>
          </a:p>
        </p:txBody>
      </p:sp>
      <p:sp>
        <p:nvSpPr>
          <p:cNvPr id="30723" name="Content Placeholder 2"/>
          <p:cNvSpPr txBox="1">
            <a:spLocks/>
          </p:cNvSpPr>
          <p:nvPr/>
        </p:nvSpPr>
        <p:spPr bwMode="auto">
          <a:xfrm>
            <a:off x="706438" y="4267200"/>
            <a:ext cx="47799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639763" indent="-246063">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indent="-246063">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187450" indent="-20955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1462088" indent="-20955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19192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3764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28336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2908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endParaRPr lang="en-US" altLang="en-US" sz="2000" dirty="0"/>
          </a:p>
        </p:txBody>
      </p:sp>
      <p:sp>
        <p:nvSpPr>
          <p:cNvPr id="30724" name="Content Placeholder 4"/>
          <p:cNvSpPr>
            <a:spLocks noGrp="1"/>
          </p:cNvSpPr>
          <p:nvPr>
            <p:ph idx="1"/>
          </p:nvPr>
        </p:nvSpPr>
        <p:spPr>
          <a:xfrm>
            <a:off x="457200" y="1462087"/>
            <a:ext cx="8229600" cy="5178425"/>
          </a:xfrm>
        </p:spPr>
        <p:txBody>
          <a:bodyPr/>
          <a:lstStyle/>
          <a:p>
            <a:r>
              <a:rPr lang="en-US" altLang="en-US" sz="2000" dirty="0"/>
              <a:t>Please log onto the Payroll Internet Page to obtain Bi-Weekly Time sheet. </a:t>
            </a:r>
            <a:r>
              <a:rPr lang="en-US" altLang="en-US" sz="1800" dirty="0"/>
              <a:t>(</a:t>
            </a:r>
            <a:r>
              <a:rPr lang="en-US" altLang="en-US" sz="1800" b="1" i="1" dirty="0"/>
              <a:t>Bi-Weekly ATTENDANCE &amp; LEAVE ACCRUAL REPORT - CLASSIFIED SERVICE EMPLOYEES</a:t>
            </a:r>
            <a:r>
              <a:rPr lang="en-US" altLang="en-US" sz="2000" dirty="0"/>
              <a:t>)</a:t>
            </a:r>
          </a:p>
          <a:p>
            <a:pPr lvl="1"/>
            <a:r>
              <a:rPr lang="en-US" altLang="en-US" sz="1800" dirty="0"/>
              <a:t> https://www.downstate.edu/finance/departments/payroll.html</a:t>
            </a:r>
          </a:p>
          <a:p>
            <a:r>
              <a:rPr lang="en-US" altLang="en-US" sz="2000" dirty="0"/>
              <a:t>It should be submitted Bi-Weekly and scanned to </a:t>
            </a:r>
            <a:r>
              <a:rPr lang="en-US" altLang="en-US" sz="2000" dirty="0">
                <a:solidFill>
                  <a:srgbClr val="0070C0"/>
                </a:solidFill>
                <a:hlinkClick r:id="rId2">
                  <a:extLst>
                    <a:ext uri="{A12FA001-AC4F-418D-AE19-62706E023703}">
                      <ahyp:hlinkClr xmlns:ahyp="http://schemas.microsoft.com/office/drawing/2018/hyperlinkcolor" val="tx"/>
                    </a:ext>
                  </a:extLst>
                </a:hlinkClick>
              </a:rPr>
              <a:t>Payroll@downstate.edu</a:t>
            </a:r>
            <a:r>
              <a:rPr lang="en-US" altLang="en-US" sz="2000" dirty="0">
                <a:solidFill>
                  <a:srgbClr val="0070C0"/>
                </a:solidFill>
              </a:rPr>
              <a:t> </a:t>
            </a:r>
            <a:r>
              <a:rPr lang="en-US" altLang="en-US" sz="2000" dirty="0"/>
              <a:t>or fax to </a:t>
            </a:r>
            <a:r>
              <a:rPr lang="en-US" altLang="en-US" sz="2000" dirty="0">
                <a:solidFill>
                  <a:srgbClr val="0070C0"/>
                </a:solidFill>
              </a:rPr>
              <a:t>718-270-4143</a:t>
            </a:r>
            <a:r>
              <a:rPr lang="en-US" altLang="en-US" sz="2000" dirty="0"/>
              <a:t>.</a:t>
            </a:r>
          </a:p>
          <a:p>
            <a:endParaRPr lang="en-US" altLang="en-US" dirty="0"/>
          </a:p>
        </p:txBody>
      </p:sp>
      <p:pic>
        <p:nvPicPr>
          <p:cNvPr id="3072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99" y="3429000"/>
            <a:ext cx="8313701" cy="336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21</a:t>
            </a:fld>
            <a:endParaRPr lang="en-US" altLang="en-US" dirty="0"/>
          </a:p>
        </p:txBody>
      </p:sp>
      <p:pic>
        <p:nvPicPr>
          <p:cNvPr id="7" name="Picture 2" descr="Blue DMC Se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22882" y="209550"/>
            <a:ext cx="753918" cy="7137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875256" y="762000"/>
            <a:ext cx="7162800" cy="609600"/>
          </a:xfrm>
        </p:spPr>
        <p:txBody>
          <a:bodyPr/>
          <a:lstStyle/>
          <a:p>
            <a:r>
              <a:rPr lang="en-US" altLang="en-US" sz="2800" b="1" dirty="0"/>
              <a:t>Faculty and Individual Hourly/Per Diem/Adjunct </a:t>
            </a:r>
          </a:p>
        </p:txBody>
      </p:sp>
      <p:sp>
        <p:nvSpPr>
          <p:cNvPr id="29699" name="Content Placeholder 2"/>
          <p:cNvSpPr>
            <a:spLocks noGrp="1"/>
          </p:cNvSpPr>
          <p:nvPr>
            <p:ph idx="1"/>
          </p:nvPr>
        </p:nvSpPr>
        <p:spPr>
          <a:xfrm>
            <a:off x="376781" y="1459345"/>
            <a:ext cx="8159750" cy="5410200"/>
          </a:xfrm>
        </p:spPr>
        <p:txBody>
          <a:bodyPr/>
          <a:lstStyle/>
          <a:p>
            <a:r>
              <a:rPr lang="en-US" altLang="en-US" sz="2000" dirty="0"/>
              <a:t>Please log onto the Payroll Internet Page to obtain Hourly Time sheet. </a:t>
            </a:r>
            <a:r>
              <a:rPr lang="en-US" altLang="en-US" sz="1400" dirty="0"/>
              <a:t>(</a:t>
            </a:r>
            <a:r>
              <a:rPr lang="en-US" altLang="en-US" sz="1400" b="1" dirty="0"/>
              <a:t>HOURLY FACULTY AND INDIVIDUAL REPORT OF TIME &amp; ATTENDANCE</a:t>
            </a:r>
            <a:r>
              <a:rPr lang="en-US" altLang="en-US" sz="1400" dirty="0"/>
              <a:t>).</a:t>
            </a:r>
          </a:p>
          <a:p>
            <a:pPr lvl="1"/>
            <a:r>
              <a:rPr lang="en-US" altLang="en-US" sz="1800" dirty="0"/>
              <a:t> </a:t>
            </a:r>
            <a:r>
              <a:rPr lang="en-US" altLang="en-US" sz="1800" dirty="0">
                <a:solidFill>
                  <a:srgbClr val="0070C0"/>
                </a:solidFill>
                <a:hlinkClick r:id="rId2">
                  <a:extLst>
                    <a:ext uri="{A12FA001-AC4F-418D-AE19-62706E023703}">
                      <ahyp:hlinkClr xmlns:ahyp="http://schemas.microsoft.com/office/drawing/2018/hyperlinkcolor" val="tx"/>
                    </a:ext>
                  </a:extLst>
                </a:hlinkClick>
              </a:rPr>
              <a:t>https://www.downstate.edu/payroll/time-attendance.html</a:t>
            </a:r>
            <a:endParaRPr lang="en-US" altLang="en-US" sz="1800" dirty="0">
              <a:solidFill>
                <a:srgbClr val="0070C0"/>
              </a:solidFill>
            </a:endParaRPr>
          </a:p>
          <a:p>
            <a:r>
              <a:rPr lang="en-US" altLang="en-US" sz="2000" dirty="0"/>
              <a:t>It should be submitted Bi-Weekly and scanned to </a:t>
            </a:r>
            <a:r>
              <a:rPr lang="en-US" altLang="en-US" sz="2000" dirty="0">
                <a:solidFill>
                  <a:srgbClr val="0070C0"/>
                </a:solidFill>
                <a:hlinkClick r:id="rId3">
                  <a:extLst>
                    <a:ext uri="{A12FA001-AC4F-418D-AE19-62706E023703}">
                      <ahyp:hlinkClr xmlns:ahyp="http://schemas.microsoft.com/office/drawing/2018/hyperlinkcolor" val="tx"/>
                    </a:ext>
                  </a:extLst>
                </a:hlinkClick>
              </a:rPr>
              <a:t>Payroll@downstate.edu</a:t>
            </a:r>
            <a:r>
              <a:rPr lang="en-US" altLang="en-US" sz="2000" dirty="0">
                <a:solidFill>
                  <a:srgbClr val="0070C0"/>
                </a:solidFill>
              </a:rPr>
              <a:t> </a:t>
            </a:r>
            <a:r>
              <a:rPr lang="en-US" altLang="en-US" sz="2000" dirty="0"/>
              <a:t>or  faxed to </a:t>
            </a:r>
            <a:r>
              <a:rPr lang="en-US" altLang="en-US" sz="2000" dirty="0">
                <a:solidFill>
                  <a:srgbClr val="0070C0"/>
                </a:solidFill>
              </a:rPr>
              <a:t>718-270-4143</a:t>
            </a:r>
            <a:r>
              <a:rPr lang="en-US" altLang="en-US" sz="2000" dirty="0"/>
              <a:t>.</a:t>
            </a:r>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22</a:t>
            </a:fld>
            <a:endParaRPr lang="en-US" altLang="en-US" dirty="0"/>
          </a:p>
        </p:txBody>
      </p:sp>
      <p:pic>
        <p:nvPicPr>
          <p:cNvPr id="3" name="Picture 2">
            <a:extLst>
              <a:ext uri="{FF2B5EF4-FFF2-40B4-BE49-F238E27FC236}">
                <a16:creationId xmlns:a16="http://schemas.microsoft.com/office/drawing/2014/main" id="{016F6A46-2BCE-43E8-8F1F-D51B0FC83EE4}"/>
              </a:ext>
            </a:extLst>
          </p:cNvPr>
          <p:cNvPicPr>
            <a:picLocks noChangeAspect="1"/>
          </p:cNvPicPr>
          <p:nvPr/>
        </p:nvPicPr>
        <p:blipFill>
          <a:blip r:embed="rId4"/>
          <a:stretch>
            <a:fillRect/>
          </a:stretch>
        </p:blipFill>
        <p:spPr>
          <a:xfrm>
            <a:off x="2514600" y="3062288"/>
            <a:ext cx="3884113" cy="3719512"/>
          </a:xfrm>
          <a:prstGeom prst="rect">
            <a:avLst/>
          </a:prstGeom>
        </p:spPr>
      </p:pic>
      <p:pic>
        <p:nvPicPr>
          <p:cNvPr id="6" name="Picture 2" descr="Blue DMC Se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31338" y="152400"/>
            <a:ext cx="793062" cy="76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276600" y="838200"/>
            <a:ext cx="2514600" cy="838200"/>
          </a:xfrm>
        </p:spPr>
        <p:txBody>
          <a:bodyPr/>
          <a:lstStyle/>
          <a:p>
            <a:r>
              <a:rPr lang="en-US" altLang="en-US" dirty="0"/>
              <a:t>Payroll </a:t>
            </a:r>
          </a:p>
        </p:txBody>
      </p:sp>
      <p:sp>
        <p:nvSpPr>
          <p:cNvPr id="10243" name="Content Placeholder 2"/>
          <p:cNvSpPr>
            <a:spLocks noGrp="1"/>
          </p:cNvSpPr>
          <p:nvPr>
            <p:ph idx="1"/>
          </p:nvPr>
        </p:nvSpPr>
        <p:spPr>
          <a:xfrm>
            <a:off x="304800" y="1524000"/>
            <a:ext cx="8534400" cy="5181600"/>
          </a:xfrm>
        </p:spPr>
        <p:txBody>
          <a:bodyPr/>
          <a:lstStyle/>
          <a:p>
            <a:pPr eaLnBrk="1" hangingPunct="1">
              <a:lnSpc>
                <a:spcPct val="150000"/>
              </a:lnSpc>
              <a:spcBef>
                <a:spcPct val="0"/>
              </a:spcBef>
              <a:buClr>
                <a:schemeClr val="tx1"/>
              </a:buClr>
            </a:pPr>
            <a:r>
              <a:rPr lang="en-US" altLang="en-US" sz="2000" dirty="0">
                <a:cs typeface="Arial" charset="0"/>
              </a:rPr>
              <a:t>Paid </a:t>
            </a:r>
            <a:r>
              <a:rPr lang="en-US" altLang="en-US" sz="2000" u="sng" dirty="0">
                <a:solidFill>
                  <a:srgbClr val="C00000"/>
                </a:solidFill>
                <a:cs typeface="Arial" charset="0"/>
              </a:rPr>
              <a:t>Bi-Weekly</a:t>
            </a:r>
            <a:r>
              <a:rPr lang="en-US" altLang="en-US" sz="2000" dirty="0">
                <a:cs typeface="Arial" charset="0"/>
              </a:rPr>
              <a:t> on </a:t>
            </a:r>
            <a:r>
              <a:rPr lang="en-US" altLang="en-US" sz="2000" u="sng" dirty="0">
                <a:solidFill>
                  <a:srgbClr val="C00000"/>
                </a:solidFill>
                <a:cs typeface="Arial" charset="0"/>
              </a:rPr>
              <a:t>Wednesdays</a:t>
            </a:r>
            <a:r>
              <a:rPr lang="en-US" altLang="en-US" sz="2000" dirty="0">
                <a:cs typeface="Arial" charset="0"/>
              </a:rPr>
              <a:t> for work performed two weeks earlier.</a:t>
            </a:r>
          </a:p>
          <a:p>
            <a:pPr eaLnBrk="1" hangingPunct="1">
              <a:buClr>
                <a:schemeClr val="tx1"/>
              </a:buClr>
            </a:pPr>
            <a:r>
              <a:rPr lang="en-US" altLang="en-US" sz="2000" dirty="0">
                <a:cs typeface="Arial" charset="0"/>
              </a:rPr>
              <a:t>Salary Factor used to compute your </a:t>
            </a:r>
            <a:r>
              <a:rPr lang="en-US" altLang="en-US" sz="2000" u="sng" dirty="0">
                <a:solidFill>
                  <a:srgbClr val="C00000"/>
                </a:solidFill>
                <a:cs typeface="Arial" charset="0"/>
              </a:rPr>
              <a:t>Bi-Weekly</a:t>
            </a:r>
            <a:r>
              <a:rPr lang="en-US" altLang="en-US" sz="2000" dirty="0">
                <a:cs typeface="Arial" charset="0"/>
              </a:rPr>
              <a:t> salary</a:t>
            </a:r>
          </a:p>
          <a:p>
            <a:pPr marL="892175" lvl="2" indent="-342900" eaLnBrk="1" hangingPunct="1">
              <a:spcBef>
                <a:spcPts val="575"/>
              </a:spcBef>
              <a:buClr>
                <a:schemeClr val="tx1"/>
              </a:buClr>
            </a:pPr>
            <a:r>
              <a:rPr lang="en-US" altLang="en-US" sz="2000" u="sng" dirty="0">
                <a:cs typeface="Arial" charset="0"/>
              </a:rPr>
              <a:t>Full-time employees</a:t>
            </a:r>
            <a:br>
              <a:rPr lang="en-US" altLang="en-US" sz="2000" u="sng" dirty="0">
                <a:cs typeface="Arial" charset="0"/>
              </a:rPr>
            </a:br>
            <a:r>
              <a:rPr lang="en-US" altLang="en-US" sz="2000" dirty="0">
                <a:solidFill>
                  <a:srgbClr val="C00000"/>
                </a:solidFill>
                <a:cs typeface="Arial" charset="0"/>
              </a:rPr>
              <a:t>Base Salary </a:t>
            </a:r>
            <a:r>
              <a:rPr lang="en-US" altLang="en-US" sz="2000" dirty="0">
                <a:cs typeface="Arial" charset="0"/>
              </a:rPr>
              <a:t>X</a:t>
            </a:r>
            <a:r>
              <a:rPr lang="en-US" altLang="en-US" sz="2000" dirty="0">
                <a:solidFill>
                  <a:srgbClr val="C00000"/>
                </a:solidFill>
                <a:cs typeface="Arial" charset="0"/>
              </a:rPr>
              <a:t> Factor</a:t>
            </a:r>
          </a:p>
          <a:p>
            <a:pPr marL="892175" lvl="2" indent="-342900" eaLnBrk="1" hangingPunct="1">
              <a:spcBef>
                <a:spcPts val="575"/>
              </a:spcBef>
              <a:buClr>
                <a:schemeClr val="tx1"/>
              </a:buClr>
            </a:pPr>
            <a:r>
              <a:rPr lang="en-US" altLang="en-US" sz="2000" u="sng" dirty="0">
                <a:cs typeface="Arial" charset="0"/>
              </a:rPr>
              <a:t>Part-time employees</a:t>
            </a:r>
            <a:br>
              <a:rPr lang="en-US" altLang="en-US" sz="2000" u="sng" dirty="0">
                <a:cs typeface="Arial" charset="0"/>
              </a:rPr>
            </a:br>
            <a:r>
              <a:rPr lang="en-US" altLang="en-US" sz="2000" dirty="0">
                <a:solidFill>
                  <a:srgbClr val="C00000"/>
                </a:solidFill>
                <a:cs typeface="Arial" charset="0"/>
              </a:rPr>
              <a:t>Base Salary </a:t>
            </a:r>
            <a:r>
              <a:rPr lang="en-US" altLang="en-US" sz="2000" dirty="0">
                <a:cs typeface="Arial" charset="0"/>
              </a:rPr>
              <a:t>X</a:t>
            </a:r>
            <a:r>
              <a:rPr lang="en-US" altLang="en-US" sz="2000" dirty="0">
                <a:solidFill>
                  <a:srgbClr val="C00000"/>
                </a:solidFill>
                <a:cs typeface="Arial" charset="0"/>
              </a:rPr>
              <a:t> Factor </a:t>
            </a:r>
            <a:r>
              <a:rPr lang="en-US" altLang="en-US" sz="2000" dirty="0">
                <a:cs typeface="Arial" charset="0"/>
              </a:rPr>
              <a:t>X</a:t>
            </a:r>
            <a:r>
              <a:rPr lang="en-US" altLang="en-US" sz="2000" dirty="0">
                <a:solidFill>
                  <a:srgbClr val="C00000"/>
                </a:solidFill>
                <a:cs typeface="Arial" charset="0"/>
              </a:rPr>
              <a:t> Percentage of obligation </a:t>
            </a:r>
            <a:r>
              <a:rPr lang="en-US" altLang="en-US" sz="2000" dirty="0">
                <a:cs typeface="Arial" charset="0"/>
              </a:rPr>
              <a:t>(FTE)</a:t>
            </a:r>
          </a:p>
          <a:p>
            <a:pPr eaLnBrk="1" hangingPunct="1">
              <a:buClr>
                <a:schemeClr val="tx1"/>
              </a:buClr>
            </a:pPr>
            <a:r>
              <a:rPr lang="en-US" altLang="en-US" sz="2000" b="1" u="sng" dirty="0">
                <a:solidFill>
                  <a:srgbClr val="C00000"/>
                </a:solidFill>
                <a:cs typeface="Arial" charset="0"/>
              </a:rPr>
              <a:t>Please Note</a:t>
            </a:r>
            <a:r>
              <a:rPr lang="en-US" altLang="en-US" sz="2000" b="1" i="1" dirty="0">
                <a:solidFill>
                  <a:srgbClr val="C00000"/>
                </a:solidFill>
                <a:cs typeface="Arial" charset="0"/>
              </a:rPr>
              <a:t>:</a:t>
            </a:r>
            <a:r>
              <a:rPr lang="en-US" altLang="en-US" sz="2000" i="1" dirty="0">
                <a:solidFill>
                  <a:srgbClr val="C00000"/>
                </a:solidFill>
                <a:cs typeface="Arial" charset="0"/>
              </a:rPr>
              <a:t> </a:t>
            </a:r>
          </a:p>
          <a:p>
            <a:pPr lvl="1" eaLnBrk="1" hangingPunct="1">
              <a:buClr>
                <a:schemeClr val="tx1"/>
              </a:buClr>
            </a:pPr>
            <a:r>
              <a:rPr lang="en-US" altLang="en-US" sz="1800" dirty="0">
                <a:solidFill>
                  <a:srgbClr val="C00000"/>
                </a:solidFill>
                <a:cs typeface="Arial" charset="0"/>
              </a:rPr>
              <a:t>Dividing your salary by 26 will not give you the correct salary. State paychecks are base on the State fiscal year which can not be equally divided.</a:t>
            </a:r>
          </a:p>
          <a:p>
            <a:pPr eaLnBrk="1" hangingPunct="1">
              <a:buClr>
                <a:schemeClr val="tx1"/>
              </a:buClr>
            </a:pPr>
            <a:r>
              <a:rPr lang="en-US" altLang="en-US" sz="2000" dirty="0">
                <a:cs typeface="Arial" charset="0"/>
              </a:rPr>
              <a:t>The Salary Factor use is .038356 (for leap year is .038251).</a:t>
            </a:r>
          </a:p>
          <a:p>
            <a:pPr eaLnBrk="1" hangingPunct="1">
              <a:buClr>
                <a:schemeClr val="tx1"/>
              </a:buClr>
            </a:pPr>
            <a:r>
              <a:rPr lang="en-US" altLang="en-US" sz="2000" dirty="0">
                <a:cs typeface="Arial" charset="0"/>
              </a:rPr>
              <a:t>Review all information for accuracy.	</a:t>
            </a:r>
          </a:p>
          <a:p>
            <a:pPr marL="0" indent="0" eaLnBrk="1" hangingPunct="1">
              <a:buClr>
                <a:schemeClr val="tx1"/>
              </a:buClr>
              <a:buNone/>
            </a:pPr>
            <a:r>
              <a:rPr lang="en-US" altLang="en-US" sz="2000" dirty="0">
                <a:cs typeface="Arial" charset="0"/>
              </a:rPr>
              <a:t>   </a:t>
            </a:r>
          </a:p>
          <a:p>
            <a:pPr marL="0" indent="0" algn="ctr">
              <a:buNone/>
            </a:pPr>
            <a:r>
              <a:rPr lang="en-US" altLang="en-US" sz="2000" b="1" dirty="0"/>
              <a:t>The pay week begins on </a:t>
            </a:r>
            <a:r>
              <a:rPr lang="en-US" altLang="en-US" sz="2000" b="1" u="sng" dirty="0"/>
              <a:t>Thursday</a:t>
            </a:r>
            <a:r>
              <a:rPr lang="en-US" altLang="en-US" sz="2000" b="1" dirty="0"/>
              <a:t> and ends on </a:t>
            </a:r>
            <a:r>
              <a:rPr lang="en-US" altLang="en-US" sz="2000" b="1" u="sng" dirty="0"/>
              <a:t>Wednesday</a:t>
            </a:r>
            <a:r>
              <a:rPr lang="en-US" altLang="en-US" sz="2000" b="1" dirty="0"/>
              <a:t>.</a:t>
            </a:r>
          </a:p>
          <a:p>
            <a:pPr marL="0" indent="0" algn="ctr">
              <a:buNone/>
            </a:pPr>
            <a:r>
              <a:rPr lang="en-US" altLang="en-US" sz="2000" b="1" dirty="0">
                <a:solidFill>
                  <a:srgbClr val="0070C0"/>
                </a:solidFill>
                <a:hlinkClick r:id="rId2">
                  <a:extLst>
                    <a:ext uri="{A12FA001-AC4F-418D-AE19-62706E023703}">
                      <ahyp:hlinkClr xmlns:ahyp="http://schemas.microsoft.com/office/drawing/2018/hyperlinkcolor" val="tx"/>
                    </a:ext>
                  </a:extLst>
                </a:hlinkClick>
              </a:rPr>
              <a:t>https://www.downstate.edu/payroll/forms.html</a:t>
            </a:r>
            <a:endParaRPr lang="en-US" altLang="en-US" sz="2000" b="1" dirty="0">
              <a:solidFill>
                <a:srgbClr val="0070C0"/>
              </a:solidFill>
            </a:endParaRPr>
          </a:p>
          <a:p>
            <a:pPr marL="0" indent="0">
              <a:buNone/>
            </a:pPr>
            <a:endParaRPr lang="en-US" altLang="en-US" sz="2000" b="1" dirty="0"/>
          </a:p>
          <a:p>
            <a:pPr marL="0" indent="0">
              <a:buNone/>
            </a:pPr>
            <a:endParaRPr lang="en-US" altLang="en-US" sz="2000" b="1" dirty="0"/>
          </a:p>
          <a:p>
            <a:endParaRPr lang="en-US" altLang="en-US" sz="2000" b="1" dirty="0"/>
          </a:p>
          <a:p>
            <a:pPr marL="0" indent="0">
              <a:buNone/>
            </a:pPr>
            <a:endParaRPr lang="en-US" altLang="en-US" dirty="0"/>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23</a:t>
            </a:fld>
            <a:endParaRPr lang="en-US" altLang="en-US" dirty="0"/>
          </a:p>
        </p:txBody>
      </p:sp>
      <p:pic>
        <p:nvPicPr>
          <p:cNvPr id="5" name="Picture 2" descr="Blue DMC Se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34636"/>
            <a:ext cx="898236"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8140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562100" y="1143000"/>
            <a:ext cx="5715000" cy="609600"/>
          </a:xfrm>
        </p:spPr>
        <p:txBody>
          <a:bodyPr/>
          <a:lstStyle/>
          <a:p>
            <a:r>
              <a:rPr lang="en-US" altLang="en-US" b="1" dirty="0"/>
              <a:t>Overtime</a:t>
            </a:r>
            <a:r>
              <a:rPr lang="en-US" altLang="en-US" dirty="0"/>
              <a:t> </a:t>
            </a:r>
            <a:r>
              <a:rPr lang="en-US" altLang="en-US" b="1" dirty="0"/>
              <a:t>&amp; Holiday</a:t>
            </a:r>
          </a:p>
        </p:txBody>
      </p:sp>
      <p:sp>
        <p:nvSpPr>
          <p:cNvPr id="23555" name="Content Placeholder 2"/>
          <p:cNvSpPr>
            <a:spLocks noGrp="1"/>
          </p:cNvSpPr>
          <p:nvPr>
            <p:ph idx="1"/>
          </p:nvPr>
        </p:nvSpPr>
        <p:spPr>
          <a:xfrm>
            <a:off x="457200" y="1752600"/>
            <a:ext cx="8229600" cy="5349874"/>
          </a:xfrm>
        </p:spPr>
        <p:txBody>
          <a:bodyPr/>
          <a:lstStyle/>
          <a:p>
            <a:pPr marL="0" indent="0">
              <a:lnSpc>
                <a:spcPct val="80000"/>
              </a:lnSpc>
              <a:buNone/>
              <a:defRPr/>
            </a:pPr>
            <a:endParaRPr lang="en-US" altLang="en-US" sz="2400" b="1" u="sng" dirty="0"/>
          </a:p>
          <a:p>
            <a:pPr>
              <a:lnSpc>
                <a:spcPct val="80000"/>
              </a:lnSpc>
              <a:defRPr/>
            </a:pPr>
            <a:r>
              <a:rPr lang="en-US" altLang="en-US" sz="2400" b="1" u="sng" dirty="0"/>
              <a:t>Overtime</a:t>
            </a:r>
            <a:r>
              <a:rPr lang="en-US" altLang="en-US" sz="2400" b="1" dirty="0"/>
              <a:t>: Any hours worked in excess of 40 hours.</a:t>
            </a:r>
          </a:p>
          <a:p>
            <a:pPr marL="393700" lvl="1" indent="0">
              <a:lnSpc>
                <a:spcPct val="80000"/>
              </a:lnSpc>
              <a:buFont typeface="Wingdings 2" pitchFamily="18" charset="2"/>
              <a:buNone/>
              <a:defRPr/>
            </a:pPr>
            <a:endParaRPr lang="en-US" altLang="en-US" sz="2000" dirty="0"/>
          </a:p>
          <a:p>
            <a:pPr>
              <a:lnSpc>
                <a:spcPct val="80000"/>
              </a:lnSpc>
              <a:defRPr/>
            </a:pPr>
            <a:r>
              <a:rPr lang="en-US" altLang="en-US" sz="2000" dirty="0"/>
              <a:t>For the employee who works 37.5hrs, the 2 ½ hours worked after the 37.5 hrs. is </a:t>
            </a:r>
            <a:r>
              <a:rPr lang="en-US" altLang="en-US" sz="2000" b="1" u="sng" dirty="0"/>
              <a:t>Comp Time</a:t>
            </a:r>
            <a:r>
              <a:rPr lang="en-US" altLang="en-US" sz="2000" u="sng" dirty="0"/>
              <a:t>.</a:t>
            </a:r>
            <a:r>
              <a:rPr lang="en-US" altLang="en-US" sz="2000" dirty="0"/>
              <a:t> </a:t>
            </a:r>
          </a:p>
          <a:p>
            <a:pPr lvl="1">
              <a:lnSpc>
                <a:spcPct val="80000"/>
              </a:lnSpc>
              <a:defRPr/>
            </a:pPr>
            <a:r>
              <a:rPr lang="en-US" altLang="en-US" sz="2000" dirty="0"/>
              <a:t> Any additional time worked is considered overtime and the employee will be compensated accordingly.</a:t>
            </a:r>
          </a:p>
          <a:p>
            <a:pPr lvl="1">
              <a:lnSpc>
                <a:spcPct val="80000"/>
              </a:lnSpc>
              <a:defRPr/>
            </a:pPr>
            <a:endParaRPr lang="en-US" altLang="en-US" sz="2000" dirty="0"/>
          </a:p>
          <a:p>
            <a:pPr>
              <a:lnSpc>
                <a:spcPct val="80000"/>
              </a:lnSpc>
              <a:defRPr/>
            </a:pPr>
            <a:r>
              <a:rPr lang="en-US" altLang="en-US" sz="2000" dirty="0"/>
              <a:t>Please indicate your regular hours, by indicating the time your shift begins and when it ends, for e.g. (7:00am – 3:00pm).</a:t>
            </a:r>
          </a:p>
          <a:p>
            <a:pPr>
              <a:lnSpc>
                <a:spcPct val="80000"/>
              </a:lnSpc>
              <a:defRPr/>
            </a:pPr>
            <a:endParaRPr lang="en-US" altLang="en-US" sz="2000" dirty="0"/>
          </a:p>
          <a:p>
            <a:pPr>
              <a:lnSpc>
                <a:spcPct val="80000"/>
              </a:lnSpc>
              <a:defRPr/>
            </a:pPr>
            <a:r>
              <a:rPr lang="en-US" altLang="en-US" sz="2000" dirty="0"/>
              <a:t>If a holiday falls on your regular day off, then you will automatically receive that </a:t>
            </a:r>
            <a:r>
              <a:rPr lang="en-US" altLang="en-US" sz="2000" b="1" u="sng" dirty="0"/>
              <a:t>HOLIDAY</a:t>
            </a:r>
            <a:r>
              <a:rPr lang="en-US" altLang="en-US" sz="2000" dirty="0"/>
              <a:t> on the books.</a:t>
            </a:r>
          </a:p>
          <a:p>
            <a:pPr>
              <a:lnSpc>
                <a:spcPct val="80000"/>
              </a:lnSpc>
              <a:defRPr/>
            </a:pPr>
            <a:endParaRPr lang="en-US" altLang="en-US" sz="2000" dirty="0"/>
          </a:p>
          <a:p>
            <a:pPr>
              <a:lnSpc>
                <a:spcPct val="80000"/>
              </a:lnSpc>
              <a:defRPr/>
            </a:pPr>
            <a:r>
              <a:rPr lang="en-US" altLang="en-US" sz="2000" dirty="0"/>
              <a:t>Overtime is paid out (1) month after worked time depending on submission by the department administrators.	</a:t>
            </a:r>
          </a:p>
          <a:p>
            <a:pPr lvl="1">
              <a:lnSpc>
                <a:spcPct val="80000"/>
              </a:lnSpc>
              <a:defRPr/>
            </a:pPr>
            <a:r>
              <a:rPr lang="en-US" dirty="0"/>
              <a:t>(</a:t>
            </a:r>
            <a:r>
              <a:rPr lang="en-US" sz="1600" dirty="0"/>
              <a:t>I.E.  Pay date  </a:t>
            </a:r>
            <a:r>
              <a:rPr lang="en-US" sz="1600" b="1" dirty="0"/>
              <a:t>02/17/2021</a:t>
            </a:r>
            <a:r>
              <a:rPr lang="en-US" sz="1600" dirty="0"/>
              <a:t> – </a:t>
            </a:r>
            <a:r>
              <a:rPr lang="en-US" sz="1600" b="1" dirty="0"/>
              <a:t>Overtime</a:t>
            </a:r>
            <a:r>
              <a:rPr lang="en-US" sz="1600" dirty="0"/>
              <a:t> covers from</a:t>
            </a:r>
            <a:r>
              <a:rPr lang="en-US" sz="1600" b="1" dirty="0"/>
              <a:t> January 6 - January 20</a:t>
            </a:r>
            <a:r>
              <a:rPr lang="en-US" sz="1600" dirty="0"/>
              <a:t>)</a:t>
            </a:r>
          </a:p>
          <a:p>
            <a:pPr>
              <a:lnSpc>
                <a:spcPct val="80000"/>
              </a:lnSpc>
              <a:defRPr/>
            </a:pPr>
            <a:endParaRPr lang="en-US" altLang="en-US" sz="2000" dirty="0"/>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24</a:t>
            </a:fld>
            <a:endParaRPr lang="en-US" altLang="en-US" dirty="0"/>
          </a:p>
        </p:txBody>
      </p:sp>
      <p:pic>
        <p:nvPicPr>
          <p:cNvPr id="5" name="Picture 2" descr="Blue DMC Se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0" y="240722"/>
            <a:ext cx="762000" cy="7498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363518" y="876300"/>
            <a:ext cx="6096000" cy="685800"/>
          </a:xfrm>
        </p:spPr>
        <p:txBody>
          <a:bodyPr/>
          <a:lstStyle/>
          <a:p>
            <a:r>
              <a:rPr lang="en-US" altLang="en-US" sz="4000" b="1" dirty="0"/>
              <a:t>Overtime &amp; Holiday Cont’d</a:t>
            </a:r>
            <a:r>
              <a:rPr lang="en-US" altLang="en-US" sz="4000" dirty="0"/>
              <a:t> </a:t>
            </a:r>
          </a:p>
        </p:txBody>
      </p:sp>
      <p:sp>
        <p:nvSpPr>
          <p:cNvPr id="24579" name="Content Placeholder 2"/>
          <p:cNvSpPr>
            <a:spLocks noGrp="1"/>
          </p:cNvSpPr>
          <p:nvPr>
            <p:ph idx="1"/>
          </p:nvPr>
        </p:nvSpPr>
        <p:spPr>
          <a:xfrm>
            <a:off x="304800" y="1600200"/>
            <a:ext cx="8610600" cy="4876800"/>
          </a:xfrm>
        </p:spPr>
        <p:txBody>
          <a:bodyPr/>
          <a:lstStyle/>
          <a:p>
            <a:pPr>
              <a:lnSpc>
                <a:spcPct val="80000"/>
              </a:lnSpc>
              <a:defRPr/>
            </a:pPr>
            <a:r>
              <a:rPr lang="en-US" altLang="en-US" sz="2000" dirty="0"/>
              <a:t>Please note that your </a:t>
            </a:r>
            <a:r>
              <a:rPr lang="en-US" altLang="en-US" sz="2000" u="sng" dirty="0"/>
              <a:t>HOLIDAY</a:t>
            </a:r>
            <a:r>
              <a:rPr lang="en-US" altLang="en-US" sz="2000" dirty="0"/>
              <a:t> hours cannot exceed 97.5 hours. </a:t>
            </a:r>
          </a:p>
          <a:p>
            <a:pPr lvl="1">
              <a:lnSpc>
                <a:spcPct val="80000"/>
              </a:lnSpc>
              <a:defRPr/>
            </a:pPr>
            <a:r>
              <a:rPr lang="en-US" altLang="en-US" sz="1800" dirty="0"/>
              <a:t>However, if you opt to be paid for the Holiday you worked, then you will not be credited for the day on the books. </a:t>
            </a:r>
          </a:p>
          <a:p>
            <a:pPr marL="393700" lvl="1" indent="0">
              <a:lnSpc>
                <a:spcPct val="80000"/>
              </a:lnSpc>
              <a:buFont typeface="Wingdings 2" pitchFamily="18" charset="2"/>
              <a:buNone/>
              <a:defRPr/>
            </a:pPr>
            <a:endParaRPr lang="en-US" altLang="en-US" sz="1800" dirty="0"/>
          </a:p>
          <a:p>
            <a:pPr>
              <a:lnSpc>
                <a:spcPct val="80000"/>
              </a:lnSpc>
              <a:defRPr/>
            </a:pPr>
            <a:r>
              <a:rPr lang="en-US" altLang="en-US" sz="2000" dirty="0"/>
              <a:t>If you are transferring from another State Agency, you must inform </a:t>
            </a:r>
            <a:r>
              <a:rPr lang="en-US" altLang="en-US" sz="2000" u="sng" dirty="0"/>
              <a:t>The Time &amp; Attendance Unit</a:t>
            </a:r>
            <a:r>
              <a:rPr lang="en-US" altLang="en-US" sz="2000" dirty="0"/>
              <a:t>. </a:t>
            </a:r>
          </a:p>
          <a:p>
            <a:pPr lvl="1">
              <a:lnSpc>
                <a:spcPct val="80000"/>
              </a:lnSpc>
              <a:defRPr/>
            </a:pPr>
            <a:r>
              <a:rPr lang="en-US" altLang="en-US" sz="2000" dirty="0"/>
              <a:t>(Accruals from your former agency, can be credited to either your annual or sick time).</a:t>
            </a:r>
          </a:p>
          <a:p>
            <a:pPr>
              <a:lnSpc>
                <a:spcPct val="90000"/>
              </a:lnSpc>
              <a:defRPr/>
            </a:pPr>
            <a:r>
              <a:rPr lang="en-US" altLang="en-US" sz="2000" b="1" u="sng" dirty="0"/>
              <a:t>Meal allowance</a:t>
            </a:r>
            <a:r>
              <a:rPr lang="en-US" altLang="en-US" sz="2000" b="1" dirty="0"/>
              <a:t>: </a:t>
            </a:r>
          </a:p>
          <a:p>
            <a:pPr lvl="1">
              <a:lnSpc>
                <a:spcPct val="90000"/>
              </a:lnSpc>
              <a:defRPr/>
            </a:pPr>
            <a:r>
              <a:rPr lang="en-US" altLang="en-US" sz="2000" dirty="0"/>
              <a:t>This is paid when you have worked (3) or more hours before or after your regular shift and after (6) hours on your day off.</a:t>
            </a:r>
          </a:p>
          <a:p>
            <a:pPr marL="393700" lvl="1" indent="0">
              <a:lnSpc>
                <a:spcPct val="90000"/>
              </a:lnSpc>
              <a:buFont typeface="Wingdings 2" pitchFamily="18" charset="2"/>
              <a:buNone/>
              <a:defRPr/>
            </a:pPr>
            <a:endParaRPr lang="en-US" altLang="en-US" sz="2000" dirty="0"/>
          </a:p>
          <a:p>
            <a:pPr>
              <a:lnSpc>
                <a:spcPct val="90000"/>
              </a:lnSpc>
              <a:defRPr/>
            </a:pPr>
            <a:r>
              <a:rPr lang="en-US" altLang="en-US" sz="2000" b="1" u="sng" dirty="0"/>
              <a:t>Salary Withholding Program</a:t>
            </a:r>
            <a:r>
              <a:rPr lang="en-US" altLang="en-US" sz="2000" u="sng" dirty="0"/>
              <a:t>:</a:t>
            </a:r>
            <a:r>
              <a:rPr lang="en-US" altLang="en-US" sz="2000" dirty="0"/>
              <a:t> (MC, PEF &amp; CSEA)</a:t>
            </a:r>
          </a:p>
          <a:p>
            <a:pPr marL="393700" lvl="1" indent="0">
              <a:lnSpc>
                <a:spcPct val="90000"/>
              </a:lnSpc>
              <a:buNone/>
              <a:defRPr/>
            </a:pPr>
            <a:r>
              <a:rPr lang="en-US" altLang="en-US" sz="2000" dirty="0"/>
              <a:t>Employees newly added to the payroll shall have one (1) day held for the first five (5) pay periods. Employees shall recover monies deferred under this program at the time they leave State service.</a:t>
            </a:r>
          </a:p>
          <a:p>
            <a:pPr marL="393700" lvl="1" indent="0">
              <a:lnSpc>
                <a:spcPct val="90000"/>
              </a:lnSpc>
              <a:buNone/>
              <a:defRPr/>
            </a:pPr>
            <a:r>
              <a:rPr lang="en-US" altLang="en-US" sz="1800" b="1" i="1" dirty="0">
                <a:effectLst>
                  <a:outerShdw blurRad="38100" dist="38100" dir="2700000" algn="tl">
                    <a:srgbClr val="000000">
                      <a:alpha val="43137"/>
                    </a:srgbClr>
                  </a:outerShdw>
                </a:effectLst>
                <a:latin typeface="Berlin Sans FB Demi" panose="020E0802020502020306" pitchFamily="34" charset="0"/>
              </a:rPr>
              <a:t>(Employee should be off the payroll for six weeks and not owing the State)</a:t>
            </a:r>
          </a:p>
          <a:p>
            <a:pPr>
              <a:defRPr/>
            </a:pPr>
            <a:endParaRPr lang="en-US" altLang="en-US" sz="2000" dirty="0"/>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25</a:t>
            </a:fld>
            <a:endParaRPr lang="en-US" altLang="en-US" dirty="0"/>
          </a:p>
        </p:txBody>
      </p:sp>
      <p:pic>
        <p:nvPicPr>
          <p:cNvPr id="5" name="Picture 2" descr="Blue DMC Se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2418" y="137391"/>
            <a:ext cx="808182" cy="7389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325418" y="1263649"/>
            <a:ext cx="6019800" cy="609600"/>
          </a:xfrm>
        </p:spPr>
        <p:txBody>
          <a:bodyPr/>
          <a:lstStyle/>
          <a:p>
            <a:pPr algn="ctr"/>
            <a:r>
              <a:rPr lang="en-US" altLang="en-US" b="1" dirty="0" err="1"/>
              <a:t>NYState</a:t>
            </a:r>
            <a:r>
              <a:rPr lang="en-US" altLang="en-US" b="1" dirty="0"/>
              <a:t> Leaves</a:t>
            </a:r>
          </a:p>
        </p:txBody>
      </p:sp>
      <p:sp>
        <p:nvSpPr>
          <p:cNvPr id="3" name="Content Placeholder 2"/>
          <p:cNvSpPr>
            <a:spLocks noGrp="1"/>
          </p:cNvSpPr>
          <p:nvPr>
            <p:ph idx="1"/>
          </p:nvPr>
        </p:nvSpPr>
        <p:spPr>
          <a:xfrm>
            <a:off x="457200" y="1981200"/>
            <a:ext cx="8229600" cy="3657599"/>
          </a:xfrm>
        </p:spPr>
        <p:txBody>
          <a:bodyPr/>
          <a:lstStyle/>
          <a:p>
            <a:pPr marL="354012" indent="0" eaLnBrk="1" hangingPunct="1">
              <a:lnSpc>
                <a:spcPct val="150000"/>
              </a:lnSpc>
              <a:buClr>
                <a:schemeClr val="tx1"/>
              </a:buClr>
              <a:buFont typeface="Wingdings 2" pitchFamily="18" charset="2"/>
              <a:buNone/>
              <a:tabLst>
                <a:tab pos="57150" algn="l"/>
              </a:tabLst>
              <a:defRPr/>
            </a:pPr>
            <a:r>
              <a:rPr lang="en-US" sz="1600" dirty="0">
                <a:cs typeface="Arial" pitchFamily="34" charset="0"/>
              </a:rPr>
              <a:t>Leaves information in your packet include the following:</a:t>
            </a:r>
          </a:p>
          <a:p>
            <a:pPr marL="1063625" lvl="1" indent="-342900" eaLnBrk="1" hangingPunct="1">
              <a:buClr>
                <a:schemeClr val="tx1"/>
              </a:buClr>
              <a:tabLst>
                <a:tab pos="57150" algn="l"/>
              </a:tabLst>
              <a:defRPr/>
            </a:pPr>
            <a:r>
              <a:rPr lang="en-US" sz="1600" dirty="0">
                <a:cs typeface="Arial" pitchFamily="34" charset="0"/>
              </a:rPr>
              <a:t>Additional Sick Leave (Presidential Leave)</a:t>
            </a:r>
          </a:p>
          <a:p>
            <a:pPr marL="1063625" lvl="1" indent="-342900" eaLnBrk="1" hangingPunct="1">
              <a:buClr>
                <a:schemeClr val="tx1"/>
              </a:buClr>
              <a:tabLst>
                <a:tab pos="57150" algn="l"/>
              </a:tabLst>
              <a:defRPr/>
            </a:pPr>
            <a:r>
              <a:rPr lang="en-US" sz="1600" dirty="0">
                <a:cs typeface="Arial" pitchFamily="34" charset="0"/>
              </a:rPr>
              <a:t>Bone Marrow and Organ Donors</a:t>
            </a:r>
          </a:p>
          <a:p>
            <a:pPr marL="1063625" lvl="1" indent="-342900" eaLnBrk="1" hangingPunct="1">
              <a:buClr>
                <a:schemeClr val="tx1"/>
              </a:buClr>
              <a:tabLst>
                <a:tab pos="57150" algn="l"/>
              </a:tabLst>
              <a:defRPr/>
            </a:pPr>
            <a:r>
              <a:rPr lang="en-US" sz="1600" dirty="0">
                <a:cs typeface="Arial" pitchFamily="34" charset="0"/>
              </a:rPr>
              <a:t>Breast Cancer Screening (BCS): doctor’s note</a:t>
            </a:r>
          </a:p>
          <a:p>
            <a:pPr marL="1063625" lvl="1" indent="-342900" eaLnBrk="1" hangingPunct="1">
              <a:buClr>
                <a:schemeClr val="tx1"/>
              </a:buClr>
              <a:tabLst>
                <a:tab pos="57150" algn="l"/>
              </a:tabLst>
              <a:defRPr/>
            </a:pPr>
            <a:r>
              <a:rPr lang="en-US" sz="1600" dirty="0">
                <a:cs typeface="Arial" pitchFamily="34" charset="0"/>
              </a:rPr>
              <a:t>Family Medical Leave Act (FMLA)</a:t>
            </a:r>
          </a:p>
          <a:p>
            <a:pPr marL="1063625" lvl="1" indent="-342900" eaLnBrk="1" hangingPunct="1">
              <a:buClr>
                <a:schemeClr val="tx1"/>
              </a:buClr>
              <a:tabLst>
                <a:tab pos="57150" algn="l"/>
              </a:tabLst>
              <a:defRPr/>
            </a:pPr>
            <a:r>
              <a:rPr lang="en-US" sz="1600" dirty="0">
                <a:cs typeface="Arial" pitchFamily="34" charset="0"/>
              </a:rPr>
              <a:t>Jury Duty</a:t>
            </a:r>
          </a:p>
          <a:p>
            <a:pPr marL="1063625" lvl="1" indent="-342900" eaLnBrk="1" hangingPunct="1">
              <a:buClr>
                <a:schemeClr val="tx1"/>
              </a:buClr>
              <a:tabLst>
                <a:tab pos="57150" algn="l"/>
              </a:tabLst>
              <a:defRPr/>
            </a:pPr>
            <a:r>
              <a:rPr lang="en-US" sz="1600" dirty="0">
                <a:cs typeface="Arial" pitchFamily="34" charset="0"/>
              </a:rPr>
              <a:t>Conference</a:t>
            </a:r>
          </a:p>
          <a:p>
            <a:pPr marL="1063625" lvl="1" indent="-342900" eaLnBrk="1" hangingPunct="1">
              <a:buClr>
                <a:schemeClr val="tx1"/>
              </a:buClr>
              <a:tabLst>
                <a:tab pos="57150" algn="l"/>
              </a:tabLst>
              <a:defRPr/>
            </a:pPr>
            <a:r>
              <a:rPr lang="en-US" sz="1600" dirty="0">
                <a:cs typeface="Arial" pitchFamily="34" charset="0"/>
              </a:rPr>
              <a:t>Off Campus Meeting </a:t>
            </a:r>
          </a:p>
          <a:p>
            <a:pPr marL="1063625" lvl="1" indent="-342900" eaLnBrk="1" hangingPunct="1">
              <a:buClr>
                <a:schemeClr val="tx1"/>
              </a:buClr>
              <a:tabLst>
                <a:tab pos="57150" algn="l"/>
              </a:tabLst>
              <a:defRPr/>
            </a:pPr>
            <a:r>
              <a:rPr lang="en-US" sz="1600" dirty="0">
                <a:cs typeface="Arial" pitchFamily="34" charset="0"/>
              </a:rPr>
              <a:t>Professional Exam</a:t>
            </a:r>
          </a:p>
          <a:p>
            <a:pPr marL="1063625" lvl="1" indent="-342900" eaLnBrk="1" hangingPunct="1">
              <a:buClr>
                <a:schemeClr val="tx1"/>
              </a:buClr>
              <a:tabLst>
                <a:tab pos="57150" algn="l"/>
              </a:tabLst>
              <a:defRPr/>
            </a:pPr>
            <a:r>
              <a:rPr lang="en-US" sz="1600" dirty="0">
                <a:cs typeface="Arial" pitchFamily="34" charset="0"/>
              </a:rPr>
              <a:t>Training/Professional Development</a:t>
            </a:r>
          </a:p>
          <a:p>
            <a:pPr marL="1063625" lvl="1" indent="-342900" eaLnBrk="1" hangingPunct="1">
              <a:buClr>
                <a:schemeClr val="tx1"/>
              </a:buClr>
              <a:tabLst>
                <a:tab pos="57150" algn="l"/>
              </a:tabLst>
              <a:defRPr/>
            </a:pPr>
            <a:r>
              <a:rPr lang="en-US" sz="1600" dirty="0">
                <a:cs typeface="Arial" pitchFamily="34" charset="0"/>
              </a:rPr>
              <a:t>Sabbatical Leave</a:t>
            </a:r>
          </a:p>
          <a:p>
            <a:pPr marL="1063625" lvl="1" indent="-342900" eaLnBrk="1" hangingPunct="1">
              <a:buClr>
                <a:schemeClr val="tx1"/>
              </a:buClr>
              <a:tabLst>
                <a:tab pos="57150" algn="l"/>
              </a:tabLst>
              <a:defRPr/>
            </a:pPr>
            <a:r>
              <a:rPr lang="en-US" sz="1600" dirty="0">
                <a:cs typeface="Arial" pitchFamily="34" charset="0"/>
              </a:rPr>
              <a:t>Extra Ordinary Inclement Weather</a:t>
            </a:r>
          </a:p>
          <a:p>
            <a:pPr marL="1063625" lvl="1" indent="-342900" eaLnBrk="1" hangingPunct="1">
              <a:buClr>
                <a:schemeClr val="tx1"/>
              </a:buClr>
              <a:tabLst>
                <a:tab pos="57150" algn="l"/>
              </a:tabLst>
              <a:defRPr/>
            </a:pPr>
            <a:r>
              <a:rPr lang="en-US" sz="1600" dirty="0">
                <a:cs typeface="Arial" pitchFamily="34" charset="0"/>
              </a:rPr>
              <a:t>Military Leave</a:t>
            </a:r>
          </a:p>
          <a:p>
            <a:pPr marL="1063625" lvl="1" indent="-342900" eaLnBrk="1" hangingPunct="1">
              <a:buClr>
                <a:schemeClr val="tx1"/>
              </a:buClr>
              <a:tabLst>
                <a:tab pos="57150" algn="l"/>
              </a:tabLst>
              <a:defRPr/>
            </a:pPr>
            <a:r>
              <a:rPr lang="en-US" sz="1600" dirty="0">
                <a:cs typeface="Arial" pitchFamily="34" charset="0"/>
              </a:rPr>
              <a:t>Prostate Cancer Screening (PCS).</a:t>
            </a:r>
          </a:p>
          <a:p>
            <a:pPr marL="274638" lvl="1" indent="0" eaLnBrk="1" hangingPunct="1">
              <a:buFont typeface="Wingdings 2" pitchFamily="18" charset="2"/>
              <a:buNone/>
              <a:tabLst>
                <a:tab pos="57150" algn="l"/>
              </a:tabLst>
              <a:defRPr/>
            </a:pPr>
            <a:r>
              <a:rPr lang="en-US" sz="1800" b="1" i="1" u="sng" dirty="0">
                <a:solidFill>
                  <a:srgbClr val="FF0000"/>
                </a:solidFill>
                <a:cs typeface="Arial" pitchFamily="34" charset="0"/>
              </a:rPr>
              <a:t>Please Note</a:t>
            </a:r>
            <a:r>
              <a:rPr lang="en-US" sz="1800" i="1" dirty="0">
                <a:solidFill>
                  <a:srgbClr val="FF0000"/>
                </a:solidFill>
                <a:cs typeface="Arial" pitchFamily="34" charset="0"/>
              </a:rPr>
              <a:t>:  </a:t>
            </a:r>
            <a:r>
              <a:rPr lang="en-US" sz="1800" b="1" i="1" dirty="0">
                <a:solidFill>
                  <a:srgbClr val="FF0000"/>
                </a:solidFill>
                <a:cs typeface="Arial" pitchFamily="34" charset="0"/>
              </a:rPr>
              <a:t>Documentation is required for all leaves and all leaves must be recorded on time record (TAS) or on paper time records.</a:t>
            </a:r>
          </a:p>
          <a:p>
            <a:pPr>
              <a:defRPr/>
            </a:pPr>
            <a:endParaRPr lang="en-US" dirty="0"/>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26</a:t>
            </a:fld>
            <a:endParaRPr lang="en-US" altLang="en-US" dirty="0"/>
          </a:p>
        </p:txBody>
      </p:sp>
      <p:pic>
        <p:nvPicPr>
          <p:cNvPr id="5" name="Picture 2" descr="Blue DMC Se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88898"/>
            <a:ext cx="898236"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0507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990600" y="1143000"/>
            <a:ext cx="6934200" cy="609600"/>
          </a:xfrm>
        </p:spPr>
        <p:txBody>
          <a:bodyPr/>
          <a:lstStyle/>
          <a:p>
            <a:pPr algn="ctr"/>
            <a:r>
              <a:rPr lang="en-US" altLang="en-US" b="1" dirty="0"/>
              <a:t>Observed Legal Holidays  </a:t>
            </a:r>
          </a:p>
        </p:txBody>
      </p:sp>
      <p:sp>
        <p:nvSpPr>
          <p:cNvPr id="23555" name="Content Placeholder 2"/>
          <p:cNvSpPr>
            <a:spLocks noGrp="1"/>
          </p:cNvSpPr>
          <p:nvPr>
            <p:ph idx="1"/>
          </p:nvPr>
        </p:nvSpPr>
        <p:spPr>
          <a:xfrm>
            <a:off x="1371600" y="1905000"/>
            <a:ext cx="7543800" cy="4222750"/>
          </a:xfrm>
        </p:spPr>
        <p:txBody>
          <a:bodyPr/>
          <a:lstStyle/>
          <a:p>
            <a:pPr eaLnBrk="1" hangingPunct="1"/>
            <a:r>
              <a:rPr lang="en-US" altLang="en-US" sz="2400" dirty="0"/>
              <a:t>New Years Day</a:t>
            </a:r>
          </a:p>
          <a:p>
            <a:pPr eaLnBrk="1" hangingPunct="1"/>
            <a:r>
              <a:rPr lang="en-US" altLang="en-US" sz="2400" dirty="0"/>
              <a:t>Martin Luther King Day    </a:t>
            </a:r>
          </a:p>
          <a:p>
            <a:pPr eaLnBrk="1" hangingPunct="1"/>
            <a:r>
              <a:rPr lang="en-US" altLang="en-US" sz="2400" dirty="0"/>
              <a:t>President’s Day</a:t>
            </a:r>
          </a:p>
          <a:p>
            <a:pPr eaLnBrk="1" hangingPunct="1"/>
            <a:r>
              <a:rPr lang="en-US" altLang="en-US" sz="2400" dirty="0"/>
              <a:t>Memorial Day  </a:t>
            </a:r>
          </a:p>
          <a:p>
            <a:pPr eaLnBrk="1" hangingPunct="1"/>
            <a:r>
              <a:rPr lang="en-US" altLang="en-US" sz="2400" dirty="0"/>
              <a:t>Juneteenth   		</a:t>
            </a:r>
            <a:r>
              <a:rPr lang="en-US" altLang="en-US" sz="2400" b="1" i="1" u="sng" dirty="0"/>
              <a:t>Floating Holidays</a:t>
            </a:r>
          </a:p>
          <a:p>
            <a:pPr eaLnBrk="1" hangingPunct="1">
              <a:buFont typeface="Arial" panose="020B0604020202020204" pitchFamily="34" charset="0"/>
              <a:buChar char="•"/>
            </a:pPr>
            <a:r>
              <a:rPr lang="en-US" altLang="en-US" sz="2400" dirty="0"/>
              <a:t>4</a:t>
            </a:r>
            <a:r>
              <a:rPr lang="en-US" altLang="en-US" sz="2400" baseline="30000" dirty="0"/>
              <a:t>th</a:t>
            </a:r>
            <a:r>
              <a:rPr lang="en-US" altLang="en-US" sz="2400" dirty="0"/>
              <a:t> of July                              </a:t>
            </a:r>
            <a:r>
              <a:rPr lang="en-US" altLang="en-US" sz="2400" i="1" dirty="0"/>
              <a:t>Lincoln Day</a:t>
            </a:r>
          </a:p>
          <a:p>
            <a:pPr eaLnBrk="1" hangingPunct="1"/>
            <a:r>
              <a:rPr lang="en-US" altLang="en-US" sz="2400" dirty="0"/>
              <a:t>Labor Day                             </a:t>
            </a:r>
            <a:r>
              <a:rPr lang="en-US" altLang="en-US" sz="2400" i="1" dirty="0"/>
              <a:t>Election Day</a:t>
            </a:r>
          </a:p>
          <a:p>
            <a:pPr eaLnBrk="1" hangingPunct="1"/>
            <a:r>
              <a:rPr lang="en-US" altLang="en-US" sz="2400" dirty="0"/>
              <a:t>Columbus Day</a:t>
            </a:r>
          </a:p>
          <a:p>
            <a:pPr eaLnBrk="1" hangingPunct="1"/>
            <a:r>
              <a:rPr lang="en-US" altLang="en-US" sz="2400" dirty="0"/>
              <a:t>Veterans Day</a:t>
            </a:r>
          </a:p>
          <a:p>
            <a:pPr eaLnBrk="1" hangingPunct="1"/>
            <a:r>
              <a:rPr lang="en-US" altLang="en-US" sz="2400" dirty="0"/>
              <a:t>Thanksgiving Day</a:t>
            </a:r>
          </a:p>
          <a:p>
            <a:pPr eaLnBrk="1" hangingPunct="1"/>
            <a:r>
              <a:rPr lang="en-US" altLang="en-US" sz="2400" dirty="0"/>
              <a:t>Christmas Day</a:t>
            </a:r>
          </a:p>
          <a:p>
            <a:pPr eaLnBrk="1" hangingPunct="1"/>
            <a:endParaRPr lang="en-US" altLang="en-US" sz="2800" dirty="0"/>
          </a:p>
          <a:p>
            <a:endParaRPr lang="en-US" altLang="en-US" dirty="0"/>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27</a:t>
            </a:fld>
            <a:endParaRPr lang="en-US" altLang="en-US" dirty="0"/>
          </a:p>
        </p:txBody>
      </p:sp>
      <p:pic>
        <p:nvPicPr>
          <p:cNvPr id="5" name="Picture 2" descr="Blue DMC Se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32382" y="76200"/>
            <a:ext cx="898236"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6126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85799" y="1015198"/>
            <a:ext cx="7620000" cy="609600"/>
          </a:xfrm>
        </p:spPr>
        <p:txBody>
          <a:bodyPr/>
          <a:lstStyle/>
          <a:p>
            <a:pPr algn="ctr"/>
            <a:r>
              <a:rPr lang="en-US" altLang="en-US" sz="3600" b="1" dirty="0"/>
              <a:t>DHSU Payroll Internet Website</a:t>
            </a:r>
          </a:p>
        </p:txBody>
      </p:sp>
      <p:sp>
        <p:nvSpPr>
          <p:cNvPr id="28676" name="Rectangle 3"/>
          <p:cNvSpPr>
            <a:spLocks noChangeArrowheads="1"/>
          </p:cNvSpPr>
          <p:nvPr/>
        </p:nvSpPr>
        <p:spPr bwMode="auto">
          <a:xfrm>
            <a:off x="1371600" y="6314930"/>
            <a:ext cx="65420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dirty="0"/>
              <a:t>https://www.downstate.edu/finance/departments/payroll.html</a:t>
            </a:r>
            <a:endParaRPr lang="en-US" altLang="en-US" b="1" i="1" dirty="0"/>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28</a:t>
            </a:fld>
            <a:endParaRPr lang="en-US" altLang="en-US" dirty="0"/>
          </a:p>
        </p:txBody>
      </p:sp>
      <p:pic>
        <p:nvPicPr>
          <p:cNvPr id="8" name="Content Placeholder 7">
            <a:extLst>
              <a:ext uri="{FF2B5EF4-FFF2-40B4-BE49-F238E27FC236}">
                <a16:creationId xmlns:a16="http://schemas.microsoft.com/office/drawing/2014/main" id="{3747A7FB-D173-4F2E-B26C-B32A1E988BF6}"/>
              </a:ext>
            </a:extLst>
          </p:cNvPr>
          <p:cNvPicPr>
            <a:picLocks noGrp="1" noChangeAspect="1"/>
          </p:cNvPicPr>
          <p:nvPr>
            <p:ph idx="1"/>
          </p:nvPr>
        </p:nvPicPr>
        <p:blipFill>
          <a:blip r:embed="rId2"/>
          <a:stretch>
            <a:fillRect/>
          </a:stretch>
        </p:blipFill>
        <p:spPr>
          <a:xfrm>
            <a:off x="1219200" y="1624798"/>
            <a:ext cx="7086599" cy="4731552"/>
          </a:xfrm>
          <a:prstGeom prst="rect">
            <a:avLst/>
          </a:prstGeom>
        </p:spPr>
      </p:pic>
      <p:pic>
        <p:nvPicPr>
          <p:cNvPr id="6" name="Picture 2" descr="Blue DMC Se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46681" y="0"/>
            <a:ext cx="898236" cy="8873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5637F-1786-46D9-AA18-BFC1683EE055}"/>
              </a:ext>
            </a:extLst>
          </p:cNvPr>
          <p:cNvSpPr>
            <a:spLocks noGrp="1"/>
          </p:cNvSpPr>
          <p:nvPr>
            <p:ph type="title"/>
          </p:nvPr>
        </p:nvSpPr>
        <p:spPr/>
        <p:txBody>
          <a:bodyPr/>
          <a:lstStyle/>
          <a:p>
            <a:pPr algn="ctr"/>
            <a:r>
              <a:rPr lang="en-US" dirty="0"/>
              <a:t>DIRECT DEPOSIT</a:t>
            </a:r>
          </a:p>
        </p:txBody>
      </p:sp>
      <p:sp>
        <p:nvSpPr>
          <p:cNvPr id="3" name="Content Placeholder 2">
            <a:extLst>
              <a:ext uri="{FF2B5EF4-FFF2-40B4-BE49-F238E27FC236}">
                <a16:creationId xmlns:a16="http://schemas.microsoft.com/office/drawing/2014/main" id="{FB6F97A3-7788-4210-A204-7A168DE459F8}"/>
              </a:ext>
            </a:extLst>
          </p:cNvPr>
          <p:cNvSpPr>
            <a:spLocks noGrp="1"/>
          </p:cNvSpPr>
          <p:nvPr>
            <p:ph idx="1"/>
          </p:nvPr>
        </p:nvSpPr>
        <p:spPr>
          <a:xfrm>
            <a:off x="457200" y="1935163"/>
            <a:ext cx="8229600" cy="4541837"/>
          </a:xfrm>
        </p:spPr>
        <p:txBody>
          <a:bodyPr/>
          <a:lstStyle/>
          <a:p>
            <a:r>
              <a:rPr lang="en-US" dirty="0"/>
              <a:t>The Direct Deposit form is located on the Payroll website</a:t>
            </a:r>
          </a:p>
          <a:p>
            <a:pPr marL="0" indent="0">
              <a:buNone/>
            </a:pPr>
            <a:r>
              <a:rPr lang="en-US" u="sng" dirty="0">
                <a:solidFill>
                  <a:srgbClr val="FF0000"/>
                </a:solidFill>
              </a:rPr>
              <a:t>https://www.downstate.edu/payroll/documents/payroll/payroll-ac2772-2012.pdf</a:t>
            </a:r>
          </a:p>
          <a:p>
            <a:r>
              <a:rPr lang="en-US" dirty="0"/>
              <a:t>Scan completed form along with a voided check or bank letter with routing and account number t0  </a:t>
            </a:r>
            <a:r>
              <a:rPr lang="en-US" dirty="0">
                <a:hlinkClick r:id="rId2"/>
              </a:rPr>
              <a:t>payroll@downstate.edu</a:t>
            </a:r>
            <a:r>
              <a:rPr lang="en-US" dirty="0"/>
              <a:t> </a:t>
            </a:r>
          </a:p>
          <a:p>
            <a:endParaRPr lang="en-US" dirty="0"/>
          </a:p>
          <a:p>
            <a:pPr algn="ctr"/>
            <a:r>
              <a:rPr lang="en-US" u="sng" dirty="0">
                <a:solidFill>
                  <a:srgbClr val="FF0000"/>
                </a:solidFill>
              </a:rPr>
              <a:t>DO NOT </a:t>
            </a:r>
            <a:r>
              <a:rPr lang="en-US" dirty="0">
                <a:solidFill>
                  <a:srgbClr val="FF0000"/>
                </a:solidFill>
              </a:rPr>
              <a:t>SUBMIT DIRECT DEPOSIT FORM UNTIL YOU RECEIVE YOUR </a:t>
            </a:r>
            <a:r>
              <a:rPr lang="en-US" u="sng" dirty="0">
                <a:solidFill>
                  <a:srgbClr val="FF0000"/>
                </a:solidFill>
              </a:rPr>
              <a:t>FIRST MANUAL PAYCHECK</a:t>
            </a:r>
          </a:p>
          <a:p>
            <a:pPr algn="ctr"/>
            <a:endParaRPr lang="en-US" u="sng" dirty="0">
              <a:solidFill>
                <a:srgbClr val="FF0000"/>
              </a:solidFill>
            </a:endParaRPr>
          </a:p>
        </p:txBody>
      </p:sp>
      <p:sp>
        <p:nvSpPr>
          <p:cNvPr id="4" name="Slide Number Placeholder 3">
            <a:extLst>
              <a:ext uri="{FF2B5EF4-FFF2-40B4-BE49-F238E27FC236}">
                <a16:creationId xmlns:a16="http://schemas.microsoft.com/office/drawing/2014/main" id="{0B3FF67B-0C70-4761-AF75-8AAED91E7883}"/>
              </a:ext>
            </a:extLst>
          </p:cNvPr>
          <p:cNvSpPr>
            <a:spLocks noGrp="1"/>
          </p:cNvSpPr>
          <p:nvPr>
            <p:ph type="sldNum" sz="quarter" idx="12"/>
          </p:nvPr>
        </p:nvSpPr>
        <p:spPr/>
        <p:txBody>
          <a:bodyPr/>
          <a:lstStyle/>
          <a:p>
            <a:pPr>
              <a:defRPr/>
            </a:pPr>
            <a:fld id="{A081D51B-ED0D-40E4-B089-8DCCD2C0D496}" type="slidenum">
              <a:rPr lang="en-US" altLang="en-US" smtClean="0"/>
              <a:pPr>
                <a:defRPr/>
              </a:pPr>
              <a:t>29</a:t>
            </a:fld>
            <a:endParaRPr lang="en-US" altLang="en-US" dirty="0"/>
          </a:p>
        </p:txBody>
      </p:sp>
      <p:pic>
        <p:nvPicPr>
          <p:cNvPr id="5" name="Picture 2" descr="Blue DMC Se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152399"/>
            <a:ext cx="838200" cy="765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7843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61818" y="1178718"/>
            <a:ext cx="8229600" cy="1143000"/>
          </a:xfrm>
        </p:spPr>
        <p:txBody>
          <a:bodyPr/>
          <a:lstStyle/>
          <a:p>
            <a:pPr algn="ctr"/>
            <a:r>
              <a:rPr lang="en-US" altLang="en-US" b="1" dirty="0"/>
              <a:t>Vision Statement</a:t>
            </a:r>
            <a:endParaRPr lang="en-US" altLang="en-US" dirty="0"/>
          </a:p>
        </p:txBody>
      </p:sp>
      <p:sp>
        <p:nvSpPr>
          <p:cNvPr id="7171" name="Content Placeholder 2"/>
          <p:cNvSpPr>
            <a:spLocks noGrp="1"/>
          </p:cNvSpPr>
          <p:nvPr>
            <p:ph idx="1"/>
          </p:nvPr>
        </p:nvSpPr>
        <p:spPr>
          <a:xfrm>
            <a:off x="533400" y="2667000"/>
            <a:ext cx="8229600" cy="4389437"/>
          </a:xfrm>
        </p:spPr>
        <p:txBody>
          <a:bodyPr/>
          <a:lstStyle/>
          <a:p>
            <a:r>
              <a:rPr lang="en-US" altLang="en-US" dirty="0"/>
              <a:t>The Payroll Department will always support SUNYDMC as it works to achieve its mission. We will provide leadership, professionalism and knowledge of payroll practices. We will make sure that SUNYDMC stays in compliance with SUNYHR, with respect to collective Bargaining agreements and The Office of the State Comptroller. We will be receptive and responsive to employees' and other department’s needs.</a:t>
            </a:r>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3</a:t>
            </a:fld>
            <a:endParaRPr lang="en-US" altLang="en-US" dirty="0"/>
          </a:p>
        </p:txBody>
      </p:sp>
      <p:pic>
        <p:nvPicPr>
          <p:cNvPr id="5" name="Picture 2" descr="Blue DMC Se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7500" y="376236"/>
            <a:ext cx="898236"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07A9F-B61F-478C-A201-17980120DBB2}"/>
              </a:ext>
            </a:extLst>
          </p:cNvPr>
          <p:cNvSpPr>
            <a:spLocks noGrp="1"/>
          </p:cNvSpPr>
          <p:nvPr>
            <p:ph type="title"/>
          </p:nvPr>
        </p:nvSpPr>
        <p:spPr>
          <a:xfrm>
            <a:off x="457200" y="704850"/>
            <a:ext cx="8534400" cy="1143000"/>
          </a:xfrm>
        </p:spPr>
        <p:txBody>
          <a:bodyPr/>
          <a:lstStyle/>
          <a:p>
            <a:r>
              <a:rPr lang="en-US" dirty="0"/>
              <a:t>Click on this tab in TAS</a:t>
            </a:r>
          </a:p>
        </p:txBody>
      </p:sp>
      <p:pic>
        <p:nvPicPr>
          <p:cNvPr id="5" name="Content Placeholder 4">
            <a:extLst>
              <a:ext uri="{FF2B5EF4-FFF2-40B4-BE49-F238E27FC236}">
                <a16:creationId xmlns:a16="http://schemas.microsoft.com/office/drawing/2014/main" id="{77863989-A860-49F6-A049-CFE0533E2682}"/>
              </a:ext>
            </a:extLst>
          </p:cNvPr>
          <p:cNvPicPr>
            <a:picLocks noGrp="1" noChangeAspect="1"/>
          </p:cNvPicPr>
          <p:nvPr>
            <p:ph idx="1"/>
          </p:nvPr>
        </p:nvPicPr>
        <p:blipFill>
          <a:blip r:embed="rId3"/>
          <a:stretch>
            <a:fillRect/>
          </a:stretch>
        </p:blipFill>
        <p:spPr>
          <a:xfrm>
            <a:off x="469232" y="1828800"/>
            <a:ext cx="8229600" cy="5029200"/>
          </a:xfrm>
          <a:prstGeom prst="rect">
            <a:avLst/>
          </a:prstGeom>
        </p:spPr>
      </p:pic>
      <p:sp>
        <p:nvSpPr>
          <p:cNvPr id="4" name="Slide Number Placeholder 3">
            <a:extLst>
              <a:ext uri="{FF2B5EF4-FFF2-40B4-BE49-F238E27FC236}">
                <a16:creationId xmlns:a16="http://schemas.microsoft.com/office/drawing/2014/main" id="{9DBAA701-0E24-4678-9DFD-8F13F644833E}"/>
              </a:ext>
            </a:extLst>
          </p:cNvPr>
          <p:cNvSpPr>
            <a:spLocks noGrp="1"/>
          </p:cNvSpPr>
          <p:nvPr>
            <p:ph type="sldNum" sz="quarter" idx="12"/>
          </p:nvPr>
        </p:nvSpPr>
        <p:spPr/>
        <p:txBody>
          <a:bodyPr/>
          <a:lstStyle/>
          <a:p>
            <a:pPr>
              <a:defRPr/>
            </a:pPr>
            <a:fld id="{A081D51B-ED0D-40E4-B089-8DCCD2C0D496}" type="slidenum">
              <a:rPr lang="en-US" altLang="en-US" smtClean="0"/>
              <a:pPr>
                <a:defRPr/>
              </a:pPr>
              <a:t>30</a:t>
            </a:fld>
            <a:endParaRPr lang="en-US" altLang="en-US" dirty="0"/>
          </a:p>
        </p:txBody>
      </p:sp>
      <p:pic>
        <p:nvPicPr>
          <p:cNvPr id="6" name="Picture 5">
            <a:extLst>
              <a:ext uri="{FF2B5EF4-FFF2-40B4-BE49-F238E27FC236}">
                <a16:creationId xmlns:a16="http://schemas.microsoft.com/office/drawing/2014/main" id="{5F2511C3-303C-4BC3-8F84-09CA7D2E0DC3}"/>
              </a:ext>
            </a:extLst>
          </p:cNvPr>
          <p:cNvPicPr>
            <a:picLocks noChangeAspect="1"/>
          </p:cNvPicPr>
          <p:nvPr/>
        </p:nvPicPr>
        <p:blipFill>
          <a:blip r:embed="rId4"/>
          <a:stretch>
            <a:fillRect/>
          </a:stretch>
        </p:blipFill>
        <p:spPr>
          <a:xfrm>
            <a:off x="7162800" y="423862"/>
            <a:ext cx="1752600" cy="1404938"/>
          </a:xfrm>
          <a:prstGeom prst="rect">
            <a:avLst/>
          </a:prstGeom>
        </p:spPr>
      </p:pic>
      <p:pic>
        <p:nvPicPr>
          <p:cNvPr id="7" name="Picture 2" descr="Blue DMC Se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34914" y="107156"/>
            <a:ext cx="818086" cy="80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7993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143000" y="838200"/>
            <a:ext cx="7772400" cy="609600"/>
          </a:xfrm>
        </p:spPr>
        <p:txBody>
          <a:bodyPr/>
          <a:lstStyle/>
          <a:p>
            <a:pPr eaLnBrk="1" hangingPunct="1"/>
            <a:r>
              <a:rPr lang="en-US" altLang="en-US" sz="3600" b="1" dirty="0"/>
              <a:t>Payroll Calendar on Downstate website</a:t>
            </a:r>
          </a:p>
        </p:txBody>
      </p:sp>
      <p:pic>
        <p:nvPicPr>
          <p:cNvPr id="3174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52600" y="1371599"/>
            <a:ext cx="5638800" cy="5410201"/>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748" name="Rectangle 2"/>
          <p:cNvSpPr>
            <a:spLocks noChangeArrowheads="1"/>
          </p:cNvSpPr>
          <p:nvPr/>
        </p:nvSpPr>
        <p:spPr bwMode="auto">
          <a:xfrm>
            <a:off x="1981200" y="5791200"/>
            <a:ext cx="6400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dirty="0"/>
          </a:p>
          <a:p>
            <a:r>
              <a:rPr lang="en-US" altLang="en-US" dirty="0"/>
              <a:t>https://www.downstate.edu/finance/departments/payroll.html</a:t>
            </a:r>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31</a:t>
            </a:fld>
            <a:endParaRPr lang="en-US" altLang="en-US" dirty="0"/>
          </a:p>
        </p:txBody>
      </p:sp>
      <p:pic>
        <p:nvPicPr>
          <p:cNvPr id="6" name="Picture 2" descr="Blue DMC Se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7764" y="5834"/>
            <a:ext cx="796636" cy="8323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2651" y="1441248"/>
            <a:ext cx="8866907" cy="1601965"/>
          </a:xfrm>
        </p:spPr>
        <p:style>
          <a:lnRef idx="1">
            <a:schemeClr val="accent1"/>
          </a:lnRef>
          <a:fillRef idx="2">
            <a:schemeClr val="accent1"/>
          </a:fillRef>
          <a:effectRef idx="1">
            <a:schemeClr val="accent1"/>
          </a:effectRef>
          <a:fontRef idx="minor">
            <a:schemeClr val="dk1"/>
          </a:fontRef>
        </p:style>
        <p:txBody>
          <a:bodyPr tIns="28575" bIns="28575">
            <a:normAutofit/>
          </a:bodyPr>
          <a:lstStyle>
            <a:lvl1pPr>
              <a:defRPr>
                <a:solidFill>
                  <a:schemeClr val="tx1"/>
                </a:solidFill>
                <a:latin typeface="Arial" charset="0"/>
              </a:defRPr>
            </a:lvl1pPr>
            <a:lvl2pPr marL="639763" indent="-246063">
              <a:defRPr>
                <a:solidFill>
                  <a:schemeClr val="tx1"/>
                </a:solidFill>
                <a:latin typeface="Arial" charset="0"/>
              </a:defRPr>
            </a:lvl2pPr>
            <a:lvl3pPr indent="-246063">
              <a:defRPr>
                <a:solidFill>
                  <a:schemeClr val="tx1"/>
                </a:solidFill>
                <a:latin typeface="Arial" charset="0"/>
              </a:defRPr>
            </a:lvl3pPr>
            <a:lvl4pPr marL="1187450" indent="-209550">
              <a:defRPr>
                <a:solidFill>
                  <a:schemeClr val="tx1"/>
                </a:solidFill>
                <a:latin typeface="Arial" charset="0"/>
              </a:defRPr>
            </a:lvl4pPr>
            <a:lvl5pPr marL="1462088" indent="-209550">
              <a:defRPr>
                <a:solidFill>
                  <a:schemeClr val="tx1"/>
                </a:solidFill>
                <a:latin typeface="Arial" charset="0"/>
              </a:defRPr>
            </a:lvl5pPr>
            <a:lvl6pPr marL="1919288" indent="-209550" eaLnBrk="0" fontAlgn="base" hangingPunct="0">
              <a:spcBef>
                <a:spcPct val="0"/>
              </a:spcBef>
              <a:spcAft>
                <a:spcPct val="0"/>
              </a:spcAft>
              <a:defRPr>
                <a:solidFill>
                  <a:schemeClr val="tx1"/>
                </a:solidFill>
                <a:latin typeface="Arial" charset="0"/>
              </a:defRPr>
            </a:lvl6pPr>
            <a:lvl7pPr marL="2376488" indent="-209550" eaLnBrk="0" fontAlgn="base" hangingPunct="0">
              <a:spcBef>
                <a:spcPct val="0"/>
              </a:spcBef>
              <a:spcAft>
                <a:spcPct val="0"/>
              </a:spcAft>
              <a:defRPr>
                <a:solidFill>
                  <a:schemeClr val="tx1"/>
                </a:solidFill>
                <a:latin typeface="Arial" charset="0"/>
              </a:defRPr>
            </a:lvl7pPr>
            <a:lvl8pPr marL="2833688" indent="-209550" eaLnBrk="0" fontAlgn="base" hangingPunct="0">
              <a:spcBef>
                <a:spcPct val="0"/>
              </a:spcBef>
              <a:spcAft>
                <a:spcPct val="0"/>
              </a:spcAft>
              <a:defRPr>
                <a:solidFill>
                  <a:schemeClr val="tx1"/>
                </a:solidFill>
                <a:latin typeface="Arial" charset="0"/>
              </a:defRPr>
            </a:lvl8pPr>
            <a:lvl9pPr marL="3290888" indent="-209550" eaLnBrk="0" fontAlgn="base" hangingPunct="0">
              <a:spcBef>
                <a:spcPct val="0"/>
              </a:spcBef>
              <a:spcAft>
                <a:spcPct val="0"/>
              </a:spcAft>
              <a:defRPr>
                <a:solidFill>
                  <a:schemeClr val="tx1"/>
                </a:solidFill>
                <a:latin typeface="Arial" charset="0"/>
              </a:defRPr>
            </a:lvl9pPr>
          </a:lstStyle>
          <a:p>
            <a:pPr marR="0" algn="ctr" eaLnBrk="1" hangingPunct="1">
              <a:lnSpc>
                <a:spcPct val="80000"/>
              </a:lnSpc>
              <a:defRPr/>
            </a:pPr>
            <a:r>
              <a:rPr lang="en-US" altLang="en-US" sz="1100" dirty="0">
                <a:solidFill>
                  <a:srgbClr val="002060"/>
                </a:solidFill>
                <a:latin typeface="Constantia" pitchFamily="18" charset="0"/>
              </a:rPr>
              <a:t>CONTACT INFORMATION </a:t>
            </a:r>
          </a:p>
          <a:p>
            <a:pPr marR="0" algn="ctr" eaLnBrk="1" hangingPunct="1">
              <a:lnSpc>
                <a:spcPct val="80000"/>
              </a:lnSpc>
              <a:defRPr/>
            </a:pPr>
            <a:r>
              <a:rPr lang="en-US" altLang="en-US" sz="1600" dirty="0">
                <a:solidFill>
                  <a:srgbClr val="002060"/>
                </a:solidFill>
                <a:latin typeface="Constantia" pitchFamily="18" charset="0"/>
              </a:rPr>
              <a:t>(</a:t>
            </a:r>
            <a:r>
              <a:rPr lang="en-US" altLang="en-US" sz="1600" b="1" u="sng" dirty="0">
                <a:solidFill>
                  <a:srgbClr val="002060"/>
                </a:solidFill>
                <a:latin typeface="Constantia" pitchFamily="18" charset="0"/>
              </a:rPr>
              <a:t>Please Call for an appointment</a:t>
            </a:r>
            <a:r>
              <a:rPr lang="en-US" altLang="en-US" sz="1600" dirty="0">
                <a:solidFill>
                  <a:srgbClr val="002060"/>
                </a:solidFill>
                <a:latin typeface="Constantia" pitchFamily="18" charset="0"/>
              </a:rPr>
              <a:t>) </a:t>
            </a:r>
          </a:p>
          <a:p>
            <a:pPr marR="0" algn="ctr" eaLnBrk="1" hangingPunct="1">
              <a:lnSpc>
                <a:spcPct val="80000"/>
              </a:lnSpc>
              <a:defRPr/>
            </a:pPr>
            <a:endParaRPr lang="en-US" altLang="en-US" sz="1000" dirty="0">
              <a:solidFill>
                <a:srgbClr val="002060"/>
              </a:solidFill>
              <a:latin typeface="Constantia" pitchFamily="18" charset="0"/>
            </a:endParaRPr>
          </a:p>
          <a:p>
            <a:pPr marR="0" algn="ctr" eaLnBrk="1" hangingPunct="1">
              <a:lnSpc>
                <a:spcPct val="80000"/>
              </a:lnSpc>
              <a:defRPr/>
            </a:pPr>
            <a:r>
              <a:rPr lang="en-US" altLang="en-US" sz="1200" dirty="0">
                <a:solidFill>
                  <a:srgbClr val="002060"/>
                </a:solidFill>
                <a:latin typeface="Constantia" pitchFamily="18" charset="0"/>
              </a:rPr>
              <a:t>Telephone #(718)-270-1139   </a:t>
            </a:r>
          </a:p>
          <a:p>
            <a:pPr marR="0" algn="ctr" eaLnBrk="1" hangingPunct="1">
              <a:lnSpc>
                <a:spcPct val="80000"/>
              </a:lnSpc>
              <a:defRPr/>
            </a:pPr>
            <a:r>
              <a:rPr lang="en-US" altLang="en-US" sz="1200" dirty="0">
                <a:solidFill>
                  <a:srgbClr val="002060"/>
                </a:solidFill>
                <a:latin typeface="Constantia" pitchFamily="18" charset="0"/>
              </a:rPr>
              <a:t>Fax #             (718)-270-4143</a:t>
            </a:r>
          </a:p>
          <a:p>
            <a:pPr marR="0" algn="ctr" eaLnBrk="1" hangingPunct="1">
              <a:lnSpc>
                <a:spcPct val="80000"/>
              </a:lnSpc>
              <a:defRPr/>
            </a:pPr>
            <a:r>
              <a:rPr lang="en-US" altLang="en-US" sz="1000" b="1" dirty="0">
                <a:solidFill>
                  <a:srgbClr val="002060"/>
                </a:solidFill>
                <a:latin typeface="Constantia" pitchFamily="18" charset="0"/>
              </a:rPr>
              <a:t>Education </a:t>
            </a:r>
            <a:r>
              <a:rPr lang="en-US" altLang="en-US" sz="1000" b="1" dirty="0" err="1">
                <a:solidFill>
                  <a:srgbClr val="002060"/>
                </a:solidFill>
                <a:latin typeface="Constantia" pitchFamily="18" charset="0"/>
              </a:rPr>
              <a:t>Bldg</a:t>
            </a:r>
            <a:r>
              <a:rPr lang="en-US" altLang="en-US" sz="1000" b="1" dirty="0">
                <a:solidFill>
                  <a:srgbClr val="002060"/>
                </a:solidFill>
                <a:latin typeface="Constantia" pitchFamily="18" charset="0"/>
              </a:rPr>
              <a:t> Rm B-007</a:t>
            </a:r>
          </a:p>
          <a:p>
            <a:pPr marR="0" algn="ctr" eaLnBrk="1" hangingPunct="1">
              <a:lnSpc>
                <a:spcPct val="80000"/>
              </a:lnSpc>
              <a:defRPr/>
            </a:pPr>
            <a:r>
              <a:rPr lang="en-US" altLang="en-US" sz="1000" dirty="0">
                <a:solidFill>
                  <a:srgbClr val="002060"/>
                </a:solidFill>
                <a:latin typeface="Constantia" pitchFamily="18" charset="0"/>
              </a:rPr>
              <a:t>E-mail address: </a:t>
            </a:r>
            <a:r>
              <a:rPr lang="en-US" altLang="en-US" sz="1200" dirty="0">
                <a:solidFill>
                  <a:srgbClr val="002060"/>
                </a:solidFill>
                <a:latin typeface="Constantia" pitchFamily="18" charset="0"/>
              </a:rPr>
              <a:t>Payroll@downstate.edu</a:t>
            </a:r>
            <a:r>
              <a:rPr lang="en-US" altLang="en-US" sz="1200" i="1" dirty="0">
                <a:solidFill>
                  <a:srgbClr val="002060"/>
                </a:solidFill>
                <a:latin typeface="Constantia" pitchFamily="18" charset="0"/>
              </a:rPr>
              <a:t> </a:t>
            </a:r>
          </a:p>
          <a:p>
            <a:pPr marR="0" eaLnBrk="1" hangingPunct="1">
              <a:lnSpc>
                <a:spcPct val="80000"/>
              </a:lnSpc>
              <a:defRPr/>
            </a:pPr>
            <a:endParaRPr lang="en-US" altLang="en-US" sz="600" dirty="0">
              <a:solidFill>
                <a:srgbClr val="002060"/>
              </a:solidFill>
              <a:latin typeface="Constantia" pitchFamily="18" charset="0"/>
            </a:endParaRPr>
          </a:p>
        </p:txBody>
      </p:sp>
      <p:sp>
        <p:nvSpPr>
          <p:cNvPr id="2" name="Title 1"/>
          <p:cNvSpPr>
            <a:spLocks noGrp="1"/>
          </p:cNvSpPr>
          <p:nvPr>
            <p:ph type="ctrTitle"/>
          </p:nvPr>
        </p:nvSpPr>
        <p:spPr>
          <a:xfrm>
            <a:off x="138545" y="134471"/>
            <a:ext cx="8861014" cy="941295"/>
          </a:xfrm>
          <a:ln>
            <a:solidFill>
              <a:schemeClr val="accent1"/>
            </a:solidFill>
          </a:ln>
        </p:spPr>
        <p:txBody>
          <a:bodyPr/>
          <a:lstStyle/>
          <a:p>
            <a:pPr algn="ctr" eaLnBrk="1" fontAlgn="auto" hangingPunct="1">
              <a:spcAft>
                <a:spcPts val="0"/>
              </a:spcAft>
              <a:defRPr/>
            </a:pPr>
            <a:r>
              <a:rPr lang="en-US" sz="4000"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OFFICE OF STATE PAYROLL</a:t>
            </a:r>
            <a:endParaRPr lang="en-US" sz="4000" dirty="0">
              <a:solidFill>
                <a:srgbClr val="002060"/>
              </a:solidFill>
            </a:endParaRPr>
          </a:p>
        </p:txBody>
      </p:sp>
      <p:sp>
        <p:nvSpPr>
          <p:cNvPr id="6" name="TextBox 5"/>
          <p:cNvSpPr txBox="1"/>
          <p:nvPr/>
        </p:nvSpPr>
        <p:spPr>
          <a:xfrm>
            <a:off x="132650" y="1075764"/>
            <a:ext cx="8866909" cy="334707"/>
          </a:xfrm>
          <a:prstGeom prst="rect">
            <a:avLst/>
          </a:prstGeom>
        </p:spPr>
        <p:style>
          <a:lnRef idx="1">
            <a:schemeClr val="accent1"/>
          </a:lnRef>
          <a:fillRef idx="2">
            <a:schemeClr val="accent1"/>
          </a:fillRef>
          <a:effectRef idx="1">
            <a:schemeClr val="accent1"/>
          </a:effectRef>
          <a:fontRef idx="minor">
            <a:schemeClr val="dk1"/>
          </a:fontRef>
        </p:style>
        <p:txBody>
          <a:bodyPr lIns="57150" tIns="28575" rIns="57150" bIns="28575">
            <a:spAutoFit/>
          </a:bodyPr>
          <a:lstStyle/>
          <a:p>
            <a:pPr algn="ctr">
              <a:defRPr/>
            </a:pPr>
            <a:r>
              <a:rPr lang="en-US" dirty="0">
                <a:solidFill>
                  <a:srgbClr val="002060"/>
                </a:solidFill>
              </a:rPr>
              <a:t>TIME AND ATTENDANCE</a:t>
            </a:r>
          </a:p>
        </p:txBody>
      </p:sp>
      <p:sp>
        <p:nvSpPr>
          <p:cNvPr id="32777" name="TextBox 6"/>
          <p:cNvSpPr txBox="1">
            <a:spLocks noChangeArrowheads="1"/>
          </p:cNvSpPr>
          <p:nvPr/>
        </p:nvSpPr>
        <p:spPr bwMode="auto">
          <a:xfrm>
            <a:off x="132650" y="3138463"/>
            <a:ext cx="8629650" cy="61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150" tIns="28575" rIns="57150" bIns="28575">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b="1" dirty="0"/>
              <a:t>General Office Hours: </a:t>
            </a:r>
          </a:p>
          <a:p>
            <a:pPr algn="ctr"/>
            <a:r>
              <a:rPr lang="en-US" altLang="en-US" dirty="0"/>
              <a:t>Monday – Friday 10:00am – 2:00pm </a:t>
            </a:r>
          </a:p>
        </p:txBody>
      </p:sp>
      <p:sp>
        <p:nvSpPr>
          <p:cNvPr id="4" name="TextBox 3"/>
          <p:cNvSpPr txBox="1"/>
          <p:nvPr/>
        </p:nvSpPr>
        <p:spPr>
          <a:xfrm>
            <a:off x="268288" y="3987800"/>
            <a:ext cx="7883525" cy="2643031"/>
          </a:xfrm>
          <a:prstGeom prst="rect">
            <a:avLst/>
          </a:prstGeom>
          <a:noFill/>
        </p:spPr>
        <p:txBody>
          <a:bodyPr lIns="57150" tIns="28575" rIns="57150" bIns="28575">
            <a:spAutoFit/>
          </a:bodyPr>
          <a:lstStyle/>
          <a:p>
            <a:pPr algn="ctr">
              <a:defRPr/>
            </a:pPr>
            <a:endParaRPr lang="en-US" sz="1500" dirty="0">
              <a:latin typeface="Arial Black" panose="020B0A04020102020204" pitchFamily="34" charset="0"/>
            </a:endParaRPr>
          </a:p>
          <a:p>
            <a:pPr marL="178594" indent="-178594" algn="just">
              <a:buFont typeface="Arial" charset="0"/>
              <a:buChar char="•"/>
              <a:defRPr/>
            </a:pPr>
            <a:r>
              <a:rPr lang="en-US" sz="1500" dirty="0">
                <a:latin typeface="Arial Rounded MT Bold" panose="020F0704030504030204" pitchFamily="34" charset="0"/>
              </a:rPr>
              <a:t>In an effort to provide prompt response to your inquiries regarding Payroll / Time and Attendance questions, please utilize the Payroll  Inbox. </a:t>
            </a:r>
            <a:r>
              <a:rPr lang="en-US" sz="1500" dirty="0"/>
              <a:t>(</a:t>
            </a:r>
            <a:r>
              <a:rPr lang="en-US" sz="1500" dirty="0">
                <a:hlinkClick r:id="rId2"/>
              </a:rPr>
              <a:t>payroll@downstate.edu</a:t>
            </a:r>
            <a:r>
              <a:rPr lang="en-US" sz="1500" dirty="0"/>
              <a:t>)</a:t>
            </a:r>
          </a:p>
          <a:p>
            <a:pPr algn="just">
              <a:defRPr/>
            </a:pPr>
            <a:endParaRPr lang="en-US" sz="1500" dirty="0"/>
          </a:p>
          <a:p>
            <a:pPr marL="178594" indent="-178594" algn="just">
              <a:buFont typeface="Arial" charset="0"/>
              <a:buChar char="•"/>
              <a:defRPr/>
            </a:pPr>
            <a:r>
              <a:rPr lang="en-US" sz="1500" dirty="0">
                <a:latin typeface="Arial Rounded MT Bold" panose="020F0704030504030204" pitchFamily="34" charset="0"/>
              </a:rPr>
              <a:t>This email address will also serve to collect all documents relating to Payroll (e.g. Direct Deposit forms, time sheets, IT-2104, etc.).</a:t>
            </a:r>
          </a:p>
          <a:p>
            <a:pPr algn="just">
              <a:defRPr/>
            </a:pPr>
            <a:endParaRPr lang="en-US" sz="1500" dirty="0"/>
          </a:p>
          <a:p>
            <a:pPr marL="178594" indent="-178594" algn="just">
              <a:buFont typeface="Arial" charset="0"/>
              <a:buChar char="•"/>
              <a:defRPr/>
            </a:pPr>
            <a:r>
              <a:rPr lang="en-US" sz="1500" dirty="0">
                <a:latin typeface="Arial Rounded MT Bold" panose="020F0704030504030204" pitchFamily="34" charset="0"/>
              </a:rPr>
              <a:t>Employees  may also log onto the Payroll intranet page for additional information, tax information, commonly used forms and Time and Attendance (TAS) training resources.</a:t>
            </a:r>
          </a:p>
          <a:p>
            <a:pPr algn="just">
              <a:defRPr/>
            </a:pPr>
            <a:r>
              <a:rPr lang="en-US" altLang="en-US" sz="1600" dirty="0"/>
              <a:t>https://www.downstate.edu/finance/departments/payroll.html</a:t>
            </a:r>
            <a:endParaRPr lang="en-US" sz="1500" dirty="0"/>
          </a:p>
        </p:txBody>
      </p:sp>
      <p:pic>
        <p:nvPicPr>
          <p:cNvPr id="32779" name="Picture 13" descr="C:\Users\PRalph\AppData\Local\Microsoft\Windows\Temporary Internet Files\Content.IE5\XZEE8KWI\customer-service.0822.1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288" y="1676400"/>
            <a:ext cx="2632075"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346E646F-0C3A-44BA-AED2-6EFB4AB6177C}" type="slidenum">
              <a:rPr lang="en-US" altLang="en-US" smtClean="0"/>
              <a:pPr>
                <a:defRPr/>
              </a:pPr>
              <a:t>32</a:t>
            </a:fld>
            <a:endParaRPr lang="en-US"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256145" y="1683615"/>
            <a:ext cx="6705600" cy="533400"/>
          </a:xfrm>
        </p:spPr>
        <p:txBody>
          <a:bodyPr/>
          <a:lstStyle/>
          <a:p>
            <a:r>
              <a:rPr lang="en-US" altLang="en-US" sz="4000" b="1" dirty="0"/>
              <a:t>QUESTIONS &amp; ANSWERS</a:t>
            </a:r>
          </a:p>
        </p:txBody>
      </p:sp>
      <p:pic>
        <p:nvPicPr>
          <p:cNvPr id="33795" name="Picture 5" descr="C:\Users\PRalph\AppData\Local\Microsoft\Windows\Temporary Internet Files\Content.IE5\XZEE8KWI\respuesta[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47175" y="2546350"/>
            <a:ext cx="4729163" cy="3810000"/>
          </a:xfrm>
          <a:noFill/>
        </p:spPr>
      </p:pic>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33</a:t>
            </a:fld>
            <a:endParaRPr lang="en-US" altLang="en-US" dirty="0"/>
          </a:p>
        </p:txBody>
      </p:sp>
      <p:pic>
        <p:nvPicPr>
          <p:cNvPr id="5" name="Picture 2" descr="Blue DMC Se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1757" y="439881"/>
            <a:ext cx="898236"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80291" y="772103"/>
            <a:ext cx="8229600" cy="1200150"/>
          </a:xfrm>
        </p:spPr>
        <p:txBody>
          <a:bodyPr/>
          <a:lstStyle/>
          <a:p>
            <a:pPr algn="ctr"/>
            <a:r>
              <a:rPr lang="en-US" altLang="en-US" b="1" dirty="0"/>
              <a:t>Vision Statement Cont’d</a:t>
            </a:r>
            <a:endParaRPr lang="en-US" altLang="en-US" dirty="0"/>
          </a:p>
        </p:txBody>
      </p:sp>
      <p:sp>
        <p:nvSpPr>
          <p:cNvPr id="8195" name="Content Placeholder 2"/>
          <p:cNvSpPr>
            <a:spLocks noGrp="1"/>
          </p:cNvSpPr>
          <p:nvPr>
            <p:ph idx="1"/>
          </p:nvPr>
        </p:nvSpPr>
        <p:spPr>
          <a:xfrm>
            <a:off x="484909" y="2258002"/>
            <a:ext cx="8224982" cy="4495800"/>
          </a:xfrm>
        </p:spPr>
        <p:txBody>
          <a:bodyPr/>
          <a:lstStyle/>
          <a:p>
            <a:r>
              <a:rPr lang="en-US" altLang="en-US" b="1" dirty="0"/>
              <a:t>Our vision will be accomplished by</a:t>
            </a:r>
            <a:r>
              <a:rPr lang="en-US" altLang="en-US" dirty="0"/>
              <a:t>:</a:t>
            </a:r>
          </a:p>
          <a:p>
            <a:pPr lvl="1"/>
            <a:r>
              <a:rPr lang="en-US" altLang="en-US" sz="2000" dirty="0"/>
              <a:t>Fulfilling the Payroll Department's mission statement,</a:t>
            </a:r>
          </a:p>
          <a:p>
            <a:pPr lvl="1"/>
            <a:r>
              <a:rPr lang="en-US" altLang="en-US" sz="2000" dirty="0"/>
              <a:t>Providing center-wide communication and training in usage and interpretation of TAS (Time and Attendance)  and campus payroll policies, while enhancing employee development.</a:t>
            </a:r>
          </a:p>
          <a:p>
            <a:pPr lvl="1"/>
            <a:r>
              <a:rPr lang="en-US" altLang="en-US" sz="2000" dirty="0"/>
              <a:t>Continuing the departmental education in regards to technology, and</a:t>
            </a:r>
          </a:p>
          <a:p>
            <a:pPr lvl="1"/>
            <a:r>
              <a:rPr lang="en-US" altLang="en-US" sz="2000" dirty="0"/>
              <a:t>Exploring every available avenue to convey information to our customers and updating our website to facilitate communication with the campus community.</a:t>
            </a:r>
          </a:p>
          <a:p>
            <a:r>
              <a:rPr lang="en-US" altLang="en-US" sz="2000" b="1" dirty="0"/>
              <a:t>Core Values:</a:t>
            </a:r>
            <a:r>
              <a:rPr lang="en-US" altLang="en-US" sz="2000" dirty="0"/>
              <a:t> Confidentiality, Individuality/ Empathy, Teamwork, Honesty, Accuracy/ Timeliness, Trust/ Accountability.</a:t>
            </a:r>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4</a:t>
            </a:fld>
            <a:endParaRPr lang="en-US" altLang="en-US" dirty="0"/>
          </a:p>
        </p:txBody>
      </p:sp>
      <p:pic>
        <p:nvPicPr>
          <p:cNvPr id="5" name="Picture 2" descr="Blue DMC Se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0573" y="441614"/>
            <a:ext cx="898236"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535709" y="1162050"/>
            <a:ext cx="8229600" cy="666750"/>
          </a:xfrm>
        </p:spPr>
        <p:txBody>
          <a:bodyPr/>
          <a:lstStyle/>
          <a:p>
            <a:pPr algn="ctr" eaLnBrk="1" hangingPunct="1"/>
            <a:r>
              <a:rPr lang="en-US" altLang="en-US" sz="4000" b="1" dirty="0"/>
              <a:t>Payroll - Time and Attendance </a:t>
            </a:r>
          </a:p>
        </p:txBody>
      </p:sp>
      <p:sp>
        <p:nvSpPr>
          <p:cNvPr id="3" name="Content Placeholder 2"/>
          <p:cNvSpPr>
            <a:spLocks noGrp="1"/>
          </p:cNvSpPr>
          <p:nvPr>
            <p:ph idx="1"/>
          </p:nvPr>
        </p:nvSpPr>
        <p:spPr>
          <a:xfrm>
            <a:off x="461818" y="1828800"/>
            <a:ext cx="8305800" cy="5105400"/>
          </a:xfrm>
        </p:spPr>
        <p:txBody>
          <a:bodyPr>
            <a:normAutofit lnSpcReduction="10000"/>
          </a:bodyPr>
          <a:lstStyle/>
          <a:p>
            <a:pPr marL="0" indent="0" eaLnBrk="1" fontAlgn="auto" hangingPunct="1">
              <a:spcAft>
                <a:spcPts val="0"/>
              </a:spcAft>
              <a:buClr>
                <a:schemeClr val="accent3"/>
              </a:buClr>
              <a:buFont typeface="Wingdings 2" pitchFamily="18" charset="2"/>
              <a:buNone/>
              <a:defRPr/>
            </a:pPr>
            <a:endParaRPr lang="en-US" sz="1300" dirty="0"/>
          </a:p>
          <a:p>
            <a:pPr marL="274320" indent="-274320" eaLnBrk="1" fontAlgn="auto" hangingPunct="1">
              <a:spcAft>
                <a:spcPts val="0"/>
              </a:spcAft>
              <a:buClr>
                <a:schemeClr val="accent3"/>
              </a:buClr>
              <a:buFont typeface="Wingdings 2"/>
              <a:buChar char=""/>
              <a:defRPr/>
            </a:pPr>
            <a:r>
              <a:rPr lang="en-US" sz="1400" b="1" dirty="0"/>
              <a:t>It is an employment requirement for every State Employee to maintain their time record on a Bi-Weekly or monthly basis. </a:t>
            </a:r>
            <a:r>
              <a:rPr lang="en-US" sz="1400" b="1" dirty="0">
                <a:solidFill>
                  <a:srgbClr val="FF0000"/>
                </a:solidFill>
              </a:rPr>
              <a:t>Timely submission of time sheets/time records is mandatory.  </a:t>
            </a:r>
            <a:r>
              <a:rPr lang="en-US" sz="1200" b="1" dirty="0">
                <a:solidFill>
                  <a:srgbClr val="FF0000"/>
                </a:solidFill>
              </a:rPr>
              <a:t> </a:t>
            </a:r>
          </a:p>
          <a:p>
            <a:pPr marL="0" indent="0" eaLnBrk="1" fontAlgn="auto" hangingPunct="1">
              <a:spcAft>
                <a:spcPts val="0"/>
              </a:spcAft>
              <a:buClr>
                <a:schemeClr val="accent3"/>
              </a:buClr>
              <a:buNone/>
              <a:defRPr/>
            </a:pPr>
            <a:endParaRPr lang="en-US" sz="1200" b="1" dirty="0">
              <a:solidFill>
                <a:srgbClr val="FF0000"/>
              </a:solidFill>
            </a:endParaRPr>
          </a:p>
          <a:p>
            <a:pPr marL="274320" indent="-274320" eaLnBrk="1" fontAlgn="auto" hangingPunct="1">
              <a:spcAft>
                <a:spcPts val="0"/>
              </a:spcAft>
              <a:buClr>
                <a:schemeClr val="accent3"/>
              </a:buClr>
              <a:buFont typeface="Wingdings 2"/>
              <a:buChar char=""/>
              <a:defRPr/>
            </a:pPr>
            <a:r>
              <a:rPr lang="en-US" sz="1200" b="1" dirty="0"/>
              <a:t>New Employees </a:t>
            </a:r>
            <a:r>
              <a:rPr lang="en-US" sz="1200" b="1" u="sng" dirty="0"/>
              <a:t>will not </a:t>
            </a:r>
            <a:r>
              <a:rPr lang="en-US" sz="1200" dirty="0"/>
              <a:t>have access to the </a:t>
            </a:r>
            <a:r>
              <a:rPr lang="en-US" sz="1200" i="1" dirty="0"/>
              <a:t>Payroll online Self Service system </a:t>
            </a:r>
            <a:r>
              <a:rPr lang="en-US" sz="1200" dirty="0"/>
              <a:t>for three to four weeks as their information is being validated in the SUNY HR system</a:t>
            </a:r>
          </a:p>
          <a:p>
            <a:pPr marL="274320" indent="-274320" eaLnBrk="1" fontAlgn="auto" hangingPunct="1">
              <a:spcAft>
                <a:spcPts val="0"/>
              </a:spcAft>
              <a:buClr>
                <a:schemeClr val="accent3"/>
              </a:buClr>
              <a:buFont typeface="Wingdings 2"/>
              <a:buChar char=""/>
              <a:defRPr/>
            </a:pPr>
            <a:endParaRPr lang="en-US" sz="1200" b="1" dirty="0"/>
          </a:p>
          <a:p>
            <a:pPr marL="274320" indent="-274320" eaLnBrk="1" fontAlgn="auto" hangingPunct="1">
              <a:spcAft>
                <a:spcPts val="0"/>
              </a:spcAft>
              <a:buClr>
                <a:schemeClr val="accent3"/>
              </a:buClr>
              <a:buFont typeface="Wingdings 2"/>
              <a:buChar char=""/>
              <a:defRPr/>
            </a:pPr>
            <a:r>
              <a:rPr lang="en-US" sz="1200" b="1" dirty="0"/>
              <a:t>Following is the schedule  when Time sheets/records are due:</a:t>
            </a:r>
          </a:p>
          <a:p>
            <a:pPr marL="0" indent="0" eaLnBrk="1" fontAlgn="auto" hangingPunct="1">
              <a:spcAft>
                <a:spcPts val="0"/>
              </a:spcAft>
              <a:buClr>
                <a:schemeClr val="accent3"/>
              </a:buClr>
              <a:buNone/>
              <a:defRPr/>
            </a:pPr>
            <a:endParaRPr lang="en-US" sz="1200" dirty="0"/>
          </a:p>
          <a:p>
            <a:pPr marL="640080" lvl="1" indent="-246888" eaLnBrk="1" fontAlgn="auto" hangingPunct="1">
              <a:spcAft>
                <a:spcPts val="0"/>
              </a:spcAft>
              <a:buFont typeface="Wingdings 2"/>
              <a:buChar char=""/>
              <a:defRPr/>
            </a:pPr>
            <a:r>
              <a:rPr lang="en-US" sz="1400" dirty="0"/>
              <a:t>Classified employees (CSEA, PEF and PBANYS/NYSCOPBA) time sheets / records are due in the Payroll Office </a:t>
            </a:r>
            <a:r>
              <a:rPr lang="en-US" sz="1400" b="1" dirty="0"/>
              <a:t>two days after the close of each Bi-Weekly pay period</a:t>
            </a:r>
            <a:r>
              <a:rPr lang="en-US" sz="1400" dirty="0"/>
              <a:t>.</a:t>
            </a:r>
          </a:p>
          <a:p>
            <a:pPr marL="393192" lvl="1" indent="0" eaLnBrk="1" fontAlgn="auto" hangingPunct="1">
              <a:spcAft>
                <a:spcPts val="0"/>
              </a:spcAft>
              <a:buFont typeface="Wingdings 2" pitchFamily="18" charset="2"/>
              <a:buNone/>
              <a:defRPr/>
            </a:pPr>
            <a:endParaRPr lang="en-US" sz="1400" dirty="0"/>
          </a:p>
          <a:p>
            <a:pPr marL="640080" lvl="1" indent="-246888" eaLnBrk="1" fontAlgn="auto" hangingPunct="1">
              <a:spcAft>
                <a:spcPts val="0"/>
              </a:spcAft>
              <a:buFont typeface="Wingdings 2"/>
              <a:buChar char=""/>
              <a:defRPr/>
            </a:pPr>
            <a:r>
              <a:rPr lang="en-US" sz="1400" dirty="0"/>
              <a:t>Non-classified employees (</a:t>
            </a:r>
            <a:r>
              <a:rPr lang="en-US" sz="1400" b="1" dirty="0"/>
              <a:t>UUP and MC</a:t>
            </a:r>
            <a:r>
              <a:rPr lang="en-US" sz="1400" dirty="0"/>
              <a:t>) time sheets/ records must be updated by the </a:t>
            </a:r>
            <a:r>
              <a:rPr lang="en-US" sz="1400" b="1" dirty="0"/>
              <a:t>10th day of the following month</a:t>
            </a:r>
            <a:r>
              <a:rPr lang="en-US" sz="1400" dirty="0"/>
              <a:t>.</a:t>
            </a:r>
            <a:br>
              <a:rPr lang="en-US" sz="1200" dirty="0"/>
            </a:br>
            <a:endParaRPr lang="en-US" sz="1200" dirty="0"/>
          </a:p>
          <a:p>
            <a:pPr marL="274320" indent="-274320" eaLnBrk="1" fontAlgn="auto" hangingPunct="1">
              <a:spcAft>
                <a:spcPts val="0"/>
              </a:spcAft>
              <a:buClr>
                <a:schemeClr val="accent3"/>
              </a:buClr>
              <a:buFont typeface="Wingdings 2"/>
              <a:buChar char=""/>
              <a:defRPr/>
            </a:pPr>
            <a:r>
              <a:rPr lang="en-US" sz="1200" b="1" dirty="0"/>
              <a:t>Manually prepared Time sheets </a:t>
            </a:r>
            <a:endParaRPr lang="en-US" sz="1200" dirty="0"/>
          </a:p>
          <a:p>
            <a:pPr marL="274320" indent="-274320" eaLnBrk="1" fontAlgn="auto" hangingPunct="1">
              <a:spcAft>
                <a:spcPts val="0"/>
              </a:spcAft>
              <a:buClr>
                <a:schemeClr val="accent3"/>
              </a:buClr>
              <a:buFont typeface="Wingdings 2"/>
              <a:buChar char=""/>
              <a:defRPr/>
            </a:pPr>
            <a:r>
              <a:rPr lang="en-US" sz="1200" dirty="0"/>
              <a:t>For those </a:t>
            </a:r>
            <a:r>
              <a:rPr lang="en-US" sz="1200" b="1" i="1" dirty="0"/>
              <a:t>departments and staff that are NOT  YET on the online </a:t>
            </a:r>
            <a:r>
              <a:rPr lang="en-US" sz="1200" i="1" dirty="0"/>
              <a:t>TAS</a:t>
            </a:r>
            <a:r>
              <a:rPr lang="en-US" sz="1200" dirty="0"/>
              <a:t>, time sheets can be scanned and submitted via email to the "CSEA Time Sheets“ inbox in DMC's Lotus Notes directory </a:t>
            </a:r>
            <a:r>
              <a:rPr lang="en-US" sz="1200" b="1" dirty="0">
                <a:solidFill>
                  <a:schemeClr val="accent1"/>
                </a:solidFill>
              </a:rPr>
              <a:t>(CSEA Time Sheets@Downstate.edu)</a:t>
            </a:r>
            <a:r>
              <a:rPr lang="en-US" sz="1200" b="1" dirty="0"/>
              <a:t>, </a:t>
            </a:r>
            <a:r>
              <a:rPr lang="en-US" sz="1200" dirty="0"/>
              <a:t>scanned to </a:t>
            </a:r>
            <a:r>
              <a:rPr lang="en-US" sz="1200" b="1" dirty="0">
                <a:solidFill>
                  <a:schemeClr val="accent1"/>
                </a:solidFill>
                <a:hlinkClick r:id="rId2">
                  <a:extLst>
                    <a:ext uri="{A12FA001-AC4F-418D-AE19-62706E023703}">
                      <ahyp:hlinkClr xmlns:ahyp="http://schemas.microsoft.com/office/drawing/2018/hyperlinkcolor" val="tx"/>
                    </a:ext>
                  </a:extLst>
                </a:hlinkClick>
              </a:rPr>
              <a:t>Payroll@downstate.edu</a:t>
            </a:r>
            <a:r>
              <a:rPr lang="en-US" sz="1200" b="1" dirty="0">
                <a:solidFill>
                  <a:schemeClr val="accent1"/>
                </a:solidFill>
              </a:rPr>
              <a:t> </a:t>
            </a:r>
            <a:r>
              <a:rPr lang="en-US" sz="1200" dirty="0"/>
              <a:t>or faxed to the Payroll Office 718-270-4143.</a:t>
            </a:r>
          </a:p>
          <a:p>
            <a:pPr marL="274320" indent="-274320" eaLnBrk="1" fontAlgn="auto" hangingPunct="1">
              <a:spcAft>
                <a:spcPts val="0"/>
              </a:spcAft>
              <a:buClr>
                <a:schemeClr val="accent3"/>
              </a:buClr>
              <a:buFont typeface="Wingdings 2"/>
              <a:buChar char=""/>
              <a:defRPr/>
            </a:pPr>
            <a:endParaRPr lang="en-US" sz="1200" b="1" dirty="0">
              <a:solidFill>
                <a:schemeClr val="tx2">
                  <a:lumMod val="60000"/>
                  <a:lumOff val="40000"/>
                </a:schemeClr>
              </a:solidFill>
            </a:endParaRPr>
          </a:p>
          <a:p>
            <a:pPr marL="274320" indent="-274320" eaLnBrk="1" fontAlgn="auto" hangingPunct="1">
              <a:spcAft>
                <a:spcPts val="0"/>
              </a:spcAft>
              <a:buClr>
                <a:schemeClr val="accent3"/>
              </a:buClr>
              <a:buFont typeface="Wingdings 2"/>
              <a:buChar char=""/>
              <a:defRPr/>
            </a:pPr>
            <a:r>
              <a:rPr lang="en-US" sz="1200" b="1" dirty="0"/>
              <a:t>Payroll Website</a:t>
            </a:r>
            <a:r>
              <a:rPr lang="en-US" sz="1200" dirty="0"/>
              <a:t>: </a:t>
            </a:r>
            <a:r>
              <a:rPr lang="en-US" sz="1200" u="sng" dirty="0">
                <a:solidFill>
                  <a:schemeClr val="accent1"/>
                </a:solidFill>
                <a:hlinkClick r:id="rId3" invalidUrl="http:///">
                  <a:extLst>
                    <a:ext uri="{A12FA001-AC4F-418D-AE19-62706E023703}">
                      <ahyp:hlinkClr xmlns:ahyp="http://schemas.microsoft.com/office/drawing/2018/hyperlinkcolor" val="tx"/>
                    </a:ext>
                  </a:extLst>
                </a:hlinkClick>
              </a:rPr>
              <a:t>https://</a:t>
            </a:r>
            <a:r>
              <a:rPr lang="en-US" altLang="en-US" sz="1200" b="1" i="1" u="sng" dirty="0">
                <a:solidFill>
                  <a:schemeClr val="accent1"/>
                </a:solidFill>
              </a:rPr>
              <a:t>www.downstate.edu/finance/departments/payroll.html</a:t>
            </a:r>
            <a:endParaRPr lang="en-US" sz="1200" u="sng" dirty="0">
              <a:solidFill>
                <a:schemeClr val="accent1"/>
              </a:solidFill>
            </a:endParaRPr>
          </a:p>
          <a:p>
            <a:pPr marL="0" indent="0" eaLnBrk="1" fontAlgn="auto" hangingPunct="1">
              <a:spcAft>
                <a:spcPts val="0"/>
              </a:spcAft>
              <a:buClr>
                <a:schemeClr val="accent3"/>
              </a:buClr>
              <a:buFont typeface="Wingdings 2" pitchFamily="18" charset="2"/>
              <a:buNone/>
              <a:defRPr/>
            </a:pPr>
            <a:endParaRPr lang="en-US" sz="1200" dirty="0">
              <a:solidFill>
                <a:srgbClr val="FFC000"/>
              </a:solidFill>
            </a:endParaRPr>
          </a:p>
          <a:p>
            <a:pPr marL="274320" indent="-274320" eaLnBrk="1" fontAlgn="auto" hangingPunct="1">
              <a:spcAft>
                <a:spcPts val="0"/>
              </a:spcAft>
              <a:buClr>
                <a:schemeClr val="accent3"/>
              </a:buClr>
              <a:buFont typeface="Wingdings 2"/>
              <a:buChar char=""/>
              <a:defRPr/>
            </a:pPr>
            <a:r>
              <a:rPr lang="en-US" sz="1200" b="1" dirty="0"/>
              <a:t>Most state employees now process time records online at</a:t>
            </a:r>
            <a:r>
              <a:rPr lang="en-US" sz="1200" b="1" u="sng" dirty="0">
                <a:hlinkClick r:id="rId4">
                  <a:extLst>
                    <a:ext uri="{A12FA001-AC4F-418D-AE19-62706E023703}">
                      <ahyp:hlinkClr xmlns:ahyp="http://schemas.microsoft.com/office/drawing/2018/hyperlinkcolor" val="tx"/>
                    </a:ext>
                  </a:extLst>
                </a:hlinkClick>
              </a:rPr>
              <a:t> </a:t>
            </a:r>
            <a:r>
              <a:rPr lang="en-US" sz="1200" b="1" u="sng" dirty="0">
                <a:solidFill>
                  <a:schemeClr val="accent1"/>
                </a:solidFill>
                <a:hlinkClick r:id="rId4">
                  <a:extLst>
                    <a:ext uri="{A12FA001-AC4F-418D-AE19-62706E023703}">
                      <ahyp:hlinkClr xmlns:ahyp="http://schemas.microsoft.com/office/drawing/2018/hyperlinkcolor" val="tx"/>
                    </a:ext>
                  </a:extLst>
                </a:hlinkClick>
              </a:rPr>
              <a:t>SUNY Time and Attendance System (TAS)</a:t>
            </a:r>
            <a:r>
              <a:rPr lang="en-US" sz="1200" b="1" dirty="0"/>
              <a:t>. </a:t>
            </a:r>
          </a:p>
          <a:p>
            <a:pPr marL="0" indent="0" eaLnBrk="1" fontAlgn="auto" hangingPunct="1">
              <a:spcAft>
                <a:spcPts val="0"/>
              </a:spcAft>
              <a:buClr>
                <a:schemeClr val="accent3"/>
              </a:buClr>
              <a:buNone/>
              <a:defRPr/>
            </a:pPr>
            <a:r>
              <a:rPr lang="en-US" sz="1200" b="1" dirty="0"/>
              <a:t>        This will require your login to access. </a:t>
            </a:r>
            <a:endParaRPr lang="en-US" sz="1200" b="1" u="sng" dirty="0"/>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5</a:t>
            </a:fld>
            <a:endParaRPr lang="en-US" altLang="en-US" dirty="0"/>
          </a:p>
        </p:txBody>
      </p:sp>
      <p:pic>
        <p:nvPicPr>
          <p:cNvPr id="5" name="Picture 2" descr="Blue DMC Se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62400" y="213014"/>
            <a:ext cx="898236"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1"/>
          <p:cNvPicPr>
            <a:picLocks noChangeAspect="1" noChangeArrowheads="1"/>
          </p:cNvPicPr>
          <p:nvPr/>
        </p:nvPicPr>
        <p:blipFill>
          <a:blip r:embed="rId2">
            <a:extLst>
              <a:ext uri="{28A0092B-C50C-407E-A947-70E740481C1C}">
                <a14:useLocalDpi xmlns:a14="http://schemas.microsoft.com/office/drawing/2010/main" val="0"/>
              </a:ext>
            </a:extLst>
          </a:blip>
          <a:srcRect l="28125" t="7227" r="24200" b="34721"/>
          <a:stretch>
            <a:fillRect/>
          </a:stretch>
        </p:blipFill>
        <p:spPr bwMode="auto">
          <a:xfrm>
            <a:off x="5033963" y="1752600"/>
            <a:ext cx="4033837" cy="3929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10"/>
          <p:cNvPicPr>
            <a:picLocks noChangeAspect="1" noChangeArrowheads="1"/>
          </p:cNvPicPr>
          <p:nvPr/>
        </p:nvPicPr>
        <p:blipFill>
          <a:blip r:embed="rId3">
            <a:extLst>
              <a:ext uri="{28A0092B-C50C-407E-A947-70E740481C1C}">
                <a14:useLocalDpi xmlns:a14="http://schemas.microsoft.com/office/drawing/2010/main" val="0"/>
              </a:ext>
            </a:extLst>
          </a:blip>
          <a:srcRect l="16759" t="7813" r="33749" b="40234"/>
          <a:stretch>
            <a:fillRect/>
          </a:stretch>
        </p:blipFill>
        <p:spPr bwMode="auto">
          <a:xfrm>
            <a:off x="142875" y="1522413"/>
            <a:ext cx="4810125" cy="4040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Notched Right Arrow 5"/>
          <p:cNvSpPr/>
          <p:nvPr/>
        </p:nvSpPr>
        <p:spPr>
          <a:xfrm rot="19327709" flipH="1">
            <a:off x="633413" y="3698875"/>
            <a:ext cx="1600200" cy="1125538"/>
          </a:xfrm>
          <a:prstGeom prst="notched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rgbClr val="000000"/>
                </a:solidFill>
              </a:rPr>
              <a:t>CLICK</a:t>
            </a:r>
          </a:p>
        </p:txBody>
      </p:sp>
      <p:sp>
        <p:nvSpPr>
          <p:cNvPr id="7" name="Notched Right Arrow 6"/>
          <p:cNvSpPr/>
          <p:nvPr/>
        </p:nvSpPr>
        <p:spPr>
          <a:xfrm rot="19327709" flipH="1">
            <a:off x="7446963" y="2301875"/>
            <a:ext cx="1600200" cy="1125538"/>
          </a:xfrm>
          <a:prstGeom prst="notched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rgbClr val="000000"/>
                </a:solidFill>
              </a:rPr>
              <a:t>CLICK</a:t>
            </a:r>
          </a:p>
        </p:txBody>
      </p:sp>
      <p:sp>
        <p:nvSpPr>
          <p:cNvPr id="8" name="Title 1"/>
          <p:cNvSpPr txBox="1">
            <a:spLocks/>
          </p:cNvSpPr>
          <p:nvPr/>
        </p:nvSpPr>
        <p:spPr bwMode="gray">
          <a:xfrm>
            <a:off x="457200" y="3048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000" b="1" i="1" smtClean="0">
                <a:solidFill>
                  <a:srgbClr val="000000"/>
                </a:solidFill>
                <a:latin typeface="+mj-lt"/>
                <a:ea typeface="+mj-ea"/>
                <a:cs typeface="+mj-cs"/>
              </a:defRPr>
            </a:lvl1pPr>
            <a:lvl2pPr algn="l" rtl="0" eaLnBrk="0" fontAlgn="base" hangingPunct="0">
              <a:spcBef>
                <a:spcPct val="0"/>
              </a:spcBef>
              <a:spcAft>
                <a:spcPct val="0"/>
              </a:spcAft>
              <a:defRPr sz="2000" b="1" i="1">
                <a:solidFill>
                  <a:srgbClr val="000000"/>
                </a:solidFill>
                <a:latin typeface="Arial" charset="0"/>
              </a:defRPr>
            </a:lvl2pPr>
            <a:lvl3pPr algn="l" rtl="0" eaLnBrk="0" fontAlgn="base" hangingPunct="0">
              <a:spcBef>
                <a:spcPct val="0"/>
              </a:spcBef>
              <a:spcAft>
                <a:spcPct val="0"/>
              </a:spcAft>
              <a:defRPr sz="2000" b="1" i="1">
                <a:solidFill>
                  <a:srgbClr val="000000"/>
                </a:solidFill>
                <a:latin typeface="Arial" charset="0"/>
              </a:defRPr>
            </a:lvl3pPr>
            <a:lvl4pPr algn="l" rtl="0" eaLnBrk="0" fontAlgn="base" hangingPunct="0">
              <a:spcBef>
                <a:spcPct val="0"/>
              </a:spcBef>
              <a:spcAft>
                <a:spcPct val="0"/>
              </a:spcAft>
              <a:defRPr sz="2000" b="1" i="1">
                <a:solidFill>
                  <a:srgbClr val="000000"/>
                </a:solidFill>
                <a:latin typeface="Arial" charset="0"/>
              </a:defRPr>
            </a:lvl4pPr>
            <a:lvl5pPr algn="l" rtl="0" eaLnBrk="0" fontAlgn="base" hangingPunct="0">
              <a:spcBef>
                <a:spcPct val="0"/>
              </a:spcBef>
              <a:spcAft>
                <a:spcPct val="0"/>
              </a:spcAft>
              <a:defRPr sz="2000" b="1" i="1">
                <a:solidFill>
                  <a:srgbClr val="000000"/>
                </a:solidFill>
                <a:latin typeface="Arial" charset="0"/>
              </a:defRPr>
            </a:lvl5pPr>
            <a:lvl6pPr marL="457200" algn="l" rtl="0" fontAlgn="base">
              <a:spcBef>
                <a:spcPct val="0"/>
              </a:spcBef>
              <a:spcAft>
                <a:spcPct val="0"/>
              </a:spcAft>
              <a:defRPr sz="2000" b="1">
                <a:solidFill>
                  <a:srgbClr val="000000"/>
                </a:solidFill>
                <a:latin typeface="Arial" charset="0"/>
              </a:defRPr>
            </a:lvl6pPr>
            <a:lvl7pPr marL="914400" algn="l" rtl="0" fontAlgn="base">
              <a:spcBef>
                <a:spcPct val="0"/>
              </a:spcBef>
              <a:spcAft>
                <a:spcPct val="0"/>
              </a:spcAft>
              <a:defRPr sz="2000" b="1">
                <a:solidFill>
                  <a:srgbClr val="000000"/>
                </a:solidFill>
                <a:latin typeface="Arial" charset="0"/>
              </a:defRPr>
            </a:lvl7pPr>
            <a:lvl8pPr marL="1371600" algn="l" rtl="0" fontAlgn="base">
              <a:spcBef>
                <a:spcPct val="0"/>
              </a:spcBef>
              <a:spcAft>
                <a:spcPct val="0"/>
              </a:spcAft>
              <a:defRPr sz="2000" b="1">
                <a:solidFill>
                  <a:srgbClr val="000000"/>
                </a:solidFill>
                <a:latin typeface="Arial" charset="0"/>
              </a:defRPr>
            </a:lvl8pPr>
            <a:lvl9pPr marL="1828800" algn="l" rtl="0" fontAlgn="base">
              <a:spcBef>
                <a:spcPct val="0"/>
              </a:spcBef>
              <a:spcAft>
                <a:spcPct val="0"/>
              </a:spcAft>
              <a:defRPr sz="2000" b="1">
                <a:solidFill>
                  <a:srgbClr val="000000"/>
                </a:solidFill>
                <a:latin typeface="Arial" charset="0"/>
              </a:defRPr>
            </a:lvl9pPr>
          </a:lstStyle>
          <a:p>
            <a:pPr>
              <a:defRPr/>
            </a:pPr>
            <a:r>
              <a:rPr lang="en-US" altLang="en-US" kern="0" dirty="0"/>
              <a:t>ACCESS TO SUNY HR WILL BE FOUND AT:</a:t>
            </a:r>
            <a:endParaRPr lang="en-US" altLang="en-US" u="sng" kern="0" dirty="0">
              <a:solidFill>
                <a:srgbClr val="0070C0"/>
              </a:solidFill>
            </a:endParaRPr>
          </a:p>
        </p:txBody>
      </p:sp>
      <p:sp>
        <p:nvSpPr>
          <p:cNvPr id="2" name="Right Arrow 1"/>
          <p:cNvSpPr/>
          <p:nvPr/>
        </p:nvSpPr>
        <p:spPr>
          <a:xfrm>
            <a:off x="4724400" y="3502025"/>
            <a:ext cx="838200" cy="598488"/>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11272" name="Picture 9" descr="Downstate Seal-cmy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800" y="55626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Notched Right Arrow 11"/>
          <p:cNvSpPr/>
          <p:nvPr/>
        </p:nvSpPr>
        <p:spPr>
          <a:xfrm rot="1462466" flipH="1">
            <a:off x="7258050" y="3684588"/>
            <a:ext cx="928688" cy="747712"/>
          </a:xfrm>
          <a:prstGeom prst="notched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rgbClr val="000000"/>
                </a:solidFill>
              </a:rPr>
              <a:t>NOTE</a:t>
            </a:r>
          </a:p>
        </p:txBody>
      </p:sp>
      <p:sp>
        <p:nvSpPr>
          <p:cNvPr id="3" name="Slide Number Placeholder 2"/>
          <p:cNvSpPr>
            <a:spLocks noGrp="1"/>
          </p:cNvSpPr>
          <p:nvPr>
            <p:ph type="sldNum" sz="quarter" idx="12"/>
          </p:nvPr>
        </p:nvSpPr>
        <p:spPr/>
        <p:txBody>
          <a:bodyPr/>
          <a:lstStyle/>
          <a:p>
            <a:pPr>
              <a:defRPr/>
            </a:pPr>
            <a:fld id="{346E646F-0C3A-44BA-AED2-6EFB4AB6177C}" type="slidenum">
              <a:rPr lang="en-US" altLang="en-US" smtClean="0"/>
              <a:pPr>
                <a:defRPr/>
              </a:pPr>
              <a:t>6</a:t>
            </a:fld>
            <a:endParaRPr lang="en-US"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28600" y="304800"/>
            <a:ext cx="8763000" cy="685800"/>
          </a:xfrm>
        </p:spPr>
        <p:txBody>
          <a:bodyPr/>
          <a:lstStyle/>
          <a:p>
            <a:pPr eaLnBrk="1" hangingPunct="1"/>
            <a:r>
              <a:rPr lang="en-US" altLang="en-US" sz="3200" b="1" dirty="0"/>
              <a:t>CLICK ON THE </a:t>
            </a:r>
            <a:r>
              <a:rPr lang="en-US" altLang="en-US" sz="3200" b="1" dirty="0">
                <a:solidFill>
                  <a:srgbClr val="0070C0"/>
                </a:solidFill>
              </a:rPr>
              <a:t>“HUMAN RESOURCES SYSTEMS” </a:t>
            </a:r>
            <a:r>
              <a:rPr lang="en-US" altLang="en-US" sz="3200" b="1" dirty="0">
                <a:solidFill>
                  <a:schemeClr val="tx1"/>
                </a:solidFill>
              </a:rPr>
              <a:t>TAB</a:t>
            </a:r>
            <a:r>
              <a:rPr lang="en-US" altLang="en-US" sz="3200" b="1" dirty="0">
                <a:solidFill>
                  <a:srgbClr val="0070C0"/>
                </a:solidFill>
              </a:rPr>
              <a:t> </a:t>
            </a:r>
            <a:endParaRPr lang="en-US" altLang="en-US" sz="3200" b="1" dirty="0"/>
          </a:p>
        </p:txBody>
      </p:sp>
      <p:pic>
        <p:nvPicPr>
          <p:cNvPr id="1433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 y="1219200"/>
            <a:ext cx="8915400" cy="5562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7</a:t>
            </a:fld>
            <a:endParaRPr lang="en-US"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1219200"/>
            <a:ext cx="8229600" cy="819150"/>
          </a:xfrm>
        </p:spPr>
        <p:txBody>
          <a:bodyPr/>
          <a:lstStyle/>
          <a:p>
            <a:pPr eaLnBrk="1" hangingPunct="1"/>
            <a:r>
              <a:rPr lang="en-US" altLang="en-US" sz="4000" b="1" dirty="0"/>
              <a:t>First-time System Sign-in Information </a:t>
            </a:r>
            <a:endParaRPr lang="en-US" altLang="en-US" sz="4000" dirty="0"/>
          </a:p>
        </p:txBody>
      </p:sp>
      <p:sp>
        <p:nvSpPr>
          <p:cNvPr id="13315" name="Content Placeholder 2"/>
          <p:cNvSpPr>
            <a:spLocks noGrp="1"/>
          </p:cNvSpPr>
          <p:nvPr>
            <p:ph idx="1"/>
          </p:nvPr>
        </p:nvSpPr>
        <p:spPr>
          <a:xfrm>
            <a:off x="457200" y="2362200"/>
            <a:ext cx="8229600" cy="4267200"/>
          </a:xfrm>
        </p:spPr>
        <p:txBody>
          <a:bodyPr/>
          <a:lstStyle/>
          <a:p>
            <a:pPr eaLnBrk="1" hangingPunct="1">
              <a:buFont typeface="Arial" charset="0"/>
              <a:buChar char="•"/>
            </a:pPr>
            <a:r>
              <a:rPr lang="en-US" altLang="en-US" dirty="0"/>
              <a:t>For security reasons your sign-in will be different the first time you enter into the Time and Attendance System.  You will be asked for your SUNY ID (which is provided by your campus) and your date of birth (DD/MM/YYYY). </a:t>
            </a:r>
          </a:p>
          <a:p>
            <a:pPr eaLnBrk="1" hangingPunct="1"/>
            <a:endParaRPr lang="en-US" altLang="en-US" sz="600" dirty="0"/>
          </a:p>
          <a:p>
            <a:pPr eaLnBrk="1" hangingPunct="1">
              <a:buFont typeface="Arial" charset="0"/>
              <a:buChar char="•"/>
            </a:pPr>
            <a:r>
              <a:rPr lang="en-US" altLang="en-US" dirty="0"/>
              <a:t>Once you complete this security procedure, you will not need to verify your information again.</a:t>
            </a:r>
          </a:p>
          <a:p>
            <a:pPr eaLnBrk="1" hangingPunct="1"/>
            <a:endParaRPr lang="en-US" altLang="en-US" dirty="0"/>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8</a:t>
            </a:fld>
            <a:endParaRPr lang="en-US" altLang="en-US" dirty="0"/>
          </a:p>
        </p:txBody>
      </p:sp>
      <p:pic>
        <p:nvPicPr>
          <p:cNvPr id="5" name="Picture 2" descr="Blue DMC Se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2882" y="304800"/>
            <a:ext cx="898236"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09600" y="1291143"/>
            <a:ext cx="7772400" cy="685800"/>
          </a:xfrm>
        </p:spPr>
        <p:txBody>
          <a:bodyPr/>
          <a:lstStyle/>
          <a:p>
            <a:pPr algn="ctr" eaLnBrk="1" hangingPunct="1"/>
            <a:r>
              <a:rPr lang="en-US" altLang="en-US" sz="4000" b="1" dirty="0"/>
              <a:t>SUNY HR Self Service </a:t>
            </a:r>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9</a:t>
            </a:fld>
            <a:endParaRPr lang="en-US" altLang="en-US" dirty="0"/>
          </a:p>
        </p:txBody>
      </p:sp>
      <p:sp>
        <p:nvSpPr>
          <p:cNvPr id="6" name="Content Placeholder 5">
            <a:extLst>
              <a:ext uri="{FF2B5EF4-FFF2-40B4-BE49-F238E27FC236}">
                <a16:creationId xmlns:a16="http://schemas.microsoft.com/office/drawing/2014/main" id="{6A2E9CD2-2DD9-4A4D-845F-EC6B0044C5F4}"/>
              </a:ext>
            </a:extLst>
          </p:cNvPr>
          <p:cNvSpPr>
            <a:spLocks noGrp="1"/>
          </p:cNvSpPr>
          <p:nvPr>
            <p:ph idx="1"/>
          </p:nvPr>
        </p:nvSpPr>
        <p:spPr>
          <a:xfrm>
            <a:off x="457200" y="2311329"/>
            <a:ext cx="8229600" cy="4008437"/>
          </a:xfrm>
        </p:spPr>
        <p:txBody>
          <a:bodyPr/>
          <a:lstStyle/>
          <a:p>
            <a:r>
              <a:rPr lang="en-US" dirty="0"/>
              <a:t>Click on Icons</a:t>
            </a:r>
          </a:p>
          <a:p>
            <a:endParaRPr lang="en-US" dirty="0"/>
          </a:p>
        </p:txBody>
      </p:sp>
      <p:pic>
        <p:nvPicPr>
          <p:cNvPr id="7" name="Picture 6">
            <a:extLst>
              <a:ext uri="{FF2B5EF4-FFF2-40B4-BE49-F238E27FC236}">
                <a16:creationId xmlns:a16="http://schemas.microsoft.com/office/drawing/2014/main" id="{F974F9B1-003C-406B-A624-9A804A866751}"/>
              </a:ext>
            </a:extLst>
          </p:cNvPr>
          <p:cNvPicPr>
            <a:picLocks noChangeAspect="1"/>
          </p:cNvPicPr>
          <p:nvPr/>
        </p:nvPicPr>
        <p:blipFill>
          <a:blip r:embed="rId2"/>
          <a:stretch>
            <a:fillRect/>
          </a:stretch>
        </p:blipFill>
        <p:spPr>
          <a:xfrm>
            <a:off x="1532082" y="2812618"/>
            <a:ext cx="5181599" cy="2909888"/>
          </a:xfrm>
          <a:prstGeom prst="rect">
            <a:avLst/>
          </a:prstGeom>
        </p:spPr>
      </p:pic>
      <p:pic>
        <p:nvPicPr>
          <p:cNvPr id="8" name="Picture 2" descr="Blue DMC Se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2882" y="418523"/>
            <a:ext cx="898236"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4731</TotalTime>
  <Words>2333</Words>
  <Application>Microsoft Macintosh PowerPoint</Application>
  <PresentationFormat>On-screen Show (4:3)</PresentationFormat>
  <Paragraphs>276</Paragraphs>
  <Slides>33</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Arial</vt:lpstr>
      <vt:lpstr>Arial Black</vt:lpstr>
      <vt:lpstr>Arial Rounded MT Bold</vt:lpstr>
      <vt:lpstr>Baskerville Old Face</vt:lpstr>
      <vt:lpstr>Berlin Sans FB Demi</vt:lpstr>
      <vt:lpstr>Calibri</vt:lpstr>
      <vt:lpstr>Constantia</vt:lpstr>
      <vt:lpstr>Wingdings</vt:lpstr>
      <vt:lpstr>Wingdings 2</vt:lpstr>
      <vt:lpstr>Flow</vt:lpstr>
      <vt:lpstr>Downstate Health Sciences University  State Payroll Department</vt:lpstr>
      <vt:lpstr>Mission Statement</vt:lpstr>
      <vt:lpstr>Vision Statement</vt:lpstr>
      <vt:lpstr>Vision Statement Cont’d</vt:lpstr>
      <vt:lpstr>Payroll - Time and Attendance </vt:lpstr>
      <vt:lpstr>PowerPoint Presentation</vt:lpstr>
      <vt:lpstr>CLICK ON THE “HUMAN RESOURCES SYSTEMS” TAB </vt:lpstr>
      <vt:lpstr>First-time System Sign-in Information </vt:lpstr>
      <vt:lpstr>SUNY HR Self Service </vt:lpstr>
      <vt:lpstr>UUP/MC Time and Attendance Record </vt:lpstr>
      <vt:lpstr>UUP Accruals – Years of Service</vt:lpstr>
      <vt:lpstr>Management Confidential (MC)</vt:lpstr>
      <vt:lpstr>Vacation Accruals- UUP &amp; MC</vt:lpstr>
      <vt:lpstr>PEF/CSEA Accruals-Yrs. of Service </vt:lpstr>
      <vt:lpstr>PEF/CSEA Accruals-Yrs. of Service </vt:lpstr>
      <vt:lpstr>PEF/CSEA Important Points</vt:lpstr>
      <vt:lpstr>     PBANYS BU 21 / NYSCOPBA BU 31</vt:lpstr>
      <vt:lpstr>PBANYS – BU 21 / NYSCOPBA -BU 31 </vt:lpstr>
      <vt:lpstr>To Complete a Time Off Request: </vt:lpstr>
      <vt:lpstr>PowerPoint Presentation</vt:lpstr>
      <vt:lpstr> PEF/Security who are not on TAS</vt:lpstr>
      <vt:lpstr>Faculty and Individual Hourly/Per Diem/Adjunct </vt:lpstr>
      <vt:lpstr>Payroll </vt:lpstr>
      <vt:lpstr>Overtime &amp; Holiday</vt:lpstr>
      <vt:lpstr>Overtime &amp; Holiday Cont’d </vt:lpstr>
      <vt:lpstr>NYState Leaves</vt:lpstr>
      <vt:lpstr>Observed Legal Holidays  </vt:lpstr>
      <vt:lpstr>DHSU Payroll Internet Website</vt:lpstr>
      <vt:lpstr>DIRECT DEPOSIT</vt:lpstr>
      <vt:lpstr>Click on this tab in TAS</vt:lpstr>
      <vt:lpstr>Payroll Calendar on Downstate website</vt:lpstr>
      <vt:lpstr>OFFICE OF STATE PAYROLL</vt:lpstr>
      <vt:lpstr>QUESTIONS &amp; ANSWERS</vt:lpstr>
    </vt:vector>
  </TitlesOfParts>
  <Company>SUNY-Downstate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Payroll Department</dc:title>
  <dc:creator>Martin J. Deane</dc:creator>
  <cp:lastModifiedBy>John Zubrovich</cp:lastModifiedBy>
  <cp:revision>165</cp:revision>
  <cp:lastPrinted>2017-11-15T21:24:21Z</cp:lastPrinted>
  <dcterms:created xsi:type="dcterms:W3CDTF">2009-02-19T19:44:02Z</dcterms:created>
  <dcterms:modified xsi:type="dcterms:W3CDTF">2021-07-07T15:55:30Z</dcterms:modified>
</cp:coreProperties>
</file>