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94" r:id="rId1"/>
  </p:sldMasterIdLst>
  <p:notesMasterIdLst>
    <p:notesMasterId r:id="rId14"/>
  </p:notesMasterIdLst>
  <p:sldIdLst>
    <p:sldId id="256" r:id="rId2"/>
    <p:sldId id="312" r:id="rId3"/>
    <p:sldId id="278" r:id="rId4"/>
    <p:sldId id="297" r:id="rId5"/>
    <p:sldId id="313" r:id="rId6"/>
    <p:sldId id="314" r:id="rId7"/>
    <p:sldId id="295" r:id="rId8"/>
    <p:sldId id="310" r:id="rId9"/>
    <p:sldId id="309" r:id="rId10"/>
    <p:sldId id="284" r:id="rId11"/>
    <p:sldId id="277" r:id="rId12"/>
    <p:sldId id="283" r:id="rId1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57" autoAdjust="0"/>
    <p:restoredTop sz="94400" autoAdjust="0"/>
  </p:normalViewPr>
  <p:slideViewPr>
    <p:cSldViewPr>
      <p:cViewPr varScale="1">
        <p:scale>
          <a:sx n="103" d="100"/>
          <a:sy n="103" d="100"/>
        </p:scale>
        <p:origin x="1476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Delinquent Employees by Department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[Copy of Graph.xlsx]Graph!PivotTable1</c:name>
    <c:fmtId val="9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Missing timesheet analysis</a:t>
            </a:r>
          </a:p>
        </c:rich>
      </c:tx>
      <c:layout>
        <c:manualLayout>
          <c:xMode val="edge"/>
          <c:yMode val="edge"/>
          <c:x val="0.38150463116699246"/>
          <c:y val="3.772184114631668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marker>
          <c:symbol val="circle"/>
          <c:size val="6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dLbl>
          <c:idx val="0"/>
          <c:dLblPos val="outEnd"/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2"/>
        <c:dLbl>
          <c:idx val="0"/>
          <c:dLblPos val="outEnd"/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3"/>
        <c:dLbl>
          <c:idx val="0"/>
          <c:dLblPos val="outEnd"/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4"/>
        <c:dLbl>
          <c:idx val="0"/>
          <c:dLblPos val="outEnd"/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5"/>
        <c:dLbl>
          <c:idx val="0"/>
          <c:dLblPos val="outEnd"/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6"/>
        <c:dLbl>
          <c:idx val="0"/>
          <c:dLblPos val="outEnd"/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7"/>
        <c:dLbl>
          <c:idx val="0"/>
          <c:dLblPos val="outEnd"/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8"/>
        <c:dLbl>
          <c:idx val="0"/>
          <c:dLblPos val="outEnd"/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9"/>
        <c:dLbl>
          <c:idx val="0"/>
          <c:dLblPos val="outEnd"/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10"/>
        <c:dLbl>
          <c:idx val="0"/>
          <c:dLblPos val="outEnd"/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11"/>
        <c:dLbl>
          <c:idx val="0"/>
          <c:dLblPos val="outEnd"/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12"/>
        <c:dLbl>
          <c:idx val="0"/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13"/>
        <c:dLbl>
          <c:idx val="0"/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14"/>
        <c:dLbl>
          <c:idx val="0"/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15"/>
        <c:dLbl>
          <c:idx val="0"/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16"/>
        <c:dLbl>
          <c:idx val="0"/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17"/>
        <c:dLbl>
          <c:idx val="0"/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18"/>
        <c:dLbl>
          <c:idx val="0"/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19"/>
        <c:dLbl>
          <c:idx val="0"/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20"/>
        <c:dLbl>
          <c:idx val="0"/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21"/>
        <c:dLbl>
          <c:idx val="0"/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22"/>
        <c:dLbl>
          <c:idx val="0"/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23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24"/>
        <c:spPr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25"/>
        <c:spPr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26"/>
        <c:spPr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27"/>
        <c:spPr>
          <a:solidFill>
            <a:schemeClr val="accent5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28"/>
        <c:spPr>
          <a:solidFill>
            <a:schemeClr val="accent6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29"/>
        <c:spPr>
          <a:solidFill>
            <a:schemeClr val="accent1">
              <a:lumMod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30"/>
        <c:spPr>
          <a:solidFill>
            <a:schemeClr val="accent2">
              <a:lumMod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31"/>
        <c:spPr>
          <a:solidFill>
            <a:schemeClr val="accent3">
              <a:lumMod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32"/>
        <c:spPr>
          <a:solidFill>
            <a:schemeClr val="accent4">
              <a:lumMod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33"/>
        <c:spPr>
          <a:solidFill>
            <a:schemeClr val="accent5">
              <a:lumMod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34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5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7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1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2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4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5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6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7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8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9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0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1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2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3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4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5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6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7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8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9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pie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[Copy of Graph.xlsx]Graph!PivotTable1</c:name>
    <c:fmtId val="13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marker>
          <c:symbol val="circle"/>
          <c:size val="6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dLbl>
          <c:idx val="0"/>
          <c:dLblPos val="outEnd"/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2"/>
        <c:dLbl>
          <c:idx val="0"/>
          <c:dLblPos val="outEnd"/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3"/>
        <c:dLbl>
          <c:idx val="0"/>
          <c:dLblPos val="outEnd"/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4"/>
        <c:dLbl>
          <c:idx val="0"/>
          <c:dLblPos val="outEnd"/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5"/>
        <c:dLbl>
          <c:idx val="0"/>
          <c:dLblPos val="outEnd"/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6"/>
        <c:dLbl>
          <c:idx val="0"/>
          <c:dLblPos val="outEnd"/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7"/>
        <c:dLbl>
          <c:idx val="0"/>
          <c:dLblPos val="outEnd"/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8"/>
        <c:dLbl>
          <c:idx val="0"/>
          <c:dLblPos val="outEnd"/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9"/>
        <c:dLbl>
          <c:idx val="0"/>
          <c:dLblPos val="outEnd"/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10"/>
        <c:dLbl>
          <c:idx val="0"/>
          <c:dLblPos val="outEnd"/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11"/>
        <c:dLbl>
          <c:idx val="0"/>
          <c:dLblPos val="outEnd"/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12"/>
        <c:dLbl>
          <c:idx val="0"/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13"/>
        <c:dLbl>
          <c:idx val="0"/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14"/>
        <c:dLbl>
          <c:idx val="0"/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15"/>
        <c:dLbl>
          <c:idx val="0"/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16"/>
        <c:dLbl>
          <c:idx val="0"/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17"/>
        <c:dLbl>
          <c:idx val="0"/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18"/>
        <c:dLbl>
          <c:idx val="0"/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19"/>
        <c:dLbl>
          <c:idx val="0"/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20"/>
        <c:dLbl>
          <c:idx val="0"/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21"/>
        <c:dLbl>
          <c:idx val="0"/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22"/>
        <c:dLbl>
          <c:idx val="0"/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23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24"/>
        <c:spPr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25"/>
        <c:spPr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26"/>
        <c:spPr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27"/>
        <c:spPr>
          <a:solidFill>
            <a:schemeClr val="accent5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28"/>
        <c:spPr>
          <a:solidFill>
            <a:schemeClr val="accent6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29"/>
        <c:spPr>
          <a:solidFill>
            <a:schemeClr val="accent1">
              <a:lumMod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30"/>
        <c:spPr>
          <a:solidFill>
            <a:schemeClr val="accent2">
              <a:lumMod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31"/>
        <c:spPr>
          <a:solidFill>
            <a:schemeClr val="accent3">
              <a:lumMod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32"/>
        <c:spPr>
          <a:solidFill>
            <a:schemeClr val="accent4">
              <a:lumMod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33"/>
        <c:spPr>
          <a:solidFill>
            <a:schemeClr val="accent5">
              <a:lumMod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34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5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7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1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2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4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5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6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7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8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9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0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1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2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3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4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5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6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7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8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9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Graph!$C$3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356-4CB8-B825-A6646F44922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356-4CB8-B825-A6646F44922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356-4CB8-B825-A6646F44922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356-4CB8-B825-A6646F44922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356-4CB8-B825-A6646F44922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C356-4CB8-B825-A6646F44922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C356-4CB8-B825-A6646F44922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C356-4CB8-B825-A6646F44922B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C356-4CB8-B825-A6646F44922B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C356-4CB8-B825-A6646F44922B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C356-4CB8-B825-A6646F44922B}"/>
              </c:ext>
            </c:extLst>
          </c:dPt>
          <c:dLbls>
            <c:dLbl>
              <c:idx val="1"/>
              <c:layout>
                <c:manualLayout>
                  <c:x val="8.4552856353992123E-2"/>
                  <c:y val="-2.873563218390806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C356-4CB8-B825-A6646F44922B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C356-4CB8-B825-A6646F44922B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C356-4CB8-B825-A6646F44922B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C356-4CB8-B825-A6646F44922B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C356-4CB8-B825-A6646F44922B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C356-4CB8-B825-A6646F44922B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C356-4CB8-B825-A6646F44922B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C356-4CB8-B825-A6646F44922B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C356-4CB8-B825-A6646F44922B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C356-4CB8-B825-A6646F4492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multiLvlStrRef>
              <c:f>Graph!$A$4:$B$17</c:f>
              <c:multiLvlStrCache>
                <c:ptCount val="11"/>
                <c:lvl>
                  <c:pt idx="0">
                    <c:v>Abrahams-Nichols</c:v>
                  </c:pt>
                  <c:pt idx="1">
                    <c:v>Ashur</c:v>
                  </c:pt>
                  <c:pt idx="2">
                    <c:v>Boucher</c:v>
                  </c:pt>
                  <c:pt idx="3">
                    <c:v>Bristol-Gabin</c:v>
                  </c:pt>
                  <c:pt idx="4">
                    <c:v>Chambers</c:v>
                  </c:pt>
                  <c:pt idx="5">
                    <c:v>Eaddy</c:v>
                  </c:pt>
                  <c:pt idx="6">
                    <c:v>Marfo-Boateng</c:v>
                  </c:pt>
                  <c:pt idx="7">
                    <c:v>O'Donnell</c:v>
                  </c:pt>
                  <c:pt idx="8">
                    <c:v>Watson</c:v>
                  </c:pt>
                  <c:pt idx="9">
                    <c:v>Ritter-Teitel</c:v>
                  </c:pt>
                  <c:pt idx="10">
                    <c:v>Trim </c:v>
                  </c:pt>
                </c:lvl>
                <c:lvl>
                  <c:pt idx="0">
                    <c:v>Hospital Administration UHB</c:v>
                  </c:pt>
                  <c:pt idx="9">
                    <c:v>Nursing Administration</c:v>
                  </c:pt>
                  <c:pt idx="10">
                    <c:v>(blank)</c:v>
                  </c:pt>
                </c:lvl>
              </c:multiLvlStrCache>
            </c:multiLvlStrRef>
          </c:cat>
          <c:val>
            <c:numRef>
              <c:f>Graph!$C$4:$C$17</c:f>
              <c:numCache>
                <c:formatCode>General</c:formatCode>
                <c:ptCount val="11"/>
                <c:pt idx="0">
                  <c:v>2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1</c:v>
                </c:pt>
                <c:pt idx="5">
                  <c:v>4</c:v>
                </c:pt>
                <c:pt idx="6">
                  <c:v>2</c:v>
                </c:pt>
                <c:pt idx="7">
                  <c:v>3</c:v>
                </c:pt>
                <c:pt idx="8">
                  <c:v>3</c:v>
                </c:pt>
                <c:pt idx="9">
                  <c:v>6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C356-4CB8-B825-A6646F44922B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34" y="0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DCDE8E6-3F84-4481-92FB-D29A0719871A}" type="datetimeFigureOut">
              <a:rPr lang="en-US"/>
              <a:pPr>
                <a:defRPr/>
              </a:pPr>
              <a:t>10/7/2020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848" y="4416426"/>
            <a:ext cx="560832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34" y="8829675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7A11FD7-478A-48A4-A5F2-57E1BEA037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0648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11FD7-478A-48A4-A5F2-57E1BEA0376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643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A11FD7-478A-48A4-A5F2-57E1BEA0376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946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Finance Budget can send out monthly the overpayment chart by departments.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A11FD7-478A-48A4-A5F2-57E1BEA0376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484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A11FD7-478A-48A4-A5F2-57E1BEA0376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517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346E646F-0C3A-44BA-AED2-6EFB4AB6177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08867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22ECD23B-E34B-4DD7-96B3-D7A91BBB7EB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4250921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22ECD23B-E34B-4DD7-96B3-D7A91BBB7EB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0585144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22ECD23B-E34B-4DD7-96B3-D7A91BBB7EB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894631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22ECD23B-E34B-4DD7-96B3-D7A91BBB7EB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7333923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22ECD23B-E34B-4DD7-96B3-D7A91BBB7EB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1702487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22ECD23B-E34B-4DD7-96B3-D7A91BBB7EB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1124783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842C0CD7-E761-48A5-93E4-0A88EBF731E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71267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5989A4DA-9283-4E19-9ADF-92A9A2320AD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31098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A081D51B-ED0D-40E4-B089-8DCCD2C0D49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32352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2C2B2CE1-B76F-4079-900D-90D9291C023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82025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22ECD23B-E34B-4DD7-96B3-D7A91BBB7EB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790996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C9EA8799-DB76-46B2-BD93-9C732B28010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466569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93134CA5-02CB-4454-88B6-7C3AEC660AE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05853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993EAB62-708B-47EF-94E6-4536E542F14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09035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BA172B9E-15C6-4D18-88CA-7D7A96C1D47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501221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22ECD23B-E34B-4DD7-96B3-D7A91BBB7EB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3880257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2ECD23B-E34B-4DD7-96B3-D7A91BBB7EB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1016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5" r:id="rId1"/>
    <p:sldLayoutId id="2147484396" r:id="rId2"/>
    <p:sldLayoutId id="2147484397" r:id="rId3"/>
    <p:sldLayoutId id="2147484398" r:id="rId4"/>
    <p:sldLayoutId id="2147484399" r:id="rId5"/>
    <p:sldLayoutId id="2147484400" r:id="rId6"/>
    <p:sldLayoutId id="2147484401" r:id="rId7"/>
    <p:sldLayoutId id="2147484402" r:id="rId8"/>
    <p:sldLayoutId id="2147484403" r:id="rId9"/>
    <p:sldLayoutId id="2147484404" r:id="rId10"/>
    <p:sldLayoutId id="2147484405" r:id="rId11"/>
    <p:sldLayoutId id="2147484406" r:id="rId12"/>
    <p:sldLayoutId id="2147484407" r:id="rId13"/>
    <p:sldLayoutId id="2147484408" r:id="rId14"/>
    <p:sldLayoutId id="2147484409" r:id="rId15"/>
    <p:sldLayoutId id="2147484410" r:id="rId16"/>
    <p:sldLayoutId id="2147484411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mailto:payroll@downstate.edu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Payroll@downstate.edu" TargetMode="External"/><Relationship Id="rId2" Type="http://schemas.openxmlformats.org/officeDocument/2006/relationships/hyperlink" Target="mailto:Sheets@Downstate.ed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Payroll@downstate.ed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payroll@downstate.edu" TargetMode="External"/><Relationship Id="rId2" Type="http://schemas.openxmlformats.org/officeDocument/2006/relationships/hyperlink" Target="https://www.downstate.edu/payroll/documents/payroll/payroll-ac2772-2012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Grp="1" noChangeArrowheads="1"/>
          </p:cNvSpPr>
          <p:nvPr>
            <p:ph type="ctrTitle"/>
          </p:nvPr>
        </p:nvSpPr>
        <p:spPr>
          <a:xfrm>
            <a:off x="533400" y="1066800"/>
            <a:ext cx="7851648" cy="1295400"/>
          </a:xfrm>
          <a:extLst/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State Payroll Department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228974"/>
            <a:ext cx="7854950" cy="2943225"/>
          </a:xfrm>
        </p:spPr>
        <p:txBody>
          <a:bodyPr>
            <a:normAutofit fontScale="92500" lnSpcReduction="20000"/>
          </a:bodyPr>
          <a:lstStyle/>
          <a:p>
            <a:pPr marR="0" eaLnBrk="1" hangingPunct="1">
              <a:lnSpc>
                <a:spcPct val="80000"/>
              </a:lnSpc>
            </a:pPr>
            <a:r>
              <a:rPr lang="en-US" altLang="en-US" sz="2400" dirty="0"/>
              <a:t>Jennifer Del Rosario</a:t>
            </a:r>
          </a:p>
          <a:p>
            <a:pPr marR="0" eaLnBrk="1" hangingPunct="1">
              <a:lnSpc>
                <a:spcPct val="80000"/>
              </a:lnSpc>
            </a:pPr>
            <a:r>
              <a:rPr lang="en-US" altLang="en-US" sz="2400" dirty="0"/>
              <a:t>Director, State Payroll</a:t>
            </a:r>
          </a:p>
          <a:p>
            <a:pPr marR="0" eaLnBrk="1" hangingPunct="1">
              <a:lnSpc>
                <a:spcPct val="80000"/>
              </a:lnSpc>
            </a:pPr>
            <a:r>
              <a:rPr lang="en-US" altLang="en-US" sz="2400" dirty="0"/>
              <a:t>Patricia Ralph</a:t>
            </a:r>
          </a:p>
          <a:p>
            <a:pPr marR="0" eaLnBrk="1" hangingPunct="1">
              <a:lnSpc>
                <a:spcPct val="80000"/>
              </a:lnSpc>
            </a:pPr>
            <a:r>
              <a:rPr lang="en-US" altLang="en-US" sz="2400" dirty="0"/>
              <a:t>Assistant Director, State Payroll</a:t>
            </a:r>
          </a:p>
          <a:p>
            <a:pPr marR="0" eaLnBrk="1" hangingPunct="1">
              <a:lnSpc>
                <a:spcPct val="80000"/>
              </a:lnSpc>
            </a:pPr>
            <a:endParaRPr lang="en-US" altLang="en-US" sz="2400" dirty="0"/>
          </a:p>
          <a:p>
            <a:pPr marR="0" eaLnBrk="1" hangingPunct="1">
              <a:lnSpc>
                <a:spcPct val="80000"/>
              </a:lnSpc>
            </a:pPr>
            <a:endParaRPr lang="en-US" altLang="en-US" sz="2400" dirty="0"/>
          </a:p>
          <a:p>
            <a:pPr marR="0" eaLnBrk="1" hangingPunct="1">
              <a:lnSpc>
                <a:spcPct val="80000"/>
              </a:lnSpc>
            </a:pPr>
            <a:endParaRPr lang="en-US" altLang="en-US" sz="2400" dirty="0"/>
          </a:p>
          <a:p>
            <a:pPr marR="0" algn="l" eaLnBrk="1" hangingPunct="1">
              <a:lnSpc>
                <a:spcPct val="80000"/>
              </a:lnSpc>
            </a:pPr>
            <a:endParaRPr lang="en-US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l" eaLnBrk="1" hangingPunct="1">
              <a:lnSpc>
                <a:spcPct val="80000"/>
              </a:lnSpc>
            </a:pPr>
            <a:endParaRPr lang="en-US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l" eaLnBrk="1" hangingPunct="1">
              <a:lnSpc>
                <a:spcPct val="80000"/>
              </a:lnSpc>
            </a:pPr>
            <a:r>
              <a:rPr lang="en-US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V2018-01-17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E646F-0C3A-44BA-AED2-6EFB4AB6177C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  <p:pic>
        <p:nvPicPr>
          <p:cNvPr id="5124" name="Picture 4" descr="C:\Users\JDelRosa.SUNYUHB\AppData\Local\Microsoft\Windows\Temporary Internet Files\Content.Outlook\AMYINWIK\payro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646" y="2795373"/>
            <a:ext cx="2002971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924800" cy="609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b="1" dirty="0"/>
              <a:t>Payroll Calendar on website</a:t>
            </a:r>
          </a:p>
        </p:txBody>
      </p:sp>
      <p:pic>
        <p:nvPicPr>
          <p:cNvPr id="317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460" y="2489200"/>
            <a:ext cx="3805104" cy="353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81D51B-ED0D-40E4-B089-8DCCD2C0D496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600200" y="5791200"/>
            <a:ext cx="6553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/>
              <a:t>https://www.downstate.edu/finance/departments/payroll.html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45" y="134471"/>
            <a:ext cx="8861014" cy="941295"/>
          </a:xfrm>
          <a:ln>
            <a:solidFill>
              <a:schemeClr val="accent1"/>
            </a:solidFill>
          </a:ln>
          <a:extLst/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OFFICE OF STATE PAYROLL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651" y="1441248"/>
            <a:ext cx="8866907" cy="160196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28575" bIns="28575">
            <a:normAutofit fontScale="92500" lnSpcReduction="20000"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639763" indent="-246063">
              <a:defRPr>
                <a:solidFill>
                  <a:schemeClr val="tx1"/>
                </a:solidFill>
                <a:latin typeface="Arial" charset="0"/>
              </a:defRPr>
            </a:lvl2pPr>
            <a:lvl3pPr indent="-246063">
              <a:defRPr>
                <a:solidFill>
                  <a:schemeClr val="tx1"/>
                </a:solidFill>
                <a:latin typeface="Arial" charset="0"/>
              </a:defRPr>
            </a:lvl3pPr>
            <a:lvl4pPr marL="1187450" indent="-209550">
              <a:defRPr>
                <a:solidFill>
                  <a:schemeClr val="tx1"/>
                </a:solidFill>
                <a:latin typeface="Arial" charset="0"/>
              </a:defRPr>
            </a:lvl4pPr>
            <a:lvl5pPr marL="1462088" indent="-209550">
              <a:defRPr>
                <a:solidFill>
                  <a:schemeClr val="tx1"/>
                </a:solidFill>
                <a:latin typeface="Arial" charset="0"/>
              </a:defRPr>
            </a:lvl5pPr>
            <a:lvl6pPr marL="1919288" indent="-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376488" indent="-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833688" indent="-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290888" indent="-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R="0" algn="ctr" eaLnBrk="1" hangingPunct="1">
              <a:lnSpc>
                <a:spcPct val="80000"/>
              </a:lnSpc>
              <a:defRPr/>
            </a:pPr>
            <a:r>
              <a:rPr lang="en-US" altLang="en-US" sz="1100" dirty="0">
                <a:solidFill>
                  <a:srgbClr val="002060"/>
                </a:solidFill>
                <a:latin typeface="Constantia" pitchFamily="18" charset="0"/>
              </a:rPr>
              <a:t>CONTACT INFORMATION </a:t>
            </a:r>
          </a:p>
          <a:p>
            <a:pPr marR="0" algn="ctr" eaLnBrk="1" hangingPunct="1">
              <a:lnSpc>
                <a:spcPct val="80000"/>
              </a:lnSpc>
              <a:defRPr/>
            </a:pPr>
            <a:r>
              <a:rPr lang="en-US" altLang="en-US" sz="1600" dirty="0">
                <a:solidFill>
                  <a:srgbClr val="002060"/>
                </a:solidFill>
                <a:latin typeface="Constantia" pitchFamily="18" charset="0"/>
              </a:rPr>
              <a:t>(</a:t>
            </a:r>
            <a:r>
              <a:rPr lang="en-US" altLang="en-US" sz="1600" b="1" u="sng" dirty="0">
                <a:solidFill>
                  <a:srgbClr val="002060"/>
                </a:solidFill>
                <a:latin typeface="Constantia" pitchFamily="18" charset="0"/>
              </a:rPr>
              <a:t>Please Call for an appointment</a:t>
            </a:r>
            <a:r>
              <a:rPr lang="en-US" altLang="en-US" sz="1600" dirty="0">
                <a:solidFill>
                  <a:srgbClr val="002060"/>
                </a:solidFill>
                <a:latin typeface="Constantia" pitchFamily="18" charset="0"/>
              </a:rPr>
              <a:t>) </a:t>
            </a:r>
          </a:p>
          <a:p>
            <a:pPr marR="0" algn="ctr" eaLnBrk="1" hangingPunct="1">
              <a:lnSpc>
                <a:spcPct val="80000"/>
              </a:lnSpc>
              <a:defRPr/>
            </a:pPr>
            <a:endParaRPr lang="en-US" altLang="en-US" sz="1000" dirty="0">
              <a:solidFill>
                <a:srgbClr val="002060"/>
              </a:solidFill>
              <a:latin typeface="Constantia" pitchFamily="18" charset="0"/>
            </a:endParaRPr>
          </a:p>
          <a:p>
            <a:pPr marR="0" algn="ctr" eaLnBrk="1" hangingPunct="1">
              <a:lnSpc>
                <a:spcPct val="80000"/>
              </a:lnSpc>
              <a:defRPr/>
            </a:pPr>
            <a:r>
              <a:rPr lang="en-US" altLang="en-US" sz="1200" dirty="0">
                <a:solidFill>
                  <a:srgbClr val="002060"/>
                </a:solidFill>
                <a:latin typeface="Constantia" pitchFamily="18" charset="0"/>
              </a:rPr>
              <a:t>Telephone #(718)-270-1139   </a:t>
            </a:r>
          </a:p>
          <a:p>
            <a:pPr marR="0" algn="ctr" eaLnBrk="1" hangingPunct="1">
              <a:lnSpc>
                <a:spcPct val="80000"/>
              </a:lnSpc>
              <a:defRPr/>
            </a:pPr>
            <a:r>
              <a:rPr lang="en-US" altLang="en-US" sz="1200" dirty="0">
                <a:solidFill>
                  <a:srgbClr val="002060"/>
                </a:solidFill>
                <a:latin typeface="Constantia" pitchFamily="18" charset="0"/>
              </a:rPr>
              <a:t>Fax #             (718)-270-4143</a:t>
            </a:r>
          </a:p>
          <a:p>
            <a:pPr marR="0" algn="ctr" eaLnBrk="1" hangingPunct="1">
              <a:lnSpc>
                <a:spcPct val="80000"/>
              </a:lnSpc>
              <a:defRPr/>
            </a:pPr>
            <a:r>
              <a:rPr lang="en-US" altLang="en-US" sz="1000" b="1" dirty="0">
                <a:solidFill>
                  <a:srgbClr val="002060"/>
                </a:solidFill>
                <a:latin typeface="Constantia" pitchFamily="18" charset="0"/>
              </a:rPr>
              <a:t>Education Bldg. Rm B-007</a:t>
            </a:r>
          </a:p>
          <a:p>
            <a:pPr marR="0" algn="ctr" eaLnBrk="1" hangingPunct="1">
              <a:lnSpc>
                <a:spcPct val="80000"/>
              </a:lnSpc>
              <a:defRPr/>
            </a:pPr>
            <a:r>
              <a:rPr lang="en-US" altLang="en-US" sz="1000" dirty="0">
                <a:solidFill>
                  <a:srgbClr val="002060"/>
                </a:solidFill>
                <a:latin typeface="Constantia" pitchFamily="18" charset="0"/>
              </a:rPr>
              <a:t>E-mail address: </a:t>
            </a:r>
            <a:r>
              <a:rPr lang="en-US" altLang="en-US" sz="1200" dirty="0">
                <a:solidFill>
                  <a:srgbClr val="002060"/>
                </a:solidFill>
                <a:latin typeface="Constantia" pitchFamily="18" charset="0"/>
              </a:rPr>
              <a:t>Payroll@downstate.edu</a:t>
            </a:r>
            <a:r>
              <a:rPr lang="en-US" altLang="en-US" sz="1200" i="1" dirty="0">
                <a:solidFill>
                  <a:srgbClr val="002060"/>
                </a:solidFill>
                <a:latin typeface="Constantia" pitchFamily="18" charset="0"/>
              </a:rPr>
              <a:t> </a:t>
            </a:r>
          </a:p>
          <a:p>
            <a:pPr marR="0" eaLnBrk="1" hangingPunct="1">
              <a:lnSpc>
                <a:spcPct val="80000"/>
              </a:lnSpc>
              <a:defRPr/>
            </a:pPr>
            <a:endParaRPr lang="en-US" altLang="en-US" sz="600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96200" y="304800"/>
            <a:ext cx="773724" cy="758617"/>
          </a:xfrm>
        </p:spPr>
        <p:txBody>
          <a:bodyPr/>
          <a:lstStyle/>
          <a:p>
            <a:pPr>
              <a:defRPr/>
            </a:pPr>
            <a:fld id="{346E646F-0C3A-44BA-AED2-6EFB4AB6177C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2650" y="1075764"/>
            <a:ext cx="8866909" cy="3347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7150" tIns="28575" rIns="57150" bIns="28575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</a:rPr>
              <a:t>TIME AND ATTENDANCE</a:t>
            </a:r>
          </a:p>
        </p:txBody>
      </p:sp>
      <p:sp>
        <p:nvSpPr>
          <p:cNvPr id="32777" name="TextBox 6"/>
          <p:cNvSpPr txBox="1">
            <a:spLocks noChangeArrowheads="1"/>
          </p:cNvSpPr>
          <p:nvPr/>
        </p:nvSpPr>
        <p:spPr bwMode="auto">
          <a:xfrm>
            <a:off x="132650" y="3138463"/>
            <a:ext cx="8629650" cy="61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150" tIns="28575" rIns="57150" bIns="2857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General Office Hours: </a:t>
            </a:r>
          </a:p>
          <a:p>
            <a:pPr algn="ctr"/>
            <a:r>
              <a:rPr lang="en-US" alt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Monday – Friday 10:00am – 2:00pm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7547" y="3821745"/>
            <a:ext cx="7883525" cy="3058530"/>
          </a:xfrm>
          <a:prstGeom prst="rect">
            <a:avLst/>
          </a:prstGeom>
          <a:noFill/>
        </p:spPr>
        <p:txBody>
          <a:bodyPr lIns="57150" tIns="28575" rIns="57150" bIns="28575">
            <a:spAutoFit/>
          </a:bodyPr>
          <a:lstStyle/>
          <a:p>
            <a:pPr algn="ctr">
              <a:defRPr/>
            </a:pPr>
            <a:endParaRPr lang="en-US" sz="1500" dirty="0">
              <a:latin typeface="Arial Black" panose="020B0A04020102020204" pitchFamily="34" charset="0"/>
            </a:endParaRPr>
          </a:p>
          <a:p>
            <a:pPr marL="178594" indent="-178594" algn="just">
              <a:buFont typeface="Arial" charset="0"/>
              <a:buChar char="•"/>
              <a:defRPr/>
            </a:pPr>
            <a:r>
              <a:rPr lang="en-US" sz="15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In an effort to provide prompt response to your inquiries regarding Payroll / Time and Attendance questions, please utilize the Payroll  Inbox. </a:t>
            </a:r>
            <a:r>
              <a:rPr lang="en-US" sz="15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15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payroll@downstate.edu</a:t>
            </a:r>
            <a:r>
              <a:rPr lang="en-US" sz="15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</a:p>
          <a:p>
            <a:pPr algn="just">
              <a:defRPr/>
            </a:pPr>
            <a:endParaRPr lang="en-US" sz="15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178594" indent="-178594" algn="just">
              <a:buFont typeface="Arial" charset="0"/>
              <a:buChar char="•"/>
              <a:defRPr/>
            </a:pPr>
            <a:r>
              <a:rPr lang="en-US" sz="15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This email address will also serve to collect all documents relating to Payroll (e.g. Direct Deposit forms, time sheets, etc.).</a:t>
            </a:r>
          </a:p>
          <a:p>
            <a:pPr algn="just">
              <a:defRPr/>
            </a:pPr>
            <a:endParaRPr lang="en-US" sz="15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178594" indent="-178594" algn="just">
              <a:buFont typeface="Arial" charset="0"/>
              <a:buChar char="•"/>
              <a:defRPr/>
            </a:pPr>
            <a:r>
              <a:rPr lang="en-US" sz="15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Employees may also log onto the Payroll intranet page for additional information, tax information, commonly used forms and Time and Attendance (TAS) training resources. </a:t>
            </a:r>
          </a:p>
          <a:p>
            <a:pPr marL="178594" indent="-178594" algn="just">
              <a:buFont typeface="Arial" charset="0"/>
              <a:buChar char="•"/>
              <a:defRPr/>
            </a:pPr>
            <a:r>
              <a:rPr lang="en-US" sz="1500" dirty="0">
                <a:latin typeface="Arial Rounded MT Bold" panose="020F0704030504030204" pitchFamily="34" charset="0"/>
              </a:rPr>
              <a:t>https://www.downstate.edu/finance/departments/payroll.html</a:t>
            </a:r>
          </a:p>
          <a:p>
            <a:pPr algn="just">
              <a:defRPr/>
            </a:pPr>
            <a:endParaRPr lang="en-US" sz="1500" dirty="0"/>
          </a:p>
        </p:txBody>
      </p:sp>
      <p:pic>
        <p:nvPicPr>
          <p:cNvPr id="32779" name="Picture 13" descr="C:\Users\PRalph\AppData\Local\Microsoft\Windows\Temporary Internet Files\Content.IE5\XZEE8KWI\customer-service.0822.1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9" y="1905000"/>
            <a:ext cx="22463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219200" y="914400"/>
            <a:ext cx="67056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3600" b="1" dirty="0"/>
              <a:t>QUESTIONS</a:t>
            </a:r>
            <a:r>
              <a:rPr lang="en-US" altLang="en-US" sz="4000" b="1" dirty="0"/>
              <a:t> &amp; ANSWERS</a:t>
            </a:r>
          </a:p>
        </p:txBody>
      </p:sp>
      <p:pic>
        <p:nvPicPr>
          <p:cNvPr id="33795" name="Picture 5" descr="C:\Users\PRalph\AppData\Local\Microsoft\Windows\Temporary Internet Files\Content.IE5\XZEE8KWI\respuesta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981200"/>
            <a:ext cx="4729163" cy="3810000"/>
          </a:xfr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81D51B-ED0D-40E4-B089-8DCCD2C0D496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35F70-088E-4E8F-AE13-94A7AD56D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819912"/>
          </a:xfrm>
        </p:spPr>
        <p:txBody>
          <a:bodyPr/>
          <a:lstStyle/>
          <a:p>
            <a:r>
              <a:rPr lang="en-US" dirty="0"/>
              <a:t>Submission of Time Sheets</a:t>
            </a:r>
            <a:br>
              <a:rPr lang="en-US" dirty="0"/>
            </a:br>
            <a:r>
              <a:rPr lang="en-US" dirty="0"/>
              <a:t>Key points to be covered: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14C879-691F-42B5-B5D6-5600A5D7A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34CA5-02CB-4454-88B6-7C3AEC660AE9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234308-34A2-4971-8428-88C65BAAEBEA}"/>
              </a:ext>
            </a:extLst>
          </p:cNvPr>
          <p:cNvSpPr/>
          <p:nvPr/>
        </p:nvSpPr>
        <p:spPr>
          <a:xfrm>
            <a:off x="304801" y="2285999"/>
            <a:ext cx="81651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Timely submission of time sheets/time records is mandatory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Delinquent Time sheets and Late Transactions results in a cost to the institution.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Overpayment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Overpayment collection requires an exclusive team who works solely and exclusively on the refund of overpayments.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 series of 3 letters go out the employee and then the case is referred to Attorney General’s office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Overpayment Policy is on the Payroll Website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https://www.downstate.edu/payroll/documents/overpayment-recovery-policy-07-2020.pdf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PEF employees are not  yet online /TAS 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Parallel Testing will begin shortly – Electronic Time Sheet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The Payroll Internet Website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Direct Deposit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Payroll Calendar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Payroll General Office Hours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60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667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4000" b="1" dirty="0"/>
              <a:t>Payroll - Time and Attendance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5105400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n-US" sz="1300" dirty="0"/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n-US" sz="1300" dirty="0"/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n-US" sz="13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b="1" dirty="0"/>
              <a:t>It is an employment requirement for every State Employee to submit their time sheet/time record on a Bi-Weekly or monthly basis. </a:t>
            </a:r>
            <a:r>
              <a:rPr lang="en-US" sz="1800" b="1" dirty="0">
                <a:solidFill>
                  <a:srgbClr val="FF0000"/>
                </a:solidFill>
              </a:rPr>
              <a:t>Timely submission of time sheets/record is mandatory.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1800" b="1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b="1" dirty="0"/>
              <a:t>Following is the schedule  when Time sheets are due: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300" dirty="0"/>
              <a:t>Classified employees (CSEA, PEF ) time sheets/ records are due in the Payroll Office within two days after the close of each Bi-Weekly pay period.</a:t>
            </a:r>
          </a:p>
          <a:p>
            <a:pPr marL="393192" lvl="1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13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b="1" dirty="0"/>
              <a:t>Manually prepared Time sheets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300" dirty="0"/>
              <a:t>For those </a:t>
            </a:r>
            <a:r>
              <a:rPr lang="en-US" sz="1300" b="1" i="1" dirty="0"/>
              <a:t>employees  who are NOT  YET on the online </a:t>
            </a:r>
            <a:r>
              <a:rPr lang="en-US" sz="1300" i="1" dirty="0"/>
              <a:t>TAS</a:t>
            </a:r>
            <a:r>
              <a:rPr lang="en-US" sz="1300" dirty="0"/>
              <a:t>, time sheets should be scanned and submitted via email to the "CSEA Time Sheets“ inbox in DMC's Lotus Notes directory (</a:t>
            </a:r>
            <a:r>
              <a:rPr lang="en-US" sz="1300" dirty="0">
                <a:solidFill>
                  <a:schemeClr val="accent5">
                    <a:lumMod val="75000"/>
                  </a:schemeClr>
                </a:solidFill>
              </a:rPr>
              <a:t>CSEA Time </a:t>
            </a:r>
            <a:r>
              <a:rPr lang="en-US" sz="1300" dirty="0">
                <a:solidFill>
                  <a:schemeClr val="accent5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Sheets@Downstate.edu</a:t>
            </a:r>
            <a:r>
              <a:rPr lang="en-US" sz="1300" dirty="0"/>
              <a:t>) or to </a:t>
            </a:r>
            <a:r>
              <a:rPr lang="en-US" sz="1300" b="1" dirty="0">
                <a:solidFill>
                  <a:schemeClr val="accent5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Payroll@downstate.edu</a:t>
            </a:r>
            <a:r>
              <a:rPr lang="en-US" sz="1300" dirty="0"/>
              <a:t>.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sz="13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81D51B-ED0D-40E4-B089-8DCCD2C0D496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685800"/>
          </a:xfrm>
        </p:spPr>
        <p:txBody>
          <a:bodyPr/>
          <a:lstStyle/>
          <a:p>
            <a:pPr algn="ctr"/>
            <a:r>
              <a:rPr lang="en-US" altLang="en-US" sz="3200" b="1" dirty="0"/>
              <a:t>PEF who are not Online-TAS</a:t>
            </a:r>
          </a:p>
        </p:txBody>
      </p:sp>
      <p:sp>
        <p:nvSpPr>
          <p:cNvPr id="30724" name="Content Placeholder 4"/>
          <p:cNvSpPr>
            <a:spLocks noGrp="1"/>
          </p:cNvSpPr>
          <p:nvPr>
            <p:ph idx="1"/>
          </p:nvPr>
        </p:nvSpPr>
        <p:spPr>
          <a:xfrm>
            <a:off x="533400" y="2057400"/>
            <a:ext cx="8077200" cy="4568825"/>
          </a:xfrm>
        </p:spPr>
        <p:txBody>
          <a:bodyPr/>
          <a:lstStyle/>
          <a:p>
            <a:r>
              <a:rPr lang="en-US" altLang="en-US" sz="1600" dirty="0"/>
              <a:t>Please log onto the Payroll Internet Page to obtain Bi-Weekly Time sheet. </a:t>
            </a:r>
          </a:p>
          <a:p>
            <a:pPr lvl="1"/>
            <a:r>
              <a:rPr lang="en-US" altLang="en-US" sz="1200" dirty="0"/>
              <a:t>(</a:t>
            </a:r>
            <a:r>
              <a:rPr lang="en-US" altLang="en-US" sz="1200" b="1" i="1" dirty="0"/>
              <a:t>Bi-Weekly ATTENDANCE &amp; LEAVE ACCRUAL REPORT - CLASSIFIED SERVICE EMPLOYEES</a:t>
            </a:r>
            <a:r>
              <a:rPr lang="en-US" altLang="en-US" sz="1200" dirty="0"/>
              <a:t>)</a:t>
            </a:r>
          </a:p>
          <a:p>
            <a:pPr lvl="1"/>
            <a:r>
              <a:rPr lang="en-US" altLang="en-US" sz="1800" dirty="0"/>
              <a:t> https://www.downstate.edu/finance/departments/payroll.html</a:t>
            </a:r>
          </a:p>
          <a:p>
            <a:r>
              <a:rPr lang="en-US" altLang="en-US" sz="2000" dirty="0"/>
              <a:t>It should be submitted Bi-Weekly and scanned to </a:t>
            </a:r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Payroll@downstate.edu</a:t>
            </a:r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en-US" sz="2000" dirty="0"/>
              <a:t>or faxed to 718-270-4143.</a:t>
            </a:r>
          </a:p>
          <a:p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81D51B-ED0D-40E4-B089-8DCCD2C0D496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30723" name="Content Placeholder 2"/>
          <p:cNvSpPr txBox="1">
            <a:spLocks/>
          </p:cNvSpPr>
          <p:nvPr/>
        </p:nvSpPr>
        <p:spPr bwMode="auto">
          <a:xfrm>
            <a:off x="706438" y="4267200"/>
            <a:ext cx="47799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endParaRPr lang="en-US" altLang="en-US" sz="2000" dirty="0"/>
          </a:p>
        </p:txBody>
      </p:sp>
      <p:pic>
        <p:nvPicPr>
          <p:cNvPr id="307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733800"/>
            <a:ext cx="6477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CCBBA-907E-4166-8F70-5A8B86971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Delinquent Time Sheets 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D9EF246F-A36E-4411-A3AA-C80FB4C07E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8910859"/>
              </p:ext>
            </p:extLst>
          </p:nvPr>
        </p:nvGraphicFramePr>
        <p:xfrm>
          <a:off x="857250" y="2895600"/>
          <a:ext cx="638175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662238-2B19-4DFA-91D4-75C64B8EF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81D51B-ED0D-40E4-B089-8DCCD2C0D496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B5A2CF4D-043C-4DFD-A922-A8401F82D6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605166"/>
              </p:ext>
            </p:extLst>
          </p:nvPr>
        </p:nvGraphicFramePr>
        <p:xfrm>
          <a:off x="1295400" y="2286000"/>
          <a:ext cx="6858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9D01F72-C7AE-4B6A-8EFF-76EFADAAA0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9543745"/>
              </p:ext>
            </p:extLst>
          </p:nvPr>
        </p:nvGraphicFramePr>
        <p:xfrm>
          <a:off x="400050" y="2309812"/>
          <a:ext cx="828675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9D01F72-C7AE-4B6A-8EFF-76EFADAAA0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4408636"/>
              </p:ext>
            </p:extLst>
          </p:nvPr>
        </p:nvGraphicFramePr>
        <p:xfrm>
          <a:off x="666750" y="2362200"/>
          <a:ext cx="7810499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42000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47237-259D-4BDA-8969-F2E351B60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40" y="927099"/>
            <a:ext cx="6345260" cy="709865"/>
          </a:xfrm>
        </p:spPr>
        <p:txBody>
          <a:bodyPr/>
          <a:lstStyle/>
          <a:p>
            <a:pPr algn="ctr"/>
            <a:r>
              <a:rPr lang="en-US" dirty="0"/>
              <a:t>Overpayment Chart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63F605-840C-41FF-B536-D49E40EF1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34CA5-02CB-4454-88B6-7C3AEC660AE9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051036A-5AAC-4B1D-B18F-4232297F25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269489"/>
              </p:ext>
            </p:extLst>
          </p:nvPr>
        </p:nvGraphicFramePr>
        <p:xfrm>
          <a:off x="1143000" y="1981201"/>
          <a:ext cx="6535616" cy="44196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9649">
                  <a:extLst>
                    <a:ext uri="{9D8B030D-6E8A-4147-A177-3AD203B41FA5}">
                      <a16:colId xmlns:a16="http://schemas.microsoft.com/office/drawing/2014/main" val="873236141"/>
                    </a:ext>
                  </a:extLst>
                </a:gridCol>
                <a:gridCol w="1444599">
                  <a:extLst>
                    <a:ext uri="{9D8B030D-6E8A-4147-A177-3AD203B41FA5}">
                      <a16:colId xmlns:a16="http://schemas.microsoft.com/office/drawing/2014/main" val="3778801127"/>
                    </a:ext>
                  </a:extLst>
                </a:gridCol>
                <a:gridCol w="1444599">
                  <a:extLst>
                    <a:ext uri="{9D8B030D-6E8A-4147-A177-3AD203B41FA5}">
                      <a16:colId xmlns:a16="http://schemas.microsoft.com/office/drawing/2014/main" val="438285247"/>
                    </a:ext>
                  </a:extLst>
                </a:gridCol>
                <a:gridCol w="1646769">
                  <a:extLst>
                    <a:ext uri="{9D8B030D-6E8A-4147-A177-3AD203B41FA5}">
                      <a16:colId xmlns:a16="http://schemas.microsoft.com/office/drawing/2014/main" val="3783231184"/>
                    </a:ext>
                  </a:extLst>
                </a:gridCol>
              </a:tblGrid>
              <a:tr h="4979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Employee Titles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Sum of Balance Owed Amount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Sum of Balance as of 09/16/20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Sum of Total Goal Amount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extLst>
                  <a:ext uri="{0D108BD9-81ED-4DB2-BD59-A6C34878D82A}">
                    <a16:rowId xmlns:a16="http://schemas.microsoft.com/office/drawing/2014/main" val="208117615"/>
                  </a:ext>
                </a:extLst>
              </a:tr>
              <a:tr h="13372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CLINICAL ASSNT IN HS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22,164.71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12,125.33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34,290.04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extLst>
                  <a:ext uri="{0D108BD9-81ED-4DB2-BD59-A6C34878D82A}">
                    <a16:rowId xmlns:a16="http://schemas.microsoft.com/office/drawing/2014/main" val="4289859130"/>
                  </a:ext>
                </a:extLst>
              </a:tr>
              <a:tr h="13372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CLINICAL INSTRCTR HS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11,471.44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2,981.90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14,453.34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extLst>
                  <a:ext uri="{0D108BD9-81ED-4DB2-BD59-A6C34878D82A}">
                    <a16:rowId xmlns:a16="http://schemas.microsoft.com/office/drawing/2014/main" val="1882575876"/>
                  </a:ext>
                </a:extLst>
              </a:tr>
              <a:tr h="13372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HOSP ATTENDANT 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253.88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253.88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extLst>
                  <a:ext uri="{0D108BD9-81ED-4DB2-BD59-A6C34878D82A}">
                    <a16:rowId xmlns:a16="http://schemas.microsoft.com/office/drawing/2014/main" val="577720752"/>
                  </a:ext>
                </a:extLst>
              </a:tr>
              <a:tr h="13372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NURSING ASSNT 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2,917.27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3,191.77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6,109.04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extLst>
                  <a:ext uri="{0D108BD9-81ED-4DB2-BD59-A6C34878D82A}">
                    <a16:rowId xmlns:a16="http://schemas.microsoft.com/office/drawing/2014/main" val="1720070236"/>
                  </a:ext>
                </a:extLst>
              </a:tr>
              <a:tr h="13372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NURSING ASSNT 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16,901.87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7,961.70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24,863.57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extLst>
                  <a:ext uri="{0D108BD9-81ED-4DB2-BD59-A6C34878D82A}">
                    <a16:rowId xmlns:a16="http://schemas.microsoft.com/office/drawing/2014/main" val="3783323731"/>
                  </a:ext>
                </a:extLst>
              </a:tr>
              <a:tr h="22446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NURSING STATION CLK 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5,011.20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3,464.72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8,475.92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extLst>
                  <a:ext uri="{0D108BD9-81ED-4DB2-BD59-A6C34878D82A}">
                    <a16:rowId xmlns:a16="http://schemas.microsoft.com/office/drawing/2014/main" val="3220200368"/>
                  </a:ext>
                </a:extLst>
              </a:tr>
              <a:tr h="13372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 H CLINCL LAB TECH 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4,779.86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7,987.67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12,767.53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extLst>
                  <a:ext uri="{0D108BD9-81ED-4DB2-BD59-A6C34878D82A}">
                    <a16:rowId xmlns:a16="http://schemas.microsoft.com/office/drawing/2014/main" val="2015499958"/>
                  </a:ext>
                </a:extLst>
              </a:tr>
              <a:tr h="13372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 H CLINCL LAB TECH 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2,183.84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2,183.84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extLst>
                  <a:ext uri="{0D108BD9-81ED-4DB2-BD59-A6C34878D82A}">
                    <a16:rowId xmlns:a16="http://schemas.microsoft.com/office/drawing/2014/main" val="832415058"/>
                  </a:ext>
                </a:extLst>
              </a:tr>
              <a:tr h="13372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 H CTS EEG ASSOC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9,441.37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9,441.37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extLst>
                  <a:ext uri="{0D108BD9-81ED-4DB2-BD59-A6C34878D82A}">
                    <a16:rowId xmlns:a16="http://schemas.microsoft.com/office/drawing/2014/main" val="856144226"/>
                  </a:ext>
                </a:extLst>
              </a:tr>
              <a:tr h="13372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 H CTS EKG ASSOC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1,060.60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1,060.60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extLst>
                  <a:ext uri="{0D108BD9-81ED-4DB2-BD59-A6C34878D82A}">
                    <a16:rowId xmlns:a16="http://schemas.microsoft.com/office/drawing/2014/main" val="1913167497"/>
                  </a:ext>
                </a:extLst>
              </a:tr>
              <a:tr h="22446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 H MED RADIOGRPHR 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4,131.24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491.05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4,622.29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extLst>
                  <a:ext uri="{0D108BD9-81ED-4DB2-BD59-A6C34878D82A}">
                    <a16:rowId xmlns:a16="http://schemas.microsoft.com/office/drawing/2014/main" val="2578064224"/>
                  </a:ext>
                </a:extLst>
              </a:tr>
              <a:tr h="13372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 H OCCUPTNL THERP 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2,504.89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2,504.89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extLst>
                  <a:ext uri="{0D108BD9-81ED-4DB2-BD59-A6C34878D82A}">
                    <a16:rowId xmlns:a16="http://schemas.microsoft.com/office/drawing/2014/main" val="1300322342"/>
                  </a:ext>
                </a:extLst>
              </a:tr>
              <a:tr h="13372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 H PHARMCST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14,412.39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14,412.39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extLst>
                  <a:ext uri="{0D108BD9-81ED-4DB2-BD59-A6C34878D82A}">
                    <a16:rowId xmlns:a16="http://schemas.microsoft.com/office/drawing/2014/main" val="3713293272"/>
                  </a:ext>
                </a:extLst>
              </a:tr>
              <a:tr h="13372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 H PHYSCL THER 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2,220.75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2,220.75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extLst>
                  <a:ext uri="{0D108BD9-81ED-4DB2-BD59-A6C34878D82A}">
                    <a16:rowId xmlns:a16="http://schemas.microsoft.com/office/drawing/2014/main" val="1000326564"/>
                  </a:ext>
                </a:extLst>
              </a:tr>
              <a:tr h="13372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 H REC THERPY SPEC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2,081.28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2,081.28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extLst>
                  <a:ext uri="{0D108BD9-81ED-4DB2-BD59-A6C34878D82A}">
                    <a16:rowId xmlns:a16="http://schemas.microsoft.com/office/drawing/2014/main" val="436790144"/>
                  </a:ext>
                </a:extLst>
              </a:tr>
              <a:tr h="133728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T H SR BIOMED ENGR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6,083.43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6,083.43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extLst>
                  <a:ext uri="{0D108BD9-81ED-4DB2-BD59-A6C34878D82A}">
                    <a16:rowId xmlns:a16="http://schemas.microsoft.com/office/drawing/2014/main" val="1236558521"/>
                  </a:ext>
                </a:extLst>
              </a:tr>
              <a:tr h="22446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 H SURGCL TECHNGST 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1,871.81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1,871.81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extLst>
                  <a:ext uri="{0D108BD9-81ED-4DB2-BD59-A6C34878D82A}">
                    <a16:rowId xmlns:a16="http://schemas.microsoft.com/office/drawing/2014/main" val="2549821057"/>
                  </a:ext>
                </a:extLst>
              </a:tr>
              <a:tr h="22446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T&amp;R CNTR LIC PRAC NRS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5,477.70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4,456.30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9,934.00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extLst>
                  <a:ext uri="{0D108BD9-81ED-4DB2-BD59-A6C34878D82A}">
                    <a16:rowId xmlns:a16="http://schemas.microsoft.com/office/drawing/2014/main" val="4021089848"/>
                  </a:ext>
                </a:extLst>
              </a:tr>
              <a:tr h="22446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TEACHING&amp;RSCH CTR N 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144,944.03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43,264.73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188,208.76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extLst>
                  <a:ext uri="{0D108BD9-81ED-4DB2-BD59-A6C34878D82A}">
                    <a16:rowId xmlns:a16="http://schemas.microsoft.com/office/drawing/2014/main" val="3496528581"/>
                  </a:ext>
                </a:extLst>
              </a:tr>
              <a:tr h="22446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TEACHING&amp;RSCH CTR N 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2,499.44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2,499.44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extLst>
                  <a:ext uri="{0D108BD9-81ED-4DB2-BD59-A6C34878D82A}">
                    <a16:rowId xmlns:a16="http://schemas.microsoft.com/office/drawing/2014/main" val="795912226"/>
                  </a:ext>
                </a:extLst>
              </a:tr>
              <a:tr h="22446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TEACHING&amp;RSCH CTR S 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15,374.04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20,626.31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36,000.35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extLst>
                  <a:ext uri="{0D108BD9-81ED-4DB2-BD59-A6C34878D82A}">
                    <a16:rowId xmlns:a16="http://schemas.microsoft.com/office/drawing/2014/main" val="3841238697"/>
                  </a:ext>
                </a:extLst>
              </a:tr>
              <a:tr h="22446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VICE PRES HOSP AFFAIR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71,454.35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71,454.35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extLst>
                  <a:ext uri="{0D108BD9-81ED-4DB2-BD59-A6C34878D82A}">
                    <a16:rowId xmlns:a16="http://schemas.microsoft.com/office/drawing/2014/main" val="2307729771"/>
                  </a:ext>
                </a:extLst>
              </a:tr>
              <a:tr h="13372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GRAND TOTALS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$265,668.94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$190,123.93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$455,792.87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extLst>
                  <a:ext uri="{0D108BD9-81ED-4DB2-BD59-A6C34878D82A}">
                    <a16:rowId xmlns:a16="http://schemas.microsoft.com/office/drawing/2014/main" val="3765262578"/>
                  </a:ext>
                </a:extLst>
              </a:tr>
              <a:tr h="120060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extLst>
                  <a:ext uri="{0D108BD9-81ED-4DB2-BD59-A6C34878D82A}">
                    <a16:rowId xmlns:a16="http://schemas.microsoft.com/office/drawing/2014/main" val="2346956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5499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620000" cy="60608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3600" b="1" dirty="0"/>
              <a:t>Payroll Internet Website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B3BC08-3A62-42A2-9C86-C742CB3852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8459" y="2489200"/>
            <a:ext cx="3477106" cy="35306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81D51B-ED0D-40E4-B089-8DCCD2C0D496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1306512" y="6400800"/>
            <a:ext cx="69230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 i="1" dirty="0"/>
              <a:t>https://www.downstate.edu/finance/departments/payroll.html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07A9F-B61F-478C-A201-17980120D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534400" cy="1143000"/>
          </a:xfrm>
        </p:spPr>
        <p:txBody>
          <a:bodyPr/>
          <a:lstStyle/>
          <a:p>
            <a:r>
              <a:rPr lang="en-US" dirty="0"/>
              <a:t>Click on this tab in TAS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863989-A860-49F6-A049-CFE0533E26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76400" y="2743200"/>
            <a:ext cx="6346825" cy="333258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BAA701-0E24-4678-9DFD-8F13F6448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81D51B-ED0D-40E4-B089-8DCCD2C0D49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2511C3-303C-4BC3-8F84-09CA7D2E0D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4124" y="573881"/>
            <a:ext cx="1752600" cy="140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99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5637F-1786-46D9-AA18-BFC1683EE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DIRECT DEPOSIT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F97A3-7788-4210-A204-7A168DE45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8862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The Direct Deposit form is located on the Payroll website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https://www.downstate.edu/payroll/documents/payroll/payroll-ac2772-2012.pdf</a:t>
            </a:r>
            <a:endParaRPr lang="en-US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u="sng" dirty="0">
              <a:solidFill>
                <a:srgbClr val="FF0000"/>
              </a:solidFill>
            </a:endParaRPr>
          </a:p>
          <a:p>
            <a:r>
              <a:rPr lang="en-US" dirty="0"/>
              <a:t>Scan completed form with a voided check to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payroll@downstate.edu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endParaRPr lang="en-US" dirty="0"/>
          </a:p>
          <a:p>
            <a:pPr marL="0" indent="0" algn="ctr">
              <a:buNone/>
            </a:pP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3FF67B-0C70-4761-AF75-8AAED91E7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81D51B-ED0D-40E4-B089-8DCCD2C0D496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978437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4812</TotalTime>
  <Words>817</Words>
  <Application>Microsoft Office PowerPoint</Application>
  <PresentationFormat>On-screen Show (4:3)</PresentationFormat>
  <Paragraphs>191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 Black</vt:lpstr>
      <vt:lpstr>Arial Rounded MT Bold</vt:lpstr>
      <vt:lpstr>Calibri</vt:lpstr>
      <vt:lpstr>Century Gothic</vt:lpstr>
      <vt:lpstr>Constantia</vt:lpstr>
      <vt:lpstr>Wingdings 2</vt:lpstr>
      <vt:lpstr>Wingdings 3</vt:lpstr>
      <vt:lpstr>Ion Boardroom</vt:lpstr>
      <vt:lpstr>State Payroll Department</vt:lpstr>
      <vt:lpstr>Submission of Time Sheets Key points to be covered:</vt:lpstr>
      <vt:lpstr>Payroll - Time and Attendance </vt:lpstr>
      <vt:lpstr>PEF who are not Online-TAS</vt:lpstr>
      <vt:lpstr>Delinquent Time Sheets  </vt:lpstr>
      <vt:lpstr>Overpayment Chart </vt:lpstr>
      <vt:lpstr>Payroll Internet Website</vt:lpstr>
      <vt:lpstr>Click on this tab in TAS</vt:lpstr>
      <vt:lpstr>DIRECT DEPOSIT</vt:lpstr>
      <vt:lpstr>Payroll Calendar on website</vt:lpstr>
      <vt:lpstr>OFFICE OF STATE PAYROLL</vt:lpstr>
      <vt:lpstr>QUESTIONS &amp; ANSWERS</vt:lpstr>
    </vt:vector>
  </TitlesOfParts>
  <Company>SUNY-Downstate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Payroll Department</dc:title>
  <dc:creator>Martin J. Deane</dc:creator>
  <cp:lastModifiedBy>Jennifer DelRosario</cp:lastModifiedBy>
  <cp:revision>171</cp:revision>
  <cp:lastPrinted>2020-09-30T21:05:10Z</cp:lastPrinted>
  <dcterms:created xsi:type="dcterms:W3CDTF">2009-02-19T19:44:02Z</dcterms:created>
  <dcterms:modified xsi:type="dcterms:W3CDTF">2020-10-07T14:08:55Z</dcterms:modified>
</cp:coreProperties>
</file>