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28"/>
  </p:notesMasterIdLst>
  <p:handoutMasterIdLst>
    <p:handoutMasterId r:id="rId29"/>
  </p:handoutMasterIdLst>
  <p:sldIdLst>
    <p:sldId id="780" r:id="rId2"/>
    <p:sldId id="840" r:id="rId3"/>
    <p:sldId id="846" r:id="rId4"/>
    <p:sldId id="817" r:id="rId5"/>
    <p:sldId id="821" r:id="rId6"/>
    <p:sldId id="843" r:id="rId7"/>
    <p:sldId id="786" r:id="rId8"/>
    <p:sldId id="835" r:id="rId9"/>
    <p:sldId id="836" r:id="rId10"/>
    <p:sldId id="847" r:id="rId11"/>
    <p:sldId id="848" r:id="rId12"/>
    <p:sldId id="849" r:id="rId13"/>
    <p:sldId id="850" r:id="rId14"/>
    <p:sldId id="822" r:id="rId15"/>
    <p:sldId id="823" r:id="rId16"/>
    <p:sldId id="824" r:id="rId17"/>
    <p:sldId id="825" r:id="rId18"/>
    <p:sldId id="826" r:id="rId19"/>
    <p:sldId id="827" r:id="rId20"/>
    <p:sldId id="828" r:id="rId21"/>
    <p:sldId id="837" r:id="rId22"/>
    <p:sldId id="838" r:id="rId23"/>
    <p:sldId id="852" r:id="rId24"/>
    <p:sldId id="854" r:id="rId25"/>
    <p:sldId id="856" r:id="rId26"/>
    <p:sldId id="803" r:id="rId27"/>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768">
          <p15:clr>
            <a:srgbClr val="A4A3A4"/>
          </p15:clr>
        </p15:guide>
        <p15:guide id="2" pos="2880">
          <p15:clr>
            <a:srgbClr val="A4A3A4"/>
          </p15:clr>
        </p15:guide>
        <p15:guide id="3" pos="288">
          <p15:clr>
            <a:srgbClr val="A4A3A4"/>
          </p15:clr>
        </p15:guide>
        <p15:guide id="4" pos="5472">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86433" autoAdjust="0"/>
  </p:normalViewPr>
  <p:slideViewPr>
    <p:cSldViewPr>
      <p:cViewPr varScale="1">
        <p:scale>
          <a:sx n="124" d="100"/>
          <a:sy n="124" d="100"/>
        </p:scale>
        <p:origin x="1720" y="168"/>
      </p:cViewPr>
      <p:guideLst>
        <p:guide orient="horz" pos="768"/>
        <p:guide pos="2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52"/>
    </p:cViewPr>
  </p:sorterViewPr>
  <p:notesViewPr>
    <p:cSldViewPr>
      <p:cViewPr varScale="1">
        <p:scale>
          <a:sx n="85" d="100"/>
          <a:sy n="85" d="100"/>
        </p:scale>
        <p:origin x="-1788"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84C9819-8D6A-496C-AED5-06B3C0FFE940}"/>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690" tIns="45844" rIns="91690" bIns="45844" numCol="1" anchor="t" anchorCtr="0" compatLnSpc="1">
            <a:prstTxWarp prst="textNoShape">
              <a:avLst/>
            </a:prstTxWarp>
          </a:bodyPr>
          <a:lstStyle>
            <a:lvl1pPr algn="l" defTabSz="915988" eaLnBrk="1" hangingPunct="1">
              <a:defRPr sz="1200">
                <a:latin typeface="Times New Roman" pitchFamily="18" charset="0"/>
                <a:cs typeface="+mn-cs"/>
              </a:defRPr>
            </a:lvl1pPr>
          </a:lstStyle>
          <a:p>
            <a:pPr>
              <a:defRPr/>
            </a:pPr>
            <a:endParaRPr lang="en-US"/>
          </a:p>
        </p:txBody>
      </p:sp>
      <p:sp>
        <p:nvSpPr>
          <p:cNvPr id="7171" name="Rectangle 3">
            <a:extLst>
              <a:ext uri="{FF2B5EF4-FFF2-40B4-BE49-F238E27FC236}">
                <a16:creationId xmlns:a16="http://schemas.microsoft.com/office/drawing/2014/main" id="{4F78CFF8-1C8D-4DE7-A5CE-D5ED78427EAD}"/>
              </a:ext>
            </a:extLst>
          </p:cNvPr>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1690" tIns="45844" rIns="91690" bIns="45844" numCol="1" anchor="t" anchorCtr="0" compatLnSpc="1">
            <a:prstTxWarp prst="textNoShape">
              <a:avLst/>
            </a:prstTxWarp>
          </a:bodyPr>
          <a:lstStyle>
            <a:lvl1pPr algn="r" defTabSz="915988" eaLnBrk="1" hangingPunct="1">
              <a:defRPr sz="1200">
                <a:latin typeface="Times New Roman" pitchFamily="18" charset="0"/>
                <a:cs typeface="+mn-cs"/>
              </a:defRPr>
            </a:lvl1pPr>
          </a:lstStyle>
          <a:p>
            <a:pPr>
              <a:defRPr/>
            </a:pPr>
            <a:endParaRPr lang="en-US"/>
          </a:p>
        </p:txBody>
      </p:sp>
      <p:sp>
        <p:nvSpPr>
          <p:cNvPr id="7172" name="Rectangle 4">
            <a:extLst>
              <a:ext uri="{FF2B5EF4-FFF2-40B4-BE49-F238E27FC236}">
                <a16:creationId xmlns:a16="http://schemas.microsoft.com/office/drawing/2014/main" id="{29294CCF-E8B4-4061-BF8A-BC4BF9E8E5AE}"/>
              </a:ext>
            </a:extLst>
          </p:cNvPr>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1690" tIns="45844" rIns="91690" bIns="45844" numCol="1" anchor="b" anchorCtr="0" compatLnSpc="1">
            <a:prstTxWarp prst="textNoShape">
              <a:avLst/>
            </a:prstTxWarp>
          </a:bodyPr>
          <a:lstStyle>
            <a:lvl1pPr algn="l" defTabSz="915988" eaLnBrk="1" hangingPunct="1">
              <a:defRPr sz="1200">
                <a:latin typeface="Times New Roman" pitchFamily="18" charset="0"/>
                <a:cs typeface="+mn-cs"/>
              </a:defRPr>
            </a:lvl1pPr>
          </a:lstStyle>
          <a:p>
            <a:pPr>
              <a:defRPr/>
            </a:pPr>
            <a:endParaRPr lang="en-US"/>
          </a:p>
        </p:txBody>
      </p:sp>
      <p:sp>
        <p:nvSpPr>
          <p:cNvPr id="7173" name="Rectangle 5">
            <a:extLst>
              <a:ext uri="{FF2B5EF4-FFF2-40B4-BE49-F238E27FC236}">
                <a16:creationId xmlns:a16="http://schemas.microsoft.com/office/drawing/2014/main" id="{59568899-E536-41EC-ACF5-6987F4925768}"/>
              </a:ext>
            </a:extLst>
          </p:cNvPr>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1690" tIns="45844" rIns="91690" bIns="45844" numCol="1" anchor="b" anchorCtr="0" compatLnSpc="1">
            <a:prstTxWarp prst="textNoShape">
              <a:avLst/>
            </a:prstTxWarp>
          </a:bodyPr>
          <a:lstStyle>
            <a:lvl1pPr algn="r" defTabSz="915988" eaLnBrk="1" hangingPunct="1">
              <a:defRPr sz="1200"/>
            </a:lvl1pPr>
          </a:lstStyle>
          <a:p>
            <a:fld id="{F867985E-8863-9344-98E3-92A829E54C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D8AF1F-0018-40DD-B82B-47C015C27893}"/>
              </a:ext>
            </a:extLst>
          </p:cNvPr>
          <p:cNvSpPr>
            <a:spLocks noGrp="1" noChangeArrowheads="1"/>
          </p:cNvSpPr>
          <p:nvPr>
            <p:ph type="hdr" sz="quarter"/>
          </p:nvPr>
        </p:nvSpPr>
        <p:spPr bwMode="auto">
          <a:xfrm>
            <a:off x="0" y="0"/>
            <a:ext cx="2959100" cy="450850"/>
          </a:xfrm>
          <a:prstGeom prst="rect">
            <a:avLst/>
          </a:prstGeom>
          <a:noFill/>
          <a:ln w="9525">
            <a:noFill/>
            <a:miter lim="800000"/>
            <a:headEnd/>
            <a:tailEnd/>
          </a:ln>
          <a:effectLst/>
        </p:spPr>
        <p:txBody>
          <a:bodyPr vert="horz" wrap="square" lIns="89769" tIns="44884" rIns="89769" bIns="44884" numCol="1" anchor="t" anchorCtr="0" compatLnSpc="1">
            <a:prstTxWarp prst="textNoShape">
              <a:avLst/>
            </a:prstTxWarp>
          </a:bodyPr>
          <a:lstStyle>
            <a:lvl1pPr algn="l" defTabSz="896938" eaLnBrk="1" hangingPunct="1">
              <a:defRPr sz="1200">
                <a:latin typeface="Times New Roman" pitchFamily="18" charset="0"/>
                <a:cs typeface="+mn-cs"/>
              </a:defRPr>
            </a:lvl1pPr>
          </a:lstStyle>
          <a:p>
            <a:pPr>
              <a:defRPr/>
            </a:pPr>
            <a:endParaRPr lang="en-US"/>
          </a:p>
        </p:txBody>
      </p:sp>
      <p:sp>
        <p:nvSpPr>
          <p:cNvPr id="18435" name="Rectangle 3">
            <a:extLst>
              <a:ext uri="{FF2B5EF4-FFF2-40B4-BE49-F238E27FC236}">
                <a16:creationId xmlns:a16="http://schemas.microsoft.com/office/drawing/2014/main" id="{394842D6-6E1A-44FB-922B-2983D99BBC3D}"/>
              </a:ext>
            </a:extLst>
          </p:cNvPr>
          <p:cNvSpPr>
            <a:spLocks noGrp="1" noChangeArrowheads="1"/>
          </p:cNvSpPr>
          <p:nvPr>
            <p:ph type="dt" idx="1"/>
          </p:nvPr>
        </p:nvSpPr>
        <p:spPr bwMode="auto">
          <a:xfrm>
            <a:off x="3870325" y="0"/>
            <a:ext cx="3036888" cy="450850"/>
          </a:xfrm>
          <a:prstGeom prst="rect">
            <a:avLst/>
          </a:prstGeom>
          <a:noFill/>
          <a:ln w="9525">
            <a:noFill/>
            <a:miter lim="800000"/>
            <a:headEnd/>
            <a:tailEnd/>
          </a:ln>
          <a:effectLst/>
        </p:spPr>
        <p:txBody>
          <a:bodyPr vert="horz" wrap="square" lIns="89769" tIns="44884" rIns="89769" bIns="44884" numCol="1" anchor="t" anchorCtr="0" compatLnSpc="1">
            <a:prstTxWarp prst="textNoShape">
              <a:avLst/>
            </a:prstTxWarp>
          </a:bodyPr>
          <a:lstStyle>
            <a:lvl1pPr algn="r" defTabSz="896938" eaLnBrk="1" hangingPunct="1">
              <a:defRPr sz="1200">
                <a:latin typeface="Times New Roman" pitchFamily="18" charset="0"/>
                <a:cs typeface="+mn-cs"/>
              </a:defRPr>
            </a:lvl1pPr>
          </a:lstStyle>
          <a:p>
            <a:pPr>
              <a:defRPr/>
            </a:pPr>
            <a:endParaRPr lang="en-US"/>
          </a:p>
        </p:txBody>
      </p:sp>
      <p:sp>
        <p:nvSpPr>
          <p:cNvPr id="11268" name="Rectangle 4">
            <a:extLst>
              <a:ext uri="{FF2B5EF4-FFF2-40B4-BE49-F238E27FC236}">
                <a16:creationId xmlns:a16="http://schemas.microsoft.com/office/drawing/2014/main" id="{B14DA50A-41E8-FB47-97F2-20DBB7D3C058}"/>
              </a:ext>
            </a:extLst>
          </p:cNvPr>
          <p:cNvSpPr>
            <a:spLocks noGrp="1" noRot="1" noChangeAspect="1" noChangeArrowheads="1" noTextEdit="1"/>
          </p:cNvSpPr>
          <p:nvPr>
            <p:ph type="sldImg" idx="2"/>
          </p:nvPr>
        </p:nvSpPr>
        <p:spPr bwMode="auto">
          <a:xfrm>
            <a:off x="1104900" y="676275"/>
            <a:ext cx="4700588" cy="3525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BFD348E4-D3F6-4D40-9FAC-B6961B62E695}"/>
              </a:ext>
            </a:extLst>
          </p:cNvPr>
          <p:cNvSpPr>
            <a:spLocks noGrp="1" noChangeArrowheads="1"/>
          </p:cNvSpPr>
          <p:nvPr>
            <p:ph type="body" sz="quarter" idx="3"/>
          </p:nvPr>
        </p:nvSpPr>
        <p:spPr bwMode="auto">
          <a:xfrm>
            <a:off x="911225" y="4429125"/>
            <a:ext cx="5084763" cy="4202113"/>
          </a:xfrm>
          <a:prstGeom prst="rect">
            <a:avLst/>
          </a:prstGeom>
          <a:noFill/>
          <a:ln w="9525">
            <a:noFill/>
            <a:miter lim="800000"/>
            <a:headEnd/>
            <a:tailEnd/>
          </a:ln>
          <a:effectLst/>
        </p:spPr>
        <p:txBody>
          <a:bodyPr vert="horz" wrap="square" lIns="89769" tIns="44884" rIns="89769" bIns="448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9878006F-9FD5-4F83-A9DE-16B5511524EA}"/>
              </a:ext>
            </a:extLst>
          </p:cNvPr>
          <p:cNvSpPr>
            <a:spLocks noGrp="1" noChangeArrowheads="1"/>
          </p:cNvSpPr>
          <p:nvPr>
            <p:ph type="ftr" sz="quarter" idx="4"/>
          </p:nvPr>
        </p:nvSpPr>
        <p:spPr bwMode="auto">
          <a:xfrm>
            <a:off x="0" y="8856663"/>
            <a:ext cx="2959100" cy="452437"/>
          </a:xfrm>
          <a:prstGeom prst="rect">
            <a:avLst/>
          </a:prstGeom>
          <a:noFill/>
          <a:ln w="9525">
            <a:noFill/>
            <a:miter lim="800000"/>
            <a:headEnd/>
            <a:tailEnd/>
          </a:ln>
          <a:effectLst/>
        </p:spPr>
        <p:txBody>
          <a:bodyPr vert="horz" wrap="square" lIns="89769" tIns="44884" rIns="89769" bIns="44884" numCol="1" anchor="b" anchorCtr="0" compatLnSpc="1">
            <a:prstTxWarp prst="textNoShape">
              <a:avLst/>
            </a:prstTxWarp>
          </a:bodyPr>
          <a:lstStyle>
            <a:lvl1pPr algn="l" defTabSz="896938" eaLnBrk="1" hangingPunct="1">
              <a:defRPr sz="1200">
                <a:latin typeface="Times New Roman" pitchFamily="18" charset="0"/>
                <a:cs typeface="+mn-cs"/>
              </a:defRPr>
            </a:lvl1pPr>
          </a:lstStyle>
          <a:p>
            <a:pPr>
              <a:defRPr/>
            </a:pPr>
            <a:endParaRPr lang="en-US"/>
          </a:p>
        </p:txBody>
      </p:sp>
      <p:sp>
        <p:nvSpPr>
          <p:cNvPr id="18439" name="Rectangle 7">
            <a:extLst>
              <a:ext uri="{FF2B5EF4-FFF2-40B4-BE49-F238E27FC236}">
                <a16:creationId xmlns:a16="http://schemas.microsoft.com/office/drawing/2014/main" id="{FF1F2C0A-C94E-45A0-9E07-6D34F4E72073}"/>
              </a:ext>
            </a:extLst>
          </p:cNvPr>
          <p:cNvSpPr>
            <a:spLocks noGrp="1" noChangeArrowheads="1"/>
          </p:cNvSpPr>
          <p:nvPr>
            <p:ph type="sldNum" sz="quarter" idx="5"/>
          </p:nvPr>
        </p:nvSpPr>
        <p:spPr bwMode="auto">
          <a:xfrm>
            <a:off x="3870325" y="8856663"/>
            <a:ext cx="3036888" cy="452437"/>
          </a:xfrm>
          <a:prstGeom prst="rect">
            <a:avLst/>
          </a:prstGeom>
          <a:noFill/>
          <a:ln w="9525">
            <a:noFill/>
            <a:miter lim="800000"/>
            <a:headEnd/>
            <a:tailEnd/>
          </a:ln>
          <a:effectLst/>
        </p:spPr>
        <p:txBody>
          <a:bodyPr vert="horz" wrap="square" lIns="89769" tIns="44884" rIns="89769" bIns="44884" numCol="1" anchor="b" anchorCtr="0" compatLnSpc="1">
            <a:prstTxWarp prst="textNoShape">
              <a:avLst/>
            </a:prstTxWarp>
          </a:bodyPr>
          <a:lstStyle>
            <a:lvl1pPr algn="r" defTabSz="896938" eaLnBrk="1" hangingPunct="1">
              <a:defRPr sz="1200"/>
            </a:lvl1pPr>
          </a:lstStyle>
          <a:p>
            <a:fld id="{78470FF8-0214-1149-870A-20F93F77B6A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400A81B-EFA4-324A-A5A9-67CF367A423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3407565-43A7-034A-8E55-9255181C86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C2814EA9-374D-3C48-B1D7-83A70114708A}"/>
              </a:ext>
            </a:extLst>
          </p:cNvPr>
          <p:cNvSpPr txBox="1">
            <a:spLocks noGrp="1"/>
          </p:cNvSpPr>
          <p:nvPr/>
        </p:nvSpPr>
        <p:spPr bwMode="auto">
          <a:xfrm>
            <a:off x="3870325" y="8856663"/>
            <a:ext cx="30368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69" tIns="44884" rIns="89769" bIns="44884" anchor="b"/>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D443A76-56D2-3745-9152-F4524EDD14B7}" type="slidenum">
              <a:rPr lang="en-US" altLang="en-US"/>
              <a:pPr algn="r" eaLnBrk="1" hangingPunct="1">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EC6425-EBFD-874B-A860-C7300205808A}"/>
              </a:ext>
            </a:extLst>
          </p:cNvPr>
          <p:cNvSpPr>
            <a:spLocks noChangeArrowheads="1"/>
          </p:cNvSpPr>
          <p:nvPr/>
        </p:nvSpPr>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5" name="Text Box 23">
            <a:extLst>
              <a:ext uri="{FF2B5EF4-FFF2-40B4-BE49-F238E27FC236}">
                <a16:creationId xmlns:a16="http://schemas.microsoft.com/office/drawing/2014/main" id="{964EE4B8-CAC3-E047-B394-B449D30D9DB3}"/>
              </a:ext>
            </a:extLst>
          </p:cNvPr>
          <p:cNvSpPr txBox="1">
            <a:spLocks noChangeArrowheads="1"/>
          </p:cNvSpPr>
          <p:nvPr/>
        </p:nvSpPr>
        <p:spPr bwMode="auto">
          <a:xfrm>
            <a:off x="67818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defRPr/>
            </a:pPr>
            <a:endParaRPr lang="en-US" dirty="0"/>
          </a:p>
        </p:txBody>
      </p:sp>
      <p:sp>
        <p:nvSpPr>
          <p:cNvPr id="6" name="Line 25">
            <a:extLst>
              <a:ext uri="{FF2B5EF4-FFF2-40B4-BE49-F238E27FC236}">
                <a16:creationId xmlns:a16="http://schemas.microsoft.com/office/drawing/2014/main" id="{F9BB0D6E-BE3D-1446-AD8B-D36DD4A52BE0}"/>
              </a:ext>
            </a:extLst>
          </p:cNvPr>
          <p:cNvSpPr>
            <a:spLocks noChangeShapeType="1"/>
          </p:cNvSpPr>
          <p:nvPr/>
        </p:nvSpPr>
        <p:spPr bwMode="auto">
          <a:xfrm>
            <a:off x="152400" y="914400"/>
            <a:ext cx="8763000" cy="0"/>
          </a:xfrm>
          <a:prstGeom prst="line">
            <a:avLst/>
          </a:prstGeom>
          <a:noFill/>
          <a:ln w="539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5">
            <a:extLst>
              <a:ext uri="{FF2B5EF4-FFF2-40B4-BE49-F238E27FC236}">
                <a16:creationId xmlns:a16="http://schemas.microsoft.com/office/drawing/2014/main" id="{97F9FCCA-10F2-C943-979C-06F11D5A61C2}"/>
              </a:ext>
            </a:extLst>
          </p:cNvPr>
          <p:cNvSpPr>
            <a:spLocks noChangeShapeType="1"/>
          </p:cNvSpPr>
          <p:nvPr/>
        </p:nvSpPr>
        <p:spPr bwMode="auto">
          <a:xfrm>
            <a:off x="247650" y="990600"/>
            <a:ext cx="8743950" cy="0"/>
          </a:xfrm>
          <a:prstGeom prst="line">
            <a:avLst/>
          </a:prstGeom>
          <a:noFill/>
          <a:ln w="539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7" name="Rectangle 3"/>
          <p:cNvSpPr>
            <a:spLocks noGrp="1" noChangeArrowheads="1"/>
          </p:cNvSpPr>
          <p:nvPr>
            <p:ph type="ctrTitle"/>
          </p:nvPr>
        </p:nvSpPr>
        <p:spPr>
          <a:xfrm>
            <a:off x="685800" y="2130425"/>
            <a:ext cx="7772400" cy="1470025"/>
          </a:xfrm>
        </p:spPr>
        <p:txBody>
          <a:bodyPr/>
          <a:lstStyle>
            <a:lvl1pPr>
              <a:defRPr smtClean="0"/>
            </a:lvl1pPr>
          </a:lstStyle>
          <a:p>
            <a:pPr lvl="0"/>
            <a:r>
              <a:rPr lang="en-US" noProof="0"/>
              <a:t>Click to edit Master title style</a:t>
            </a:r>
          </a:p>
        </p:txBody>
      </p:sp>
      <p:sp>
        <p:nvSpPr>
          <p:cNvPr id="72708" name="Rectangle 4"/>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US" noProof="0"/>
              <a:t>Click to edit Master subtitle style</a:t>
            </a:r>
          </a:p>
        </p:txBody>
      </p:sp>
    </p:spTree>
    <p:extLst>
      <p:ext uri="{BB962C8B-B14F-4D97-AF65-F5344CB8AC3E}">
        <p14:creationId xmlns:p14="http://schemas.microsoft.com/office/powerpoint/2010/main" val="43119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006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38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48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80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81000" y="1143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143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1157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14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9220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85800"/>
          </a:xfrm>
        </p:spPr>
        <p:txBody>
          <a:bodyPr/>
          <a:lstStyle/>
          <a:p>
            <a:r>
              <a:rPr lang="en-US"/>
              <a:t>Click to edit Master title style</a:t>
            </a:r>
          </a:p>
        </p:txBody>
      </p:sp>
      <p:sp>
        <p:nvSpPr>
          <p:cNvPr id="3" name="SmartArt Placeholder 2"/>
          <p:cNvSpPr>
            <a:spLocks noGrp="1"/>
          </p:cNvSpPr>
          <p:nvPr>
            <p:ph type="dgm" idx="1"/>
          </p:nvPr>
        </p:nvSpPr>
        <p:spPr>
          <a:xfrm>
            <a:off x="381000" y="1143000"/>
            <a:ext cx="8229600" cy="4800600"/>
          </a:xfrm>
        </p:spPr>
        <p:txBody>
          <a:bodyPr/>
          <a:lstStyle/>
          <a:p>
            <a:pPr lvl="0"/>
            <a:endParaRPr lang="en-US" noProof="0" dirty="0"/>
          </a:p>
        </p:txBody>
      </p:sp>
    </p:spTree>
    <p:extLst>
      <p:ext uri="{BB962C8B-B14F-4D97-AF65-F5344CB8AC3E}">
        <p14:creationId xmlns:p14="http://schemas.microsoft.com/office/powerpoint/2010/main" val="425115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64A35EF4-C4B5-C545-B9F7-67A7EA572C12}"/>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9F22F5D3-FA3F-D444-B8F5-8428AE4ACED0}"/>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1B455912-DB0B-974F-9AED-1D4A9482A2A8}"/>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3FA59F62-380F-BC4B-A3F2-346746D9049B}"/>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3CB224-FB58-1949-8D1A-0BD070365908}" type="slidenum">
              <a:rPr lang="en-US" altLang="en-US"/>
              <a:pPr/>
              <a:t>‹#›</a:t>
            </a:fld>
            <a:endParaRPr lang="en-US" altLang="en-US"/>
          </a:p>
        </p:txBody>
      </p:sp>
    </p:spTree>
    <p:extLst>
      <p:ext uri="{BB962C8B-B14F-4D97-AF65-F5344CB8AC3E}">
        <p14:creationId xmlns:p14="http://schemas.microsoft.com/office/powerpoint/2010/main" val="2757104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52ECC35C-0D11-B345-BF3A-7AAA3D7EB86B}"/>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95AEE5AC-EEC0-5A40-BB51-B86673AD2B95}"/>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24F2BB0A-D34D-8C45-BBDA-317E1C9F5275}"/>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2D5A7915-7D4B-7942-AB0C-90CB8891DB42}"/>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1B117C-D22A-6B4C-A2B4-2AC332798B63}" type="slidenum">
              <a:rPr lang="en-US" altLang="en-US"/>
              <a:pPr/>
              <a:t>‹#›</a:t>
            </a:fld>
            <a:endParaRPr lang="en-US" altLang="en-US"/>
          </a:p>
        </p:txBody>
      </p:sp>
    </p:spTree>
    <p:extLst>
      <p:ext uri="{BB962C8B-B14F-4D97-AF65-F5344CB8AC3E}">
        <p14:creationId xmlns:p14="http://schemas.microsoft.com/office/powerpoint/2010/main" val="3441337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0C64BA98-E6FF-504A-94D7-1BEF7F90186C}"/>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80249AC3-CC85-4047-8F4E-8B836AD4D3D4}"/>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D6AEB1B8-8CC2-9348-9D8B-6EE7D538CAC1}"/>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9D0418C0-FB66-AA47-BD7A-5F211E932814}"/>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A10E1BF-7C1F-3C4F-A618-05C591884FFB}" type="slidenum">
              <a:rPr lang="en-US" altLang="en-US"/>
              <a:pPr/>
              <a:t>‹#›</a:t>
            </a:fld>
            <a:endParaRPr lang="en-US" altLang="en-US"/>
          </a:p>
        </p:txBody>
      </p:sp>
    </p:spTree>
    <p:extLst>
      <p:ext uri="{BB962C8B-B14F-4D97-AF65-F5344CB8AC3E}">
        <p14:creationId xmlns:p14="http://schemas.microsoft.com/office/powerpoint/2010/main" val="133159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332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2B1D3E0B-705C-8448-A9CA-0BC7BB87729D}"/>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3F23677A-5D6D-EE4C-9B7E-D9A5217A2318}"/>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98B40EB7-D326-FF49-A99F-1AA43DDB7781}"/>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D7EFF1D7-6E9F-084F-A3F4-F3A1CD5B5DF4}"/>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FB8261B-092B-404A-B8DF-2DF326DB0E6D}" type="slidenum">
              <a:rPr lang="en-US" altLang="en-US"/>
              <a:pPr/>
              <a:t>‹#›</a:t>
            </a:fld>
            <a:endParaRPr lang="en-US" altLang="en-US"/>
          </a:p>
        </p:txBody>
      </p:sp>
    </p:spTree>
    <p:extLst>
      <p:ext uri="{BB962C8B-B14F-4D97-AF65-F5344CB8AC3E}">
        <p14:creationId xmlns:p14="http://schemas.microsoft.com/office/powerpoint/2010/main" val="3510374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A2294119-93D1-754D-BCC3-BD89FC8FF34A}"/>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9DF1FE27-8F0B-C641-A828-6BB18635F706}"/>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9A9611D4-FA0C-A846-96BF-A9C4A2795284}"/>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085BDECD-96AC-7F4A-A8A4-8BB18D2ED961}"/>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00CE481-2215-D94A-B073-E6E85A9BF221}" type="slidenum">
              <a:rPr lang="en-US" altLang="en-US"/>
              <a:pPr/>
              <a:t>‹#›</a:t>
            </a:fld>
            <a:endParaRPr lang="en-US" altLang="en-US"/>
          </a:p>
        </p:txBody>
      </p:sp>
    </p:spTree>
    <p:extLst>
      <p:ext uri="{BB962C8B-B14F-4D97-AF65-F5344CB8AC3E}">
        <p14:creationId xmlns:p14="http://schemas.microsoft.com/office/powerpoint/2010/main" val="206869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EA23ECC7-AD59-274A-94F5-461FF4CA243D}"/>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D4DC66C6-93C1-924F-8912-82E091482975}"/>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5589B110-FE65-654A-9275-4D4953168F38}"/>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69793719-0E6E-F644-ADC6-3A3400413EA4}"/>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ADC4D0E-B997-2344-B87A-07A75D0A9535}" type="slidenum">
              <a:rPr lang="en-US" altLang="en-US"/>
              <a:pPr/>
              <a:t>‹#›</a:t>
            </a:fld>
            <a:endParaRPr lang="en-US" altLang="en-US"/>
          </a:p>
        </p:txBody>
      </p:sp>
    </p:spTree>
    <p:extLst>
      <p:ext uri="{BB962C8B-B14F-4D97-AF65-F5344CB8AC3E}">
        <p14:creationId xmlns:p14="http://schemas.microsoft.com/office/powerpoint/2010/main" val="252545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B300297A-E039-774A-83F0-702795C40A5F}"/>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1D3B85B0-638C-894C-9CC2-D7D12DD6F66A}"/>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0EB534C3-9364-9E40-BE93-DE68EE7F3E21}"/>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CADBE59D-5C3A-7944-B8BC-103684ABB791}"/>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485B50-B76D-D34E-B67C-E122EC0005C8}" type="slidenum">
              <a:rPr lang="en-US" altLang="en-US"/>
              <a:pPr/>
              <a:t>‹#›</a:t>
            </a:fld>
            <a:endParaRPr lang="en-US" altLang="en-US"/>
          </a:p>
        </p:txBody>
      </p:sp>
    </p:spTree>
    <p:extLst>
      <p:ext uri="{BB962C8B-B14F-4D97-AF65-F5344CB8AC3E}">
        <p14:creationId xmlns:p14="http://schemas.microsoft.com/office/powerpoint/2010/main" val="3109446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536D1ACB-39FF-9249-AD62-96EA8017196C}"/>
              </a:ext>
            </a:extLst>
          </p:cNvPr>
          <p:cNvSpPr txBox="1">
            <a:spLocks noChangeArrowheads="1"/>
          </p:cNvSpPr>
          <p:nvPr userDrawn="1"/>
        </p:nvSpPr>
        <p:spPr bwMode="auto">
          <a:xfrm>
            <a:off x="1981200" y="381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endParaRPr lang="en-US" altLang="en-US" sz="3600" b="1">
              <a:solidFill>
                <a:schemeClr val="bg1"/>
              </a:solidFill>
              <a:latin typeface="AauxPro OT"/>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idx="13"/>
          </p:nvPr>
        </p:nvSpPr>
        <p:spPr>
          <a:xfrm>
            <a:off x="457200" y="1600200"/>
            <a:ext cx="8229600" cy="4967700"/>
          </a:xfrm>
        </p:spPr>
        <p:txBody>
          <a:bodyPr/>
          <a:lstStyle/>
          <a:p>
            <a:endParaRPr lang="en-US" dirty="0"/>
          </a:p>
        </p:txBody>
      </p:sp>
      <p:sp>
        <p:nvSpPr>
          <p:cNvPr id="6" name="Date Placeholder 3">
            <a:extLst>
              <a:ext uri="{FF2B5EF4-FFF2-40B4-BE49-F238E27FC236}">
                <a16:creationId xmlns:a16="http://schemas.microsoft.com/office/drawing/2014/main" id="{810D65AA-6918-E040-B6EB-0428AE36A91A}"/>
              </a:ext>
            </a:extLst>
          </p:cNvPr>
          <p:cNvSpPr>
            <a:spLocks noGrp="1"/>
          </p:cNvSpPr>
          <p:nvPr>
            <p:ph type="dt" sz="half" idx="14"/>
          </p:nvPr>
        </p:nvSpPr>
        <p:spPr>
          <a:xfrm>
            <a:off x="457200" y="6356350"/>
            <a:ext cx="2133600" cy="365125"/>
          </a:xfrm>
          <a:prstGeom prst="rect">
            <a:avLst/>
          </a:prstGeom>
        </p:spPr>
        <p:txBody>
          <a:bodyPr/>
          <a:lstStyle>
            <a:lvl1pPr eaLnBrk="1" hangingPunct="1">
              <a:defRPr>
                <a:cs typeface="Arial" charset="0"/>
              </a:defRPr>
            </a:lvl1pPr>
          </a:lstStyle>
          <a:p>
            <a:pPr>
              <a:defRPr/>
            </a:pPr>
            <a:endParaRPr lang="en-US"/>
          </a:p>
        </p:txBody>
      </p:sp>
      <p:sp>
        <p:nvSpPr>
          <p:cNvPr id="7" name="Footer Placeholder 4">
            <a:extLst>
              <a:ext uri="{FF2B5EF4-FFF2-40B4-BE49-F238E27FC236}">
                <a16:creationId xmlns:a16="http://schemas.microsoft.com/office/drawing/2014/main" id="{620B165C-2697-DE4B-B6F8-3642760CF369}"/>
              </a:ext>
            </a:extLst>
          </p:cNvPr>
          <p:cNvSpPr>
            <a:spLocks noGrp="1"/>
          </p:cNvSpPr>
          <p:nvPr>
            <p:ph type="ftr" sz="quarter" idx="15"/>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10A19EC1-771C-BE45-B92A-AF3FDC88A3DE}"/>
              </a:ext>
            </a:extLst>
          </p:cNvPr>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42DDCC-68EA-6543-9AC4-1AF1B55D0B88}" type="slidenum">
              <a:rPr lang="en-US" altLang="en-US"/>
              <a:pPr/>
              <a:t>‹#›</a:t>
            </a:fld>
            <a:endParaRPr lang="en-US" altLang="en-US"/>
          </a:p>
        </p:txBody>
      </p:sp>
    </p:spTree>
    <p:extLst>
      <p:ext uri="{BB962C8B-B14F-4D97-AF65-F5344CB8AC3E}">
        <p14:creationId xmlns:p14="http://schemas.microsoft.com/office/powerpoint/2010/main" val="21762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213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559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850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8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522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55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779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923679-9AA1-43E3-B6EA-C31FBF64748F}"/>
              </a:ext>
            </a:extLst>
          </p:cNvPr>
          <p:cNvSpPr>
            <a:spLocks noChangeArrowheads="1"/>
          </p:cNvSpPr>
          <p:nvPr/>
        </p:nvSpPr>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27" name="Rectangle 3">
            <a:extLst>
              <a:ext uri="{FF2B5EF4-FFF2-40B4-BE49-F238E27FC236}">
                <a16:creationId xmlns:a16="http://schemas.microsoft.com/office/drawing/2014/main" id="{954C7694-C957-8741-9B13-E8B8180AB4C9}"/>
              </a:ext>
            </a:extLst>
          </p:cNvPr>
          <p:cNvSpPr>
            <a:spLocks noGrp="1" noChangeArrowheads="1"/>
          </p:cNvSpPr>
          <p:nvPr>
            <p:ph type="title"/>
          </p:nvPr>
        </p:nvSpPr>
        <p:spPr bwMode="gray">
          <a:xfrm>
            <a:off x="381000" y="152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B451F1B-D3E6-4F4D-A6AE-AEF36BD97594}"/>
              </a:ext>
            </a:extLst>
          </p:cNvPr>
          <p:cNvSpPr>
            <a:spLocks noGrp="1" noChangeArrowheads="1"/>
          </p:cNvSpPr>
          <p:nvPr>
            <p:ph type="body" idx="1"/>
          </p:nvPr>
        </p:nvSpPr>
        <p:spPr bwMode="auto">
          <a:xfrm>
            <a:off x="3810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a:p>
            <a:pPr lvl="4"/>
            <a:endParaRPr lang="en-US" altLang="en-US"/>
          </a:p>
        </p:txBody>
      </p:sp>
      <p:sp>
        <p:nvSpPr>
          <p:cNvPr id="1029" name="Text Box 23">
            <a:extLst>
              <a:ext uri="{FF2B5EF4-FFF2-40B4-BE49-F238E27FC236}">
                <a16:creationId xmlns:a16="http://schemas.microsoft.com/office/drawing/2014/main" id="{498DB805-5E7B-468D-B956-E61FAA8C27A2}"/>
              </a:ext>
            </a:extLst>
          </p:cNvPr>
          <p:cNvSpPr txBox="1">
            <a:spLocks noChangeArrowheads="1"/>
          </p:cNvSpPr>
          <p:nvPr/>
        </p:nvSpPr>
        <p:spPr bwMode="auto">
          <a:xfrm>
            <a:off x="67818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defRPr/>
            </a:pPr>
            <a:endParaRPr lang="en-US" dirty="0"/>
          </a:p>
        </p:txBody>
      </p:sp>
      <p:sp>
        <p:nvSpPr>
          <p:cNvPr id="1030" name="Line 25">
            <a:extLst>
              <a:ext uri="{FF2B5EF4-FFF2-40B4-BE49-F238E27FC236}">
                <a16:creationId xmlns:a16="http://schemas.microsoft.com/office/drawing/2014/main" id="{392D53AE-ACE8-1147-AAD8-5744FFFFFA77}"/>
              </a:ext>
            </a:extLst>
          </p:cNvPr>
          <p:cNvSpPr>
            <a:spLocks noChangeShapeType="1"/>
          </p:cNvSpPr>
          <p:nvPr/>
        </p:nvSpPr>
        <p:spPr bwMode="auto">
          <a:xfrm>
            <a:off x="152400" y="914400"/>
            <a:ext cx="8763000" cy="0"/>
          </a:xfrm>
          <a:prstGeom prst="line">
            <a:avLst/>
          </a:prstGeom>
          <a:noFill/>
          <a:ln w="539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25">
            <a:extLst>
              <a:ext uri="{FF2B5EF4-FFF2-40B4-BE49-F238E27FC236}">
                <a16:creationId xmlns:a16="http://schemas.microsoft.com/office/drawing/2014/main" id="{8759FA92-73B1-AE4F-B9A9-42D97397BAC5}"/>
              </a:ext>
            </a:extLst>
          </p:cNvPr>
          <p:cNvSpPr>
            <a:spLocks noChangeShapeType="1"/>
          </p:cNvSpPr>
          <p:nvPr/>
        </p:nvSpPr>
        <p:spPr bwMode="auto">
          <a:xfrm>
            <a:off x="247650" y="990600"/>
            <a:ext cx="8743950" cy="0"/>
          </a:xfrm>
          <a:prstGeom prst="line">
            <a:avLst/>
          </a:prstGeom>
          <a:noFill/>
          <a:ln w="539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9" descr="Downstate Seal-cmyk">
            <a:extLst>
              <a:ext uri="{FF2B5EF4-FFF2-40B4-BE49-F238E27FC236}">
                <a16:creationId xmlns:a16="http://schemas.microsoft.com/office/drawing/2014/main" id="{801A1EF6-7AED-DF4F-ACD4-703A2A1B58E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3"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 id="2147484869" r:id="rId13"/>
    <p:sldLayoutId id="2147484870" r:id="rId14"/>
    <p:sldLayoutId id="2147484871" r:id="rId15"/>
    <p:sldLayoutId id="2147484872" r:id="rId16"/>
    <p:sldLayoutId id="2147484874" r:id="rId17"/>
    <p:sldLayoutId id="2147484875" r:id="rId18"/>
    <p:sldLayoutId id="2147484876" r:id="rId19"/>
    <p:sldLayoutId id="2147484877" r:id="rId20"/>
    <p:sldLayoutId id="2147484878" r:id="rId21"/>
    <p:sldLayoutId id="2147484879" r:id="rId22"/>
    <p:sldLayoutId id="2147484880" r:id="rId23"/>
    <p:sldLayoutId id="2147484881" r:id="rId24"/>
  </p:sldLayoutIdLst>
  <p:hf hdr="0" ftr="0" dt="0"/>
  <p:txStyles>
    <p:titleStyle>
      <a:lvl1pPr algn="l" rtl="0" eaLnBrk="0" fontAlgn="base" hangingPunct="0">
        <a:spcBef>
          <a:spcPct val="0"/>
        </a:spcBef>
        <a:spcAft>
          <a:spcPct val="0"/>
        </a:spcAft>
        <a:defRPr sz="2000" b="1" i="1">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p:titleStyle>
    <p:bodyStyle>
      <a:lvl1pPr marL="342900" indent="-342900" algn="l" rtl="0" eaLnBrk="0" fontAlgn="base" hangingPunct="0">
        <a:spcBef>
          <a:spcPct val="20000"/>
        </a:spcBef>
        <a:spcAft>
          <a:spcPct val="0"/>
        </a:spcAft>
        <a:buChar char="•"/>
        <a:tabLst>
          <a:tab pos="2574925" algn="l"/>
        </a:tabLst>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tabLst>
          <a:tab pos="2574925" algn="l"/>
        </a:tabLst>
        <a:defRPr sz="1400">
          <a:solidFill>
            <a:schemeClr val="tx1"/>
          </a:solidFill>
          <a:latin typeface="+mn-lt"/>
        </a:defRPr>
      </a:lvl2pPr>
      <a:lvl3pPr marL="1143000" indent="-228600" algn="l" rtl="0" eaLnBrk="0" fontAlgn="base" hangingPunct="0">
        <a:spcBef>
          <a:spcPct val="20000"/>
        </a:spcBef>
        <a:spcAft>
          <a:spcPct val="0"/>
        </a:spcAft>
        <a:buChar char="•"/>
        <a:tabLst>
          <a:tab pos="2574925" algn="l"/>
        </a:tabLst>
        <a:defRPr sz="1400">
          <a:solidFill>
            <a:schemeClr val="tx1"/>
          </a:solidFill>
          <a:latin typeface="+mn-lt"/>
        </a:defRPr>
      </a:lvl3pPr>
      <a:lvl4pPr marL="1600200" indent="-228600" algn="l" rtl="0" eaLnBrk="0" fontAlgn="base" hangingPunct="0">
        <a:spcBef>
          <a:spcPct val="20000"/>
        </a:spcBef>
        <a:spcAft>
          <a:spcPct val="0"/>
        </a:spcAft>
        <a:buChar char="–"/>
        <a:tabLst>
          <a:tab pos="2574925" algn="l"/>
        </a:tabLst>
        <a:defRPr sz="1400">
          <a:solidFill>
            <a:schemeClr val="tx1"/>
          </a:solidFill>
          <a:latin typeface="+mn-lt"/>
        </a:defRPr>
      </a:lvl4pPr>
      <a:lvl5pPr marL="2057400" indent="-228600" algn="l" rtl="0" eaLnBrk="0" fontAlgn="base" hangingPunct="0">
        <a:spcBef>
          <a:spcPct val="20000"/>
        </a:spcBef>
        <a:spcAft>
          <a:spcPct val="0"/>
        </a:spcAft>
        <a:buChar char="»"/>
        <a:tabLst>
          <a:tab pos="2574925" algn="l"/>
        </a:tabLst>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8">
            <a:extLst>
              <a:ext uri="{FF2B5EF4-FFF2-40B4-BE49-F238E27FC236}">
                <a16:creationId xmlns:a16="http://schemas.microsoft.com/office/drawing/2014/main" id="{A3620F5B-F639-274A-96BB-0887D2438CBC}"/>
              </a:ext>
            </a:extLst>
          </p:cNvPr>
          <p:cNvSpPr>
            <a:spLocks noGrp="1" noChangeArrowheads="1"/>
          </p:cNvSpPr>
          <p:nvPr>
            <p:ph type="ctrTitle" idx="4294967295"/>
          </p:nvPr>
        </p:nvSpPr>
        <p:spPr>
          <a:xfrm>
            <a:off x="685800" y="2130425"/>
            <a:ext cx="7772400" cy="1470025"/>
          </a:xfrm>
        </p:spPr>
        <p:txBody>
          <a:bodyPr/>
          <a:lstStyle/>
          <a:p>
            <a:br>
              <a:rPr lang="en-US" altLang="en-US"/>
            </a:br>
            <a:br>
              <a:rPr lang="en-US" altLang="en-US"/>
            </a:br>
            <a:endParaRPr lang="en-US" altLang="en-US"/>
          </a:p>
        </p:txBody>
      </p:sp>
      <p:sp>
        <p:nvSpPr>
          <p:cNvPr id="13315" name="Rectangle 8">
            <a:extLst>
              <a:ext uri="{FF2B5EF4-FFF2-40B4-BE49-F238E27FC236}">
                <a16:creationId xmlns:a16="http://schemas.microsoft.com/office/drawing/2014/main" id="{BD5CBE2A-A527-5742-9F1D-D02E78ABBC06}"/>
              </a:ext>
            </a:extLst>
          </p:cNvPr>
          <p:cNvSpPr>
            <a:spLocks noGrp="1" noChangeArrowheads="1"/>
          </p:cNvSpPr>
          <p:nvPr>
            <p:ph type="subTitle" idx="4294967295"/>
          </p:nvPr>
        </p:nvSpPr>
        <p:spPr>
          <a:xfrm>
            <a:off x="1447800" y="3429000"/>
            <a:ext cx="6400800" cy="2895600"/>
          </a:xfrm>
        </p:spPr>
        <p:txBody>
          <a:bodyPr/>
          <a:lstStyle/>
          <a:p>
            <a:pPr marL="0" indent="0" algn="ctr">
              <a:lnSpc>
                <a:spcPct val="80000"/>
              </a:lnSpc>
              <a:buFontTx/>
              <a:buNone/>
            </a:pPr>
            <a:endParaRPr lang="en-US" altLang="en-US" sz="1000" b="1"/>
          </a:p>
          <a:p>
            <a:pPr marL="0" indent="0" algn="ctr">
              <a:lnSpc>
                <a:spcPct val="80000"/>
              </a:lnSpc>
              <a:buFontTx/>
              <a:buNone/>
            </a:pPr>
            <a:r>
              <a:rPr lang="en-US" altLang="en-US" sz="2800" b="1"/>
              <a:t>Downstate Medical Center’s</a:t>
            </a:r>
          </a:p>
          <a:p>
            <a:pPr marL="0" indent="0" algn="ctr">
              <a:lnSpc>
                <a:spcPct val="80000"/>
              </a:lnSpc>
              <a:buFontTx/>
              <a:buNone/>
            </a:pPr>
            <a:endParaRPr lang="en-US" altLang="en-US" sz="1000" b="1"/>
          </a:p>
          <a:p>
            <a:pPr marL="0" indent="0" algn="ctr">
              <a:lnSpc>
                <a:spcPct val="80000"/>
              </a:lnSpc>
              <a:buFontTx/>
              <a:buNone/>
            </a:pPr>
            <a:r>
              <a:rPr lang="en-US" altLang="en-US" sz="2400" b="1"/>
              <a:t>Electronic Time and Attendance</a:t>
            </a:r>
          </a:p>
          <a:p>
            <a:pPr marL="0" indent="0" algn="ctr">
              <a:lnSpc>
                <a:spcPct val="80000"/>
              </a:lnSpc>
              <a:buFontTx/>
              <a:buNone/>
            </a:pPr>
            <a:r>
              <a:rPr lang="en-US" altLang="en-US" sz="2400" b="1"/>
              <a:t>Training Module</a:t>
            </a:r>
          </a:p>
          <a:p>
            <a:pPr marL="0" indent="0" algn="ctr">
              <a:lnSpc>
                <a:spcPct val="80000"/>
              </a:lnSpc>
              <a:buFontTx/>
              <a:buNone/>
            </a:pPr>
            <a:endParaRPr lang="en-US" altLang="en-US" sz="2400" b="1"/>
          </a:p>
          <a:p>
            <a:pPr marL="0" indent="0" algn="ctr">
              <a:lnSpc>
                <a:spcPct val="80000"/>
              </a:lnSpc>
              <a:buFontTx/>
              <a:buNone/>
            </a:pPr>
            <a:r>
              <a:rPr lang="en-US" altLang="en-US" sz="2400" b="1"/>
              <a:t>Biweekly Process for CSEA</a:t>
            </a:r>
          </a:p>
        </p:txBody>
      </p:sp>
      <p:sp>
        <p:nvSpPr>
          <p:cNvPr id="13316" name="Rectangle 2">
            <a:extLst>
              <a:ext uri="{FF2B5EF4-FFF2-40B4-BE49-F238E27FC236}">
                <a16:creationId xmlns:a16="http://schemas.microsoft.com/office/drawing/2014/main" id="{8B340BD3-DB23-E44B-92DE-37FF3A974E69}"/>
              </a:ext>
            </a:extLst>
          </p:cNvPr>
          <p:cNvSpPr>
            <a:spLocks noChangeArrowheads="1"/>
          </p:cNvSpPr>
          <p:nvPr/>
        </p:nvSpPr>
        <p:spPr bwMode="gray">
          <a:xfrm>
            <a:off x="381000" y="152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endParaRPr lang="en-US" altLang="en-US" sz="2000" b="1">
              <a:solidFill>
                <a:srgbClr val="000000"/>
              </a:solidFill>
              <a:latin typeface="Times New Roman" panose="02020603050405020304" pitchFamily="18" charset="0"/>
            </a:endParaRPr>
          </a:p>
        </p:txBody>
      </p:sp>
      <p:pic>
        <p:nvPicPr>
          <p:cNvPr id="13317" name="Picture 11" descr="DMC Logo-Final-cmyk">
            <a:extLst>
              <a:ext uri="{FF2B5EF4-FFF2-40B4-BE49-F238E27FC236}">
                <a16:creationId xmlns:a16="http://schemas.microsoft.com/office/drawing/2014/main" id="{513157F4-8AC2-344C-8BA5-89F2F9475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3579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5AEEB42-E696-5446-8CC9-A873C129801D}"/>
              </a:ext>
            </a:extLst>
          </p:cNvPr>
          <p:cNvSpPr>
            <a:spLocks noGrp="1" noChangeArrowheads="1"/>
          </p:cNvSpPr>
          <p:nvPr>
            <p:ph type="title"/>
          </p:nvPr>
        </p:nvSpPr>
        <p:spPr/>
        <p:txBody>
          <a:bodyPr/>
          <a:lstStyle/>
          <a:p>
            <a:r>
              <a:rPr lang="en-US" altLang="en-US" sz="1800"/>
              <a:t>Create Work Schedule – Click on Work Schedule, Click on Start Payroll Period</a:t>
            </a:r>
          </a:p>
        </p:txBody>
      </p:sp>
      <p:sp>
        <p:nvSpPr>
          <p:cNvPr id="23555" name="Content Placeholder 2">
            <a:extLst>
              <a:ext uri="{FF2B5EF4-FFF2-40B4-BE49-F238E27FC236}">
                <a16:creationId xmlns:a16="http://schemas.microsoft.com/office/drawing/2014/main" id="{C4490609-E5ED-AA46-ABEB-0B34D206691C}"/>
              </a:ext>
            </a:extLst>
          </p:cNvPr>
          <p:cNvSpPr>
            <a:spLocks noGrp="1" noChangeArrowheads="1"/>
          </p:cNvSpPr>
          <p:nvPr>
            <p:ph idx="1"/>
          </p:nvPr>
        </p:nvSpPr>
        <p:spPr/>
        <p:txBody>
          <a:bodyPr/>
          <a:lstStyle/>
          <a:p>
            <a:endParaRPr lang="en-US" altLang="en-US"/>
          </a:p>
        </p:txBody>
      </p:sp>
      <p:sp>
        <p:nvSpPr>
          <p:cNvPr id="23556" name="Text Placeholder 3">
            <a:extLst>
              <a:ext uri="{FF2B5EF4-FFF2-40B4-BE49-F238E27FC236}">
                <a16:creationId xmlns:a16="http://schemas.microsoft.com/office/drawing/2014/main" id="{88BC5FBF-A258-0541-8347-91FB331087F4}"/>
              </a:ext>
            </a:extLst>
          </p:cNvPr>
          <p:cNvSpPr>
            <a:spLocks noGrp="1" noChangeArrowheads="1"/>
          </p:cNvSpPr>
          <p:nvPr>
            <p:ph type="body" idx="13"/>
          </p:nvPr>
        </p:nvSpPr>
        <p:spPr>
          <a:xfrm>
            <a:off x="457200" y="1600200"/>
            <a:ext cx="8229600" cy="4967288"/>
          </a:xfrm>
        </p:spPr>
        <p:txBody>
          <a:bodyPr/>
          <a:lstStyle/>
          <a:p>
            <a:endParaRPr lang="en-US" altLang="en-US"/>
          </a:p>
        </p:txBody>
      </p:sp>
      <p:pic>
        <p:nvPicPr>
          <p:cNvPr id="23557" name="Picture 2">
            <a:extLst>
              <a:ext uri="{FF2B5EF4-FFF2-40B4-BE49-F238E27FC236}">
                <a16:creationId xmlns:a16="http://schemas.microsoft.com/office/drawing/2014/main" id="{FFC31E24-07D2-1146-BB37-AD6B890E0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4588"/>
            <a:ext cx="8382000" cy="522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8" name="Slide Number Placeholder 2">
            <a:extLst>
              <a:ext uri="{FF2B5EF4-FFF2-40B4-BE49-F238E27FC236}">
                <a16:creationId xmlns:a16="http://schemas.microsoft.com/office/drawing/2014/main" id="{087D7C04-619F-6E48-8D1C-9676E6F5276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B846D85-A0DA-E848-AE53-E0691B9961A2}" type="slidenum">
              <a:rPr lang="en-US" altLang="en-US" sz="2400">
                <a:latin typeface="Times New Roman" panose="02020603050405020304" pitchFamily="18" charset="0"/>
              </a:rPr>
              <a:pPr>
                <a:spcBef>
                  <a:spcPct val="0"/>
                </a:spcBef>
                <a:buFontTx/>
                <a:buNone/>
              </a:pPr>
              <a:t>10</a:t>
            </a:fld>
            <a:endParaRPr lang="en-US" altLang="en-US" sz="240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E8DEAAF-D166-7A43-B926-C52B72FBD814}"/>
              </a:ext>
            </a:extLst>
          </p:cNvPr>
          <p:cNvSpPr>
            <a:spLocks noGrp="1" noChangeArrowheads="1"/>
          </p:cNvSpPr>
          <p:nvPr>
            <p:ph type="title"/>
          </p:nvPr>
        </p:nvSpPr>
        <p:spPr/>
        <p:txBody>
          <a:bodyPr/>
          <a:lstStyle/>
          <a:p>
            <a:r>
              <a:rPr lang="en-US" altLang="en-US"/>
              <a:t>Click on Start Pay Period, Select Radio Button, Select</a:t>
            </a:r>
          </a:p>
        </p:txBody>
      </p:sp>
      <p:sp>
        <p:nvSpPr>
          <p:cNvPr id="24579" name="Text Placeholder 3">
            <a:extLst>
              <a:ext uri="{FF2B5EF4-FFF2-40B4-BE49-F238E27FC236}">
                <a16:creationId xmlns:a16="http://schemas.microsoft.com/office/drawing/2014/main" id="{372420B8-97AC-134D-8DEA-B348BECAB66B}"/>
              </a:ext>
            </a:extLst>
          </p:cNvPr>
          <p:cNvSpPr>
            <a:spLocks noGrp="1" noChangeArrowheads="1"/>
          </p:cNvSpPr>
          <p:nvPr>
            <p:ph type="body" idx="13"/>
          </p:nvPr>
        </p:nvSpPr>
        <p:spPr>
          <a:xfrm>
            <a:off x="457200" y="1600200"/>
            <a:ext cx="8229600" cy="4967288"/>
          </a:xfrm>
        </p:spPr>
        <p:txBody>
          <a:bodyPr/>
          <a:lstStyle/>
          <a:p>
            <a:endParaRPr lang="en-US" altLang="en-US"/>
          </a:p>
        </p:txBody>
      </p:sp>
      <p:pic>
        <p:nvPicPr>
          <p:cNvPr id="24580" name="Picture 2">
            <a:extLst>
              <a:ext uri="{FF2B5EF4-FFF2-40B4-BE49-F238E27FC236}">
                <a16:creationId xmlns:a16="http://schemas.microsoft.com/office/drawing/2014/main" id="{7AF094AF-7F58-2B43-A6F2-94433657D1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66813"/>
            <a:ext cx="8534400" cy="5691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Slide Number Placeholder 2">
            <a:extLst>
              <a:ext uri="{FF2B5EF4-FFF2-40B4-BE49-F238E27FC236}">
                <a16:creationId xmlns:a16="http://schemas.microsoft.com/office/drawing/2014/main" id="{3D6898CA-DBE0-3344-89BE-30C68028228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67EFAA20-BA6B-4148-B53D-0DDB3F0B82E4}" type="slidenum">
              <a:rPr lang="en-US" altLang="en-US" sz="2400">
                <a:latin typeface="Times New Roman" panose="02020603050405020304" pitchFamily="18" charset="0"/>
              </a:rPr>
              <a:pPr>
                <a:spcBef>
                  <a:spcPct val="0"/>
                </a:spcBef>
                <a:buFontTx/>
                <a:buNone/>
              </a:pPr>
              <a:t>11</a:t>
            </a:fld>
            <a:endParaRPr lang="en-US" altLang="en-US" sz="240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89527F7-D2BE-CE4E-BCBC-26E4F0F939F7}"/>
              </a:ext>
            </a:extLst>
          </p:cNvPr>
          <p:cNvSpPr>
            <a:spLocks noGrp="1" noChangeArrowheads="1"/>
          </p:cNvSpPr>
          <p:nvPr>
            <p:ph type="title"/>
          </p:nvPr>
        </p:nvSpPr>
        <p:spPr/>
        <p:txBody>
          <a:bodyPr/>
          <a:lstStyle/>
          <a:p>
            <a:r>
              <a:rPr lang="en-US" altLang="en-US" sz="1800"/>
              <a:t>Review Employee Work Schedule, Start Period, Start Date, Input Hours (In/Out) Work Schedule, Press Submit</a:t>
            </a:r>
          </a:p>
        </p:txBody>
      </p:sp>
      <p:sp>
        <p:nvSpPr>
          <p:cNvPr id="25603" name="Text Placeholder 3">
            <a:extLst>
              <a:ext uri="{FF2B5EF4-FFF2-40B4-BE49-F238E27FC236}">
                <a16:creationId xmlns:a16="http://schemas.microsoft.com/office/drawing/2014/main" id="{E5964234-0FE2-6848-80CA-AD66CA2616A9}"/>
              </a:ext>
            </a:extLst>
          </p:cNvPr>
          <p:cNvSpPr>
            <a:spLocks noGrp="1" noChangeArrowheads="1"/>
          </p:cNvSpPr>
          <p:nvPr>
            <p:ph type="body" idx="13"/>
          </p:nvPr>
        </p:nvSpPr>
        <p:spPr>
          <a:xfrm>
            <a:off x="457200" y="1600200"/>
            <a:ext cx="8229600" cy="4967288"/>
          </a:xfrm>
        </p:spPr>
        <p:txBody>
          <a:bodyPr/>
          <a:lstStyle/>
          <a:p>
            <a:endParaRPr lang="en-US" altLang="en-US"/>
          </a:p>
        </p:txBody>
      </p:sp>
      <p:pic>
        <p:nvPicPr>
          <p:cNvPr id="25604" name="Picture 2">
            <a:extLst>
              <a:ext uri="{FF2B5EF4-FFF2-40B4-BE49-F238E27FC236}">
                <a16:creationId xmlns:a16="http://schemas.microsoft.com/office/drawing/2014/main" id="{4ED4FD6B-EE57-9448-8555-3CD98ABD27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8534400" cy="5399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Slide Number Placeholder 2">
            <a:extLst>
              <a:ext uri="{FF2B5EF4-FFF2-40B4-BE49-F238E27FC236}">
                <a16:creationId xmlns:a16="http://schemas.microsoft.com/office/drawing/2014/main" id="{7825851D-A4FB-F842-BA59-3073D99EFE4B}"/>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D1BF421-5400-8C48-A6C5-4881D5B0379C}" type="slidenum">
              <a:rPr lang="en-US" altLang="en-US" sz="2400">
                <a:latin typeface="Times New Roman" panose="02020603050405020304" pitchFamily="18" charset="0"/>
              </a:rPr>
              <a:pPr>
                <a:spcBef>
                  <a:spcPct val="0"/>
                </a:spcBef>
                <a:buFontTx/>
                <a:buNone/>
              </a:pPr>
              <a:t>12</a:t>
            </a:fld>
            <a:endParaRPr lang="en-US" altLang="en-US" sz="24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22ABBC8-1F58-A64A-AC53-15073A9659A4}"/>
              </a:ext>
            </a:extLst>
          </p:cNvPr>
          <p:cNvSpPr>
            <a:spLocks noGrp="1" noChangeArrowheads="1"/>
          </p:cNvSpPr>
          <p:nvPr>
            <p:ph type="title"/>
          </p:nvPr>
        </p:nvSpPr>
        <p:spPr/>
        <p:txBody>
          <a:bodyPr/>
          <a:lstStyle/>
          <a:p>
            <a:r>
              <a:rPr lang="en-US" altLang="en-US"/>
              <a:t>Completed Work Schedule</a:t>
            </a:r>
          </a:p>
        </p:txBody>
      </p:sp>
      <p:sp>
        <p:nvSpPr>
          <p:cNvPr id="26627" name="Text Placeholder 3">
            <a:extLst>
              <a:ext uri="{FF2B5EF4-FFF2-40B4-BE49-F238E27FC236}">
                <a16:creationId xmlns:a16="http://schemas.microsoft.com/office/drawing/2014/main" id="{4E4555EF-A766-AF48-9451-7200F2277427}"/>
              </a:ext>
            </a:extLst>
          </p:cNvPr>
          <p:cNvSpPr>
            <a:spLocks noGrp="1" noChangeArrowheads="1"/>
          </p:cNvSpPr>
          <p:nvPr>
            <p:ph type="body" idx="13"/>
          </p:nvPr>
        </p:nvSpPr>
        <p:spPr>
          <a:xfrm>
            <a:off x="457200" y="1600200"/>
            <a:ext cx="8229600" cy="4967288"/>
          </a:xfrm>
        </p:spPr>
        <p:txBody>
          <a:bodyPr/>
          <a:lstStyle/>
          <a:p>
            <a:endParaRPr lang="en-US" altLang="en-US"/>
          </a:p>
        </p:txBody>
      </p:sp>
      <p:pic>
        <p:nvPicPr>
          <p:cNvPr id="26628" name="Picture 2">
            <a:extLst>
              <a:ext uri="{FF2B5EF4-FFF2-40B4-BE49-F238E27FC236}">
                <a16:creationId xmlns:a16="http://schemas.microsoft.com/office/drawing/2014/main" id="{69A6C2C3-40C2-F742-8793-0A72F99F5D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219200"/>
            <a:ext cx="8763000" cy="5387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Slide Number Placeholder 2">
            <a:extLst>
              <a:ext uri="{FF2B5EF4-FFF2-40B4-BE49-F238E27FC236}">
                <a16:creationId xmlns:a16="http://schemas.microsoft.com/office/drawing/2014/main" id="{1BBEE216-35B3-6149-B9D1-E5F7A7789176}"/>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CC04D5F8-3FF0-A04A-8E99-428A61314143}" type="slidenum">
              <a:rPr lang="en-US" altLang="en-US" sz="2400">
                <a:latin typeface="Times New Roman" panose="02020603050405020304" pitchFamily="18" charset="0"/>
              </a:rPr>
              <a:pPr>
                <a:spcBef>
                  <a:spcPct val="0"/>
                </a:spcBef>
                <a:buFontTx/>
                <a:buNone/>
              </a:pPr>
              <a:t>13</a:t>
            </a:fld>
            <a:endParaRPr lang="en-US" altLang="en-US" sz="240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ED84EA-4342-8D4C-845D-74BC3FC1E300}"/>
              </a:ext>
            </a:extLst>
          </p:cNvPr>
          <p:cNvSpPr>
            <a:spLocks noGrp="1" noChangeArrowheads="1"/>
          </p:cNvSpPr>
          <p:nvPr>
            <p:ph type="title"/>
          </p:nvPr>
        </p:nvSpPr>
        <p:spPr>
          <a:xfrm>
            <a:off x="762000" y="228600"/>
            <a:ext cx="8153400" cy="609600"/>
          </a:xfrm>
        </p:spPr>
        <p:txBody>
          <a:bodyPr/>
          <a:lstStyle/>
          <a:p>
            <a:r>
              <a:rPr lang="en-US" altLang="en-US"/>
              <a:t>TIME RECORD:</a:t>
            </a:r>
          </a:p>
        </p:txBody>
      </p:sp>
      <p:sp>
        <p:nvSpPr>
          <p:cNvPr id="4" name="Content Placeholder 3">
            <a:extLst>
              <a:ext uri="{FF2B5EF4-FFF2-40B4-BE49-F238E27FC236}">
                <a16:creationId xmlns:a16="http://schemas.microsoft.com/office/drawing/2014/main" id="{3AEDECAD-224A-403B-AC32-C7242FE21A11}"/>
              </a:ext>
            </a:extLst>
          </p:cNvPr>
          <p:cNvSpPr>
            <a:spLocks noGrp="1"/>
          </p:cNvSpPr>
          <p:nvPr>
            <p:ph sz="half" idx="2"/>
          </p:nvPr>
        </p:nvSpPr>
        <p:spPr>
          <a:xfrm>
            <a:off x="4724400" y="990600"/>
            <a:ext cx="3962400" cy="4648200"/>
          </a:xfrm>
        </p:spPr>
        <p:txBody>
          <a:bodyPr>
            <a:noAutofit/>
          </a:bodyPr>
          <a:lstStyle/>
          <a:p>
            <a:pPr>
              <a:defRPr/>
            </a:pPr>
            <a:r>
              <a:rPr lang="en-US" sz="900" dirty="0">
                <a:cs typeface="Times New Roman" panose="02020603050405020304" pitchFamily="18" charset="0"/>
              </a:rPr>
              <a:t>Time record will automatically open to the current pay period in which you have been set up to being entering.  To change pay periods, select from the drop down shown below and click change period.</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Enter time in and time out in the fields indicated below with time worked each day. Enter A for AM and P for PM.  Military time is also accepted. </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If you need additional fields, please click on the first (+) button.  This will open up more time in and out fields on the particular day. </a:t>
            </a:r>
          </a:p>
          <a:p>
            <a:pPr>
              <a:defRPr/>
            </a:pPr>
            <a:r>
              <a:rPr lang="en-US" sz="900" dirty="0">
                <a:cs typeface="Times New Roman" panose="02020603050405020304" pitchFamily="18" charset="0"/>
              </a:rPr>
              <a:t>If employee works overtime, please indicate whether it was mandatory overtime by selecting the box under the </a:t>
            </a:r>
            <a:r>
              <a:rPr lang="en-US" sz="900" dirty="0" err="1">
                <a:cs typeface="Times New Roman" panose="02020603050405020304" pitchFamily="18" charset="0"/>
              </a:rPr>
              <a:t>Mdt</a:t>
            </a:r>
            <a:r>
              <a:rPr lang="en-US" sz="900" dirty="0">
                <a:cs typeface="Times New Roman" panose="02020603050405020304" pitchFamily="18" charset="0"/>
              </a:rPr>
              <a:t> OT column.</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To enter time for on-call (recall), please click on the (+) button under the on-call column and enter time worked.</a:t>
            </a:r>
          </a:p>
          <a:p>
            <a:pPr>
              <a:defRPr/>
            </a:pPr>
            <a:r>
              <a:rPr lang="en-US" sz="900" dirty="0">
                <a:cs typeface="Times New Roman" panose="02020603050405020304" pitchFamily="18" charset="0"/>
              </a:rPr>
              <a:t>If employee had stand by shifts, please indicate number of shifts under the Stand By column. </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Once time worked has been entered, TAS will calculate the time worked within the summary columns (worked, charged, total, regular, comp time and overtime).</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Time charged hours are only displayed on the time record once the time off request has been approved by the supervisor (highlighted in yellow).  To charge accruals, employees must submit a time off request to their supervisors.  See Time off Request section.</a:t>
            </a:r>
          </a:p>
          <a:p>
            <a:pPr marL="0" indent="0">
              <a:buFontTx/>
              <a:buNone/>
              <a:defRPr/>
            </a:pPr>
            <a:endParaRPr lang="en-US" sz="900" dirty="0">
              <a:cs typeface="Times New Roman" panose="02020603050405020304" pitchFamily="18" charset="0"/>
            </a:endParaRPr>
          </a:p>
          <a:p>
            <a:pPr>
              <a:defRPr/>
            </a:pPr>
            <a:r>
              <a:rPr lang="en-US" sz="900" dirty="0">
                <a:cs typeface="Times New Roman" panose="02020603050405020304" pitchFamily="18" charset="0"/>
              </a:rPr>
              <a:t>If an employee has pending time off request, the date of the request will appear on the time record in red with a note displayed at the top of the time record, indicating your pending request. </a:t>
            </a:r>
          </a:p>
        </p:txBody>
      </p:sp>
      <p:pic>
        <p:nvPicPr>
          <p:cNvPr id="27652" name="Picture 3">
            <a:extLst>
              <a:ext uri="{FF2B5EF4-FFF2-40B4-BE49-F238E27FC236}">
                <a16:creationId xmlns:a16="http://schemas.microsoft.com/office/drawing/2014/main" id="{7158E56B-4048-924A-84AA-B7FB44EAB9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371600"/>
            <a:ext cx="4495800" cy="2057400"/>
          </a:xfrm>
        </p:spPr>
      </p:pic>
      <p:pic>
        <p:nvPicPr>
          <p:cNvPr id="27653" name="Picture 2">
            <a:extLst>
              <a:ext uri="{FF2B5EF4-FFF2-40B4-BE49-F238E27FC236}">
                <a16:creationId xmlns:a16="http://schemas.microsoft.com/office/drawing/2014/main" id="{57863871-E6B5-2040-9CDC-88C3D3D6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7244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a:extLst>
              <a:ext uri="{FF2B5EF4-FFF2-40B4-BE49-F238E27FC236}">
                <a16:creationId xmlns:a16="http://schemas.microsoft.com/office/drawing/2014/main" id="{395B5E38-D417-4B38-A30F-A5A6D00D936C}"/>
              </a:ext>
            </a:extLst>
          </p:cNvPr>
          <p:cNvSpPr/>
          <p:nvPr/>
        </p:nvSpPr>
        <p:spPr>
          <a:xfrm rot="8533627">
            <a:off x="671513" y="1169988"/>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7655" name="TextBox 5">
            <a:extLst>
              <a:ext uri="{FF2B5EF4-FFF2-40B4-BE49-F238E27FC236}">
                <a16:creationId xmlns:a16="http://schemas.microsoft.com/office/drawing/2014/main" id="{83E805F6-A221-4041-81E8-3DB8E7CBEC2C}"/>
              </a:ext>
            </a:extLst>
          </p:cNvPr>
          <p:cNvSpPr txBox="1">
            <a:spLocks noChangeArrowheads="1"/>
          </p:cNvSpPr>
          <p:nvPr/>
        </p:nvSpPr>
        <p:spPr bwMode="auto">
          <a:xfrm rot="-2564175">
            <a:off x="922338" y="1304925"/>
            <a:ext cx="99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100" b="1">
                <a:latin typeface="Times New Roman" panose="02020603050405020304" pitchFamily="18" charset="0"/>
              </a:rPr>
              <a:t>Accrual Period</a:t>
            </a:r>
          </a:p>
        </p:txBody>
      </p:sp>
      <p:sp>
        <p:nvSpPr>
          <p:cNvPr id="15" name="Notched Right Arrow 14">
            <a:extLst>
              <a:ext uri="{FF2B5EF4-FFF2-40B4-BE49-F238E27FC236}">
                <a16:creationId xmlns:a16="http://schemas.microsoft.com/office/drawing/2014/main" id="{896D75B2-F2FE-41E3-832E-BD1217703C5B}"/>
              </a:ext>
            </a:extLst>
          </p:cNvPr>
          <p:cNvSpPr/>
          <p:nvPr/>
        </p:nvSpPr>
        <p:spPr>
          <a:xfrm rot="13148746">
            <a:off x="908050" y="2640013"/>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7657" name="TextBox 5">
            <a:extLst>
              <a:ext uri="{FF2B5EF4-FFF2-40B4-BE49-F238E27FC236}">
                <a16:creationId xmlns:a16="http://schemas.microsoft.com/office/drawing/2014/main" id="{65E3DA15-6480-FE46-8D3C-9D1FA2D1DB6F}"/>
              </a:ext>
            </a:extLst>
          </p:cNvPr>
          <p:cNvSpPr txBox="1">
            <a:spLocks noChangeArrowheads="1"/>
          </p:cNvSpPr>
          <p:nvPr/>
        </p:nvSpPr>
        <p:spPr bwMode="auto">
          <a:xfrm rot="2417432">
            <a:off x="1022350" y="2867025"/>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Enter Time in and Time out in open fields.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26CFB85-708A-F546-AC88-6BF83F98E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7918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C56758F7-31A2-E341-AF5F-7DF6D55F033A}"/>
              </a:ext>
            </a:extLst>
          </p:cNvPr>
          <p:cNvSpPr>
            <a:spLocks noGrp="1" noChangeArrowheads="1"/>
          </p:cNvSpPr>
          <p:nvPr>
            <p:ph type="title"/>
          </p:nvPr>
        </p:nvSpPr>
        <p:spPr>
          <a:xfrm>
            <a:off x="457200" y="152400"/>
            <a:ext cx="8229600" cy="762000"/>
          </a:xfrm>
        </p:spPr>
        <p:txBody>
          <a:bodyPr/>
          <a:lstStyle/>
          <a:p>
            <a:r>
              <a:rPr lang="en-US" altLang="en-US">
                <a:solidFill>
                  <a:schemeClr val="tx1"/>
                </a:solidFill>
              </a:rPr>
              <a:t>OTHER FEATURES ON THE TIME RECORD</a:t>
            </a:r>
          </a:p>
        </p:txBody>
      </p:sp>
      <p:sp>
        <p:nvSpPr>
          <p:cNvPr id="28676" name="Content Placeholder 5">
            <a:extLst>
              <a:ext uri="{FF2B5EF4-FFF2-40B4-BE49-F238E27FC236}">
                <a16:creationId xmlns:a16="http://schemas.microsoft.com/office/drawing/2014/main" id="{0D5D94C4-7AD8-5E4C-BD1A-3EB8B8D239C8}"/>
              </a:ext>
            </a:extLst>
          </p:cNvPr>
          <p:cNvSpPr>
            <a:spLocks noGrp="1" noChangeArrowheads="1"/>
          </p:cNvSpPr>
          <p:nvPr>
            <p:ph idx="1"/>
          </p:nvPr>
        </p:nvSpPr>
        <p:spPr>
          <a:xfrm>
            <a:off x="457200" y="1295400"/>
            <a:ext cx="8229600" cy="1676400"/>
          </a:xfrm>
        </p:spPr>
        <p:txBody>
          <a:bodyPr/>
          <a:lstStyle/>
          <a:p>
            <a:r>
              <a:rPr lang="en-US" altLang="en-US" sz="1100"/>
              <a:t>Enter comments in the box indicated below if you wish to submit comments to your supervisor on your time record.</a:t>
            </a:r>
          </a:p>
          <a:p>
            <a:r>
              <a:rPr lang="en-US" altLang="en-US" sz="1100"/>
              <a:t>Paid Hours – total number of hours entered within the pay period for each pay type (Holiday, Overtime, Extra Time, Lost Time, Standby)</a:t>
            </a:r>
          </a:p>
          <a:p>
            <a:r>
              <a:rPr lang="en-US" altLang="en-US" sz="1100"/>
              <a:t>Accrual Balances – summary of accrual balances for each accrual type and any amount charged within the pay period.</a:t>
            </a:r>
          </a:p>
          <a:p>
            <a:r>
              <a:rPr lang="en-US" altLang="en-US" sz="1100"/>
              <a:t>View Holidays – list of all holiday/floaters that have been earned, charged and expiration date.</a:t>
            </a:r>
          </a:p>
          <a:p>
            <a:r>
              <a:rPr lang="en-US" altLang="en-US" sz="1100"/>
              <a:t>PDF  Report -  Printable time record.</a:t>
            </a:r>
          </a:p>
          <a:p>
            <a:r>
              <a:rPr lang="en-US" altLang="en-US" sz="1100"/>
              <a:t>Existing Time off Requests will be displayed.</a:t>
            </a:r>
          </a:p>
          <a:p>
            <a:r>
              <a:rPr lang="en-US" altLang="en-US" sz="1100"/>
              <a:t>Audit Details of when time records have been submitted and action has been taken.</a:t>
            </a:r>
          </a:p>
          <a:p>
            <a:endParaRPr lang="en-US" altLang="en-US" sz="1000"/>
          </a:p>
        </p:txBody>
      </p:sp>
      <p:sp>
        <p:nvSpPr>
          <p:cNvPr id="9" name="Notched Right Arrow 8">
            <a:extLst>
              <a:ext uri="{FF2B5EF4-FFF2-40B4-BE49-F238E27FC236}">
                <a16:creationId xmlns:a16="http://schemas.microsoft.com/office/drawing/2014/main" id="{7D0565D5-21F4-43A3-95A4-A4FA5BD10D18}"/>
              </a:ext>
            </a:extLst>
          </p:cNvPr>
          <p:cNvSpPr/>
          <p:nvPr/>
        </p:nvSpPr>
        <p:spPr>
          <a:xfrm rot="19327587">
            <a:off x="84138" y="3206750"/>
            <a:ext cx="881062" cy="70008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11" name="Notched Right Arrow 10">
            <a:extLst>
              <a:ext uri="{FF2B5EF4-FFF2-40B4-BE49-F238E27FC236}">
                <a16:creationId xmlns:a16="http://schemas.microsoft.com/office/drawing/2014/main" id="{FE3BF0EA-0C75-49C6-9509-5FC5CC9A86AE}"/>
              </a:ext>
            </a:extLst>
          </p:cNvPr>
          <p:cNvSpPr/>
          <p:nvPr/>
        </p:nvSpPr>
        <p:spPr>
          <a:xfrm rot="12710583">
            <a:off x="5281613" y="4356100"/>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grpSp>
        <p:nvGrpSpPr>
          <p:cNvPr id="28679" name="Group 2">
            <a:extLst>
              <a:ext uri="{FF2B5EF4-FFF2-40B4-BE49-F238E27FC236}">
                <a16:creationId xmlns:a16="http://schemas.microsoft.com/office/drawing/2014/main" id="{0038ED87-FF0D-2D4A-A44F-70AA98DB9C52}"/>
              </a:ext>
            </a:extLst>
          </p:cNvPr>
          <p:cNvGrpSpPr>
            <a:grpSpLocks/>
          </p:cNvGrpSpPr>
          <p:nvPr/>
        </p:nvGrpSpPr>
        <p:grpSpPr bwMode="auto">
          <a:xfrm>
            <a:off x="2286000" y="4833938"/>
            <a:ext cx="1219200" cy="914400"/>
            <a:chOff x="3962305" y="4716647"/>
            <a:chExt cx="1219200" cy="914400"/>
          </a:xfrm>
        </p:grpSpPr>
        <p:sp>
          <p:nvSpPr>
            <p:cNvPr id="10" name="Notched Right Arrow 9">
              <a:extLst>
                <a:ext uri="{FF2B5EF4-FFF2-40B4-BE49-F238E27FC236}">
                  <a16:creationId xmlns:a16="http://schemas.microsoft.com/office/drawing/2014/main" id="{1E34BE23-B1DA-4346-B2F4-15C332AFDD32}"/>
                </a:ext>
              </a:extLst>
            </p:cNvPr>
            <p:cNvSpPr/>
            <p:nvPr/>
          </p:nvSpPr>
          <p:spPr>
            <a:xfrm rot="10800000">
              <a:off x="3962305" y="4716647"/>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8684" name="TextBox 5">
              <a:extLst>
                <a:ext uri="{FF2B5EF4-FFF2-40B4-BE49-F238E27FC236}">
                  <a16:creationId xmlns:a16="http://schemas.microsoft.com/office/drawing/2014/main" id="{7D0035C7-719F-F549-B61F-BFBF0B5F88EC}"/>
                </a:ext>
              </a:extLst>
            </p:cNvPr>
            <p:cNvSpPr txBox="1">
              <a:spLocks noChangeArrowheads="1"/>
            </p:cNvSpPr>
            <p:nvPr/>
          </p:nvSpPr>
          <p:spPr bwMode="auto">
            <a:xfrm>
              <a:off x="4076604" y="4953000"/>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View Holidays and PDF Report</a:t>
              </a:r>
            </a:p>
          </p:txBody>
        </p:sp>
      </p:grpSp>
      <p:sp>
        <p:nvSpPr>
          <p:cNvPr id="28680" name="TextBox 3">
            <a:extLst>
              <a:ext uri="{FF2B5EF4-FFF2-40B4-BE49-F238E27FC236}">
                <a16:creationId xmlns:a16="http://schemas.microsoft.com/office/drawing/2014/main" id="{DECFCE16-954B-E748-90E0-992A9A301DF7}"/>
              </a:ext>
            </a:extLst>
          </p:cNvPr>
          <p:cNvSpPr txBox="1">
            <a:spLocks noChangeArrowheads="1"/>
          </p:cNvSpPr>
          <p:nvPr/>
        </p:nvSpPr>
        <p:spPr bwMode="auto">
          <a:xfrm rot="-2212252">
            <a:off x="179388" y="3403600"/>
            <a:ext cx="736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900" b="1">
                <a:latin typeface="Times New Roman" panose="02020603050405020304" pitchFamily="18" charset="0"/>
              </a:rPr>
              <a:t>Comments</a:t>
            </a:r>
          </a:p>
        </p:txBody>
      </p:sp>
      <p:sp>
        <p:nvSpPr>
          <p:cNvPr id="28681" name="TextBox 5">
            <a:extLst>
              <a:ext uri="{FF2B5EF4-FFF2-40B4-BE49-F238E27FC236}">
                <a16:creationId xmlns:a16="http://schemas.microsoft.com/office/drawing/2014/main" id="{035838EB-CBEE-5D4B-B13E-C14CA8C46B48}"/>
              </a:ext>
            </a:extLst>
          </p:cNvPr>
          <p:cNvSpPr txBox="1">
            <a:spLocks noChangeArrowheads="1"/>
          </p:cNvSpPr>
          <p:nvPr/>
        </p:nvSpPr>
        <p:spPr bwMode="auto">
          <a:xfrm rot="1815032">
            <a:off x="5395913" y="4651375"/>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Accrual</a:t>
            </a:r>
          </a:p>
          <a:p>
            <a:pPr algn="ctr">
              <a:buFontTx/>
              <a:buNone/>
            </a:pPr>
            <a:r>
              <a:rPr lang="en-US" altLang="en-US" sz="800" b="1"/>
              <a:t> Balance</a:t>
            </a:r>
          </a:p>
        </p:txBody>
      </p:sp>
      <p:sp>
        <p:nvSpPr>
          <p:cNvPr id="28682" name="Slide Number Placeholder 2">
            <a:extLst>
              <a:ext uri="{FF2B5EF4-FFF2-40B4-BE49-F238E27FC236}">
                <a16:creationId xmlns:a16="http://schemas.microsoft.com/office/drawing/2014/main" id="{0DEFF831-C3DE-1E42-8B88-51742F562D8C}"/>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095C1AE1-67FE-FF40-A93B-510B90E7A0AC}" type="slidenum">
              <a:rPr lang="en-US" altLang="en-US" sz="2400">
                <a:latin typeface="Times New Roman" panose="02020603050405020304" pitchFamily="18" charset="0"/>
              </a:rPr>
              <a:pPr>
                <a:spcBef>
                  <a:spcPct val="0"/>
                </a:spcBef>
                <a:buFontTx/>
                <a:buNone/>
              </a:pPr>
              <a:t>15</a:t>
            </a:fld>
            <a:endParaRPr lang="en-US" altLang="en-US" sz="24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CD08C128-4428-F241-9189-302F3DD06D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971800"/>
            <a:ext cx="8229600" cy="3398838"/>
          </a:xfrm>
        </p:spPr>
      </p:pic>
      <p:sp>
        <p:nvSpPr>
          <p:cNvPr id="29699" name="Rectangle 8">
            <a:extLst>
              <a:ext uri="{FF2B5EF4-FFF2-40B4-BE49-F238E27FC236}">
                <a16:creationId xmlns:a16="http://schemas.microsoft.com/office/drawing/2014/main" id="{284261DC-9BD1-6C49-BF8F-104D79E9D5B9}"/>
              </a:ext>
            </a:extLst>
          </p:cNvPr>
          <p:cNvSpPr>
            <a:spLocks noChangeArrowheads="1"/>
          </p:cNvSpPr>
          <p:nvPr/>
        </p:nvSpPr>
        <p:spPr bwMode="auto">
          <a:xfrm>
            <a:off x="2397125" y="5135563"/>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FFFFFF"/>
                </a:solidFill>
                <a:latin typeface="Times New Roman" panose="02020603050405020304" pitchFamily="18" charset="0"/>
              </a:rPr>
              <a:t>b</a:t>
            </a:r>
            <a:endParaRPr lang="en-US" altLang="en-US" sz="2400">
              <a:latin typeface="Times New Roman" panose="02020603050405020304" pitchFamily="18" charset="0"/>
            </a:endParaRPr>
          </a:p>
        </p:txBody>
      </p:sp>
      <p:sp>
        <p:nvSpPr>
          <p:cNvPr id="27656" name="Rectangle 11">
            <a:extLst>
              <a:ext uri="{FF2B5EF4-FFF2-40B4-BE49-F238E27FC236}">
                <a16:creationId xmlns:a16="http://schemas.microsoft.com/office/drawing/2014/main" id="{574D8658-8C6A-4ACA-AE4F-FEFE2CD07BA9}"/>
              </a:ext>
            </a:extLst>
          </p:cNvPr>
          <p:cNvSpPr>
            <a:spLocks noChangeArrowheads="1"/>
          </p:cNvSpPr>
          <p:nvPr/>
        </p:nvSpPr>
        <p:spPr bwMode="auto">
          <a:xfrm>
            <a:off x="381000" y="1420813"/>
            <a:ext cx="8458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defRPr/>
            </a:pPr>
            <a:r>
              <a:rPr lang="en-US" altLang="en-US" sz="1100" dirty="0">
                <a:latin typeface="+mn-lt"/>
              </a:rPr>
              <a:t>When time record is complete, either certify and submit to supervisor or save time record to submit at a later time.</a:t>
            </a:r>
          </a:p>
          <a:p>
            <a:pPr eaLnBrk="1" hangingPunct="1">
              <a:defRPr/>
            </a:pPr>
            <a:br>
              <a:rPr lang="en-US" altLang="en-US" sz="1100" dirty="0">
                <a:latin typeface="+mn-lt"/>
              </a:rPr>
            </a:br>
            <a:r>
              <a:rPr lang="en-US" altLang="en-US" sz="1100" dirty="0">
                <a:latin typeface="+mn-lt"/>
              </a:rPr>
              <a:t>To send to your Supervisor, click on the “I Certify” box and select Submit to Supervisor </a:t>
            </a:r>
          </a:p>
          <a:p>
            <a:pPr eaLnBrk="1" hangingPunct="1">
              <a:defRPr/>
            </a:pPr>
            <a:br>
              <a:rPr lang="en-US" altLang="en-US" sz="1100" dirty="0">
                <a:latin typeface="+mn-lt"/>
              </a:rPr>
            </a:br>
            <a:r>
              <a:rPr lang="en-US" altLang="en-US" sz="1100" b="1" dirty="0">
                <a:latin typeface="+mn-lt"/>
              </a:rPr>
              <a:t>NOTE:  </a:t>
            </a:r>
            <a:r>
              <a:rPr lang="en-US" altLang="en-US" sz="1100" dirty="0">
                <a:latin typeface="+mn-lt"/>
              </a:rPr>
              <a:t>You will receive the pop up message if you navigate away from your time record in which changes  were made and was not save or submit to their supervisor. </a:t>
            </a:r>
          </a:p>
        </p:txBody>
      </p:sp>
      <p:sp>
        <p:nvSpPr>
          <p:cNvPr id="9" name="Notched Right Arrow 8">
            <a:extLst>
              <a:ext uri="{FF2B5EF4-FFF2-40B4-BE49-F238E27FC236}">
                <a16:creationId xmlns:a16="http://schemas.microsoft.com/office/drawing/2014/main" id="{7EF6AE75-83AE-48D8-80B4-65136A03B02D}"/>
              </a:ext>
            </a:extLst>
          </p:cNvPr>
          <p:cNvSpPr/>
          <p:nvPr/>
        </p:nvSpPr>
        <p:spPr>
          <a:xfrm rot="12710583">
            <a:off x="5002213" y="4540250"/>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9702" name="TextBox 5">
            <a:extLst>
              <a:ext uri="{FF2B5EF4-FFF2-40B4-BE49-F238E27FC236}">
                <a16:creationId xmlns:a16="http://schemas.microsoft.com/office/drawing/2014/main" id="{304D5369-203F-F142-8A1E-DF45C35E98B4}"/>
              </a:ext>
            </a:extLst>
          </p:cNvPr>
          <p:cNvSpPr txBox="1">
            <a:spLocks noChangeArrowheads="1"/>
          </p:cNvSpPr>
          <p:nvPr/>
        </p:nvSpPr>
        <p:spPr bwMode="auto">
          <a:xfrm rot="1815032">
            <a:off x="5116513" y="490855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1. Certify</a:t>
            </a:r>
          </a:p>
        </p:txBody>
      </p:sp>
      <p:grpSp>
        <p:nvGrpSpPr>
          <p:cNvPr id="29703" name="Group 3">
            <a:extLst>
              <a:ext uri="{FF2B5EF4-FFF2-40B4-BE49-F238E27FC236}">
                <a16:creationId xmlns:a16="http://schemas.microsoft.com/office/drawing/2014/main" id="{24247BD4-8635-CC41-A9C7-CE563BD454C1}"/>
              </a:ext>
            </a:extLst>
          </p:cNvPr>
          <p:cNvGrpSpPr>
            <a:grpSpLocks/>
          </p:cNvGrpSpPr>
          <p:nvPr/>
        </p:nvGrpSpPr>
        <p:grpSpPr bwMode="auto">
          <a:xfrm rot="555932">
            <a:off x="446088" y="3925888"/>
            <a:ext cx="1219200" cy="914400"/>
            <a:chOff x="-609600" y="4082332"/>
            <a:chExt cx="1219200" cy="914400"/>
          </a:xfrm>
        </p:grpSpPr>
        <p:sp>
          <p:nvSpPr>
            <p:cNvPr id="12" name="Notched Right Arrow 11">
              <a:extLst>
                <a:ext uri="{FF2B5EF4-FFF2-40B4-BE49-F238E27FC236}">
                  <a16:creationId xmlns:a16="http://schemas.microsoft.com/office/drawing/2014/main" id="{E739BE5B-87FC-46B2-BA60-AB9298B2A396}"/>
                </a:ext>
              </a:extLst>
            </p:cNvPr>
            <p:cNvSpPr/>
            <p:nvPr/>
          </p:nvSpPr>
          <p:spPr>
            <a:xfrm rot="2239955">
              <a:off x="-609600" y="4082332"/>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9709" name="TextBox 5">
              <a:extLst>
                <a:ext uri="{FF2B5EF4-FFF2-40B4-BE49-F238E27FC236}">
                  <a16:creationId xmlns:a16="http://schemas.microsoft.com/office/drawing/2014/main" id="{BF962EFF-544A-E44A-8575-630C34F3A8D8}"/>
                </a:ext>
              </a:extLst>
            </p:cNvPr>
            <p:cNvSpPr txBox="1">
              <a:spLocks noChangeArrowheads="1"/>
            </p:cNvSpPr>
            <p:nvPr/>
          </p:nvSpPr>
          <p:spPr bwMode="auto">
            <a:xfrm rot="2300486">
              <a:off x="-495299" y="4451660"/>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2. Save</a:t>
              </a:r>
            </a:p>
          </p:txBody>
        </p:sp>
      </p:grpSp>
      <p:sp>
        <p:nvSpPr>
          <p:cNvPr id="14" name="Notched Right Arrow 13">
            <a:extLst>
              <a:ext uri="{FF2B5EF4-FFF2-40B4-BE49-F238E27FC236}">
                <a16:creationId xmlns:a16="http://schemas.microsoft.com/office/drawing/2014/main" id="{411487CF-D007-4C03-8B1C-8518D6AF5CEC}"/>
              </a:ext>
            </a:extLst>
          </p:cNvPr>
          <p:cNvSpPr/>
          <p:nvPr/>
        </p:nvSpPr>
        <p:spPr>
          <a:xfrm rot="13633651">
            <a:off x="2359025" y="5065713"/>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29705" name="TextBox 5">
            <a:extLst>
              <a:ext uri="{FF2B5EF4-FFF2-40B4-BE49-F238E27FC236}">
                <a16:creationId xmlns:a16="http://schemas.microsoft.com/office/drawing/2014/main" id="{AAFCA774-480D-C249-8B95-3BB28A592795}"/>
              </a:ext>
            </a:extLst>
          </p:cNvPr>
          <p:cNvSpPr txBox="1">
            <a:spLocks noChangeArrowheads="1"/>
          </p:cNvSpPr>
          <p:nvPr/>
        </p:nvSpPr>
        <p:spPr bwMode="auto">
          <a:xfrm rot="2720580">
            <a:off x="2473325" y="5434013"/>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3. Submit</a:t>
            </a:r>
          </a:p>
        </p:txBody>
      </p:sp>
      <p:sp>
        <p:nvSpPr>
          <p:cNvPr id="29706" name="Title 2">
            <a:extLst>
              <a:ext uri="{FF2B5EF4-FFF2-40B4-BE49-F238E27FC236}">
                <a16:creationId xmlns:a16="http://schemas.microsoft.com/office/drawing/2014/main" id="{CE4FF8DC-7BAE-3C42-A175-5A999E036ABA}"/>
              </a:ext>
            </a:extLst>
          </p:cNvPr>
          <p:cNvSpPr>
            <a:spLocks noGrp="1" noChangeArrowheads="1"/>
          </p:cNvSpPr>
          <p:nvPr>
            <p:ph type="title"/>
          </p:nvPr>
        </p:nvSpPr>
        <p:spPr/>
        <p:txBody>
          <a:bodyPr/>
          <a:lstStyle/>
          <a:p>
            <a:r>
              <a:rPr lang="en-US" altLang="en-US">
                <a:solidFill>
                  <a:schemeClr val="tx1"/>
                </a:solidFill>
              </a:rPr>
              <a:t>OTHER FEATURES ON THE TIME RECORD CONT’D</a:t>
            </a:r>
          </a:p>
        </p:txBody>
      </p:sp>
      <p:sp>
        <p:nvSpPr>
          <p:cNvPr id="29707" name="Slide Number Placeholder 2">
            <a:extLst>
              <a:ext uri="{FF2B5EF4-FFF2-40B4-BE49-F238E27FC236}">
                <a16:creationId xmlns:a16="http://schemas.microsoft.com/office/drawing/2014/main" id="{2898EA64-2F9C-E240-B9F6-6533FE707F2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BBF89AF-2114-794C-9F2C-EAA764E74CB0}" type="slidenum">
              <a:rPr lang="en-US" altLang="en-US" sz="2400">
                <a:latin typeface="Times New Roman" panose="02020603050405020304" pitchFamily="18" charset="0"/>
              </a:rPr>
              <a:pPr>
                <a:spcBef>
                  <a:spcPct val="0"/>
                </a:spcBef>
                <a:buFontTx/>
                <a:buNone/>
              </a:pPr>
              <a:t>16</a:t>
            </a:fld>
            <a:endParaRPr lang="en-US" altLang="en-US" sz="24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192D99D-65D2-3344-8288-2823037A3259}"/>
              </a:ext>
            </a:extLst>
          </p:cNvPr>
          <p:cNvSpPr>
            <a:spLocks noGrp="1" noChangeArrowheads="1"/>
          </p:cNvSpPr>
          <p:nvPr>
            <p:ph type="title"/>
          </p:nvPr>
        </p:nvSpPr>
        <p:spPr/>
        <p:txBody>
          <a:bodyPr/>
          <a:lstStyle/>
          <a:p>
            <a:r>
              <a:rPr lang="en-US" altLang="en-US">
                <a:solidFill>
                  <a:schemeClr val="tx1"/>
                </a:solidFill>
              </a:rPr>
              <a:t>TO ENTER TIME OFF REQUESTS:</a:t>
            </a:r>
          </a:p>
        </p:txBody>
      </p:sp>
      <p:sp>
        <p:nvSpPr>
          <p:cNvPr id="30723" name="Content Placeholder 6">
            <a:extLst>
              <a:ext uri="{FF2B5EF4-FFF2-40B4-BE49-F238E27FC236}">
                <a16:creationId xmlns:a16="http://schemas.microsoft.com/office/drawing/2014/main" id="{B3B59C4D-070A-9F47-9970-9444E9927E78}"/>
              </a:ext>
            </a:extLst>
          </p:cNvPr>
          <p:cNvSpPr>
            <a:spLocks noGrp="1" noChangeArrowheads="1"/>
          </p:cNvSpPr>
          <p:nvPr>
            <p:ph idx="1"/>
          </p:nvPr>
        </p:nvSpPr>
        <p:spPr>
          <a:xfrm>
            <a:off x="457200" y="1524000"/>
            <a:ext cx="8229600" cy="4602163"/>
          </a:xfrm>
        </p:spPr>
        <p:txBody>
          <a:bodyPr/>
          <a:lstStyle/>
          <a:p>
            <a:r>
              <a:rPr lang="en-US" altLang="en-US" sz="1600"/>
              <a:t>Click once on the day you wish to enter the accrual charge. </a:t>
            </a:r>
          </a:p>
          <a:p>
            <a:r>
              <a:rPr lang="en-US" altLang="en-US" sz="1600"/>
              <a:t>From the pop up box (shown on the next page), you will enter appropriate accruals.</a:t>
            </a:r>
          </a:p>
        </p:txBody>
      </p:sp>
      <p:pic>
        <p:nvPicPr>
          <p:cNvPr id="30724" name="Picture 2">
            <a:extLst>
              <a:ext uri="{FF2B5EF4-FFF2-40B4-BE49-F238E27FC236}">
                <a16:creationId xmlns:a16="http://schemas.microsoft.com/office/drawing/2014/main" id="{D6B9F255-4614-3445-841F-4AC8CD4E4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1">
            <a:extLst>
              <a:ext uri="{FF2B5EF4-FFF2-40B4-BE49-F238E27FC236}">
                <a16:creationId xmlns:a16="http://schemas.microsoft.com/office/drawing/2014/main" id="{DFFB0B3E-3BBB-C046-92FD-EF0BD930522F}"/>
              </a:ext>
            </a:extLst>
          </p:cNvPr>
          <p:cNvGrpSpPr>
            <a:grpSpLocks/>
          </p:cNvGrpSpPr>
          <p:nvPr/>
        </p:nvGrpSpPr>
        <p:grpSpPr bwMode="auto">
          <a:xfrm>
            <a:off x="4267200" y="4343400"/>
            <a:ext cx="1524000" cy="1130300"/>
            <a:chOff x="6324600" y="4343399"/>
            <a:chExt cx="1524000" cy="1130711"/>
          </a:xfrm>
        </p:grpSpPr>
        <p:sp>
          <p:nvSpPr>
            <p:cNvPr id="8" name="Notched Right Arrow 7">
              <a:extLst>
                <a:ext uri="{FF2B5EF4-FFF2-40B4-BE49-F238E27FC236}">
                  <a16:creationId xmlns:a16="http://schemas.microsoft.com/office/drawing/2014/main" id="{D187E4DF-22B8-4B6A-A772-FA3B8CCD380B}"/>
                </a:ext>
              </a:extLst>
            </p:cNvPr>
            <p:cNvSpPr/>
            <p:nvPr/>
          </p:nvSpPr>
          <p:spPr>
            <a:xfrm rot="10800000">
              <a:off x="6324600" y="4343399"/>
              <a:ext cx="1524000" cy="1130711"/>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30728" name="TextBox 5">
              <a:extLst>
                <a:ext uri="{FF2B5EF4-FFF2-40B4-BE49-F238E27FC236}">
                  <a16:creationId xmlns:a16="http://schemas.microsoft.com/office/drawing/2014/main" id="{BBAFFD8A-1408-A346-9966-F1A54ADE7894}"/>
                </a:ext>
              </a:extLst>
            </p:cNvPr>
            <p:cNvSpPr txBox="1">
              <a:spLocks noChangeArrowheads="1"/>
            </p:cNvSpPr>
            <p:nvPr/>
          </p:nvSpPr>
          <p:spPr bwMode="auto">
            <a:xfrm>
              <a:off x="6591299" y="46482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buFontTx/>
                <a:buNone/>
              </a:pPr>
              <a:r>
                <a:rPr lang="en-US" altLang="en-US" sz="800" b="1"/>
                <a:t>Click once on  the day to enter charges</a:t>
              </a:r>
            </a:p>
          </p:txBody>
        </p:sp>
      </p:grpSp>
      <p:sp>
        <p:nvSpPr>
          <p:cNvPr id="30726" name="Slide Number Placeholder 2">
            <a:extLst>
              <a:ext uri="{FF2B5EF4-FFF2-40B4-BE49-F238E27FC236}">
                <a16:creationId xmlns:a16="http://schemas.microsoft.com/office/drawing/2014/main" id="{A727CC6E-991D-6E4E-ADE6-CF3F023707F4}"/>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1F0BAD62-9F83-4343-BDFB-4239415BE2A1}" type="slidenum">
              <a:rPr lang="en-US" altLang="en-US" sz="2400">
                <a:latin typeface="Times New Roman" panose="02020603050405020304" pitchFamily="18" charset="0"/>
              </a:rPr>
              <a:pPr>
                <a:spcBef>
                  <a:spcPct val="0"/>
                </a:spcBef>
                <a:buFontTx/>
                <a:buNone/>
              </a:pPr>
              <a:t>17</a:t>
            </a:fld>
            <a:endParaRPr lang="en-US" altLang="en-US" sz="24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BC59BD1-9C39-C145-82DA-04CECA814B93}"/>
              </a:ext>
            </a:extLst>
          </p:cNvPr>
          <p:cNvSpPr>
            <a:spLocks noGrp="1" noChangeArrowheads="1"/>
          </p:cNvSpPr>
          <p:nvPr>
            <p:ph type="title"/>
          </p:nvPr>
        </p:nvSpPr>
        <p:spPr>
          <a:xfrm>
            <a:off x="457200" y="228600"/>
            <a:ext cx="8229600" cy="609600"/>
          </a:xfrm>
        </p:spPr>
        <p:txBody>
          <a:bodyPr/>
          <a:lstStyle/>
          <a:p>
            <a:r>
              <a:rPr lang="en-US" altLang="en-US">
                <a:solidFill>
                  <a:schemeClr val="tx1"/>
                </a:solidFill>
              </a:rPr>
              <a:t>TIME OFF REQUEST – CONT’D</a:t>
            </a:r>
          </a:p>
        </p:txBody>
      </p:sp>
      <p:sp>
        <p:nvSpPr>
          <p:cNvPr id="31747" name="Content Placeholder 7">
            <a:extLst>
              <a:ext uri="{FF2B5EF4-FFF2-40B4-BE49-F238E27FC236}">
                <a16:creationId xmlns:a16="http://schemas.microsoft.com/office/drawing/2014/main" id="{AF9F715B-3823-434E-9010-AFED3D9663E4}"/>
              </a:ext>
            </a:extLst>
          </p:cNvPr>
          <p:cNvSpPr>
            <a:spLocks noGrp="1" noChangeArrowheads="1"/>
          </p:cNvSpPr>
          <p:nvPr>
            <p:ph idx="1"/>
          </p:nvPr>
        </p:nvSpPr>
        <p:spPr>
          <a:xfrm>
            <a:off x="228600" y="1371600"/>
            <a:ext cx="8610600" cy="1143000"/>
          </a:xfrm>
        </p:spPr>
        <p:txBody>
          <a:bodyPr/>
          <a:lstStyle/>
          <a:p>
            <a:r>
              <a:rPr lang="en-US" altLang="en-US"/>
              <a:t>The pop up opens up a single day request (shown on the left).  </a:t>
            </a:r>
          </a:p>
          <a:p>
            <a:r>
              <a:rPr lang="en-US" altLang="en-US"/>
              <a:t>To enter a date range, select the Show Multi Day button shown on the right (shown on next screen). </a:t>
            </a:r>
          </a:p>
          <a:p>
            <a:r>
              <a:rPr lang="en-US" altLang="en-US"/>
              <a:t>Enter the increment (increments of .25 hours only) in the accrual type you want to charge, then select Save or Save and Submit.  Once approved, the accrual charge will appear on your time record.  </a:t>
            </a:r>
          </a:p>
        </p:txBody>
      </p:sp>
      <p:pic>
        <p:nvPicPr>
          <p:cNvPr id="31748" name="Picture 2">
            <a:extLst>
              <a:ext uri="{FF2B5EF4-FFF2-40B4-BE49-F238E27FC236}">
                <a16:creationId xmlns:a16="http://schemas.microsoft.com/office/drawing/2014/main" id="{46A3E92D-9E98-E547-9DFB-4893732C6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733"/>
          <a:stretch>
            <a:fillRect/>
          </a:stretch>
        </p:blipFill>
        <p:spPr bwMode="auto">
          <a:xfrm>
            <a:off x="685800" y="2590800"/>
            <a:ext cx="768191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a:extLst>
              <a:ext uri="{FF2B5EF4-FFF2-40B4-BE49-F238E27FC236}">
                <a16:creationId xmlns:a16="http://schemas.microsoft.com/office/drawing/2014/main" id="{24AC0A7B-D60E-4C05-B0C1-E5AE49DA1EF9}"/>
              </a:ext>
            </a:extLst>
          </p:cNvPr>
          <p:cNvSpPr/>
          <p:nvPr/>
        </p:nvSpPr>
        <p:spPr>
          <a:xfrm flipH="1">
            <a:off x="2895600" y="2705100"/>
            <a:ext cx="1752600" cy="9906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Single Day</a:t>
            </a:r>
          </a:p>
        </p:txBody>
      </p:sp>
      <p:sp>
        <p:nvSpPr>
          <p:cNvPr id="5" name="Notched Right Arrow 4">
            <a:extLst>
              <a:ext uri="{FF2B5EF4-FFF2-40B4-BE49-F238E27FC236}">
                <a16:creationId xmlns:a16="http://schemas.microsoft.com/office/drawing/2014/main" id="{DC7F20B9-C859-4E15-A0A0-27868B54722F}"/>
              </a:ext>
            </a:extLst>
          </p:cNvPr>
          <p:cNvSpPr/>
          <p:nvPr/>
        </p:nvSpPr>
        <p:spPr>
          <a:xfrm>
            <a:off x="5791200" y="2705100"/>
            <a:ext cx="1600200" cy="10668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Multi-Day</a:t>
            </a:r>
          </a:p>
        </p:txBody>
      </p:sp>
      <p:sp>
        <p:nvSpPr>
          <p:cNvPr id="31751" name="Slide Number Placeholder 2">
            <a:extLst>
              <a:ext uri="{FF2B5EF4-FFF2-40B4-BE49-F238E27FC236}">
                <a16:creationId xmlns:a16="http://schemas.microsoft.com/office/drawing/2014/main" id="{13BCA155-D53C-614D-8590-D75628B70B9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102DD126-851F-714D-BB01-5F5552E78E9B}" type="slidenum">
              <a:rPr lang="en-US" altLang="en-US" sz="2400">
                <a:latin typeface="Times New Roman" panose="02020603050405020304" pitchFamily="18" charset="0"/>
              </a:rPr>
              <a:pPr>
                <a:spcBef>
                  <a:spcPct val="0"/>
                </a:spcBef>
                <a:buFontTx/>
                <a:buNone/>
              </a:pPr>
              <a:t>18</a:t>
            </a:fld>
            <a:endParaRPr lang="en-US" altLang="en-US" sz="24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0558D6D-D8C4-2447-A8A6-BB86F5657E2B}"/>
              </a:ext>
            </a:extLst>
          </p:cNvPr>
          <p:cNvSpPr>
            <a:spLocks noGrp="1" noChangeArrowheads="1"/>
          </p:cNvSpPr>
          <p:nvPr>
            <p:ph type="title"/>
          </p:nvPr>
        </p:nvSpPr>
        <p:spPr/>
        <p:txBody>
          <a:bodyPr/>
          <a:lstStyle/>
          <a:p>
            <a:r>
              <a:rPr lang="en-US" altLang="en-US"/>
              <a:t>MULTIPLE DAY TIME OFF REQUEST:</a:t>
            </a:r>
          </a:p>
        </p:txBody>
      </p:sp>
      <p:sp>
        <p:nvSpPr>
          <p:cNvPr id="30723" name="Content Placeholder 4">
            <a:extLst>
              <a:ext uri="{FF2B5EF4-FFF2-40B4-BE49-F238E27FC236}">
                <a16:creationId xmlns:a16="http://schemas.microsoft.com/office/drawing/2014/main" id="{D719B0AC-0041-4ABB-A203-369DD7FFC160}"/>
              </a:ext>
            </a:extLst>
          </p:cNvPr>
          <p:cNvSpPr>
            <a:spLocks noGrp="1"/>
          </p:cNvSpPr>
          <p:nvPr>
            <p:ph sz="half" idx="2"/>
          </p:nvPr>
        </p:nvSpPr>
        <p:spPr>
          <a:xfrm>
            <a:off x="4724400" y="1143000"/>
            <a:ext cx="3886200" cy="4495800"/>
          </a:xfrm>
        </p:spPr>
        <p:txBody>
          <a:bodyPr/>
          <a:lstStyle/>
          <a:p>
            <a:pPr>
              <a:buFont typeface="Arial" panose="020B0604020202020204" pitchFamily="34" charset="0"/>
              <a:buChar char="•"/>
              <a:defRPr/>
            </a:pPr>
            <a:r>
              <a:rPr lang="en-US" altLang="en-US" sz="1200" dirty="0"/>
              <a:t>Enter the increment (increments of .25 hours only) in the accrual type you wish  to charge, then select Save or Save and Submit.  </a:t>
            </a:r>
          </a:p>
          <a:p>
            <a:pPr>
              <a:buFont typeface="Arial" panose="020B0604020202020204" pitchFamily="34" charset="0"/>
              <a:buChar char="•"/>
              <a:defRPr/>
            </a:pPr>
            <a:r>
              <a:rPr lang="en-US" altLang="en-US" sz="1200" dirty="0"/>
              <a:t>Save – will allow employees to enter the time off request but not submit the request to the supervisor</a:t>
            </a:r>
          </a:p>
          <a:p>
            <a:pPr>
              <a:buFont typeface="Arial" panose="020B0604020202020204" pitchFamily="34" charset="0"/>
              <a:buChar char="•"/>
              <a:defRPr/>
            </a:pPr>
            <a:r>
              <a:rPr lang="en-US" altLang="en-US" sz="1200" dirty="0"/>
              <a:t>Save and Submit – allows employees to save and submit the request all at once to the supervisor.</a:t>
            </a:r>
          </a:p>
          <a:p>
            <a:pPr marL="0" indent="0">
              <a:buFontTx/>
              <a:buNone/>
              <a:defRPr/>
            </a:pPr>
            <a:endParaRPr lang="en-US" altLang="en-US" sz="1200" dirty="0"/>
          </a:p>
          <a:p>
            <a:pPr marL="0" indent="0">
              <a:buFontTx/>
              <a:buNone/>
              <a:defRPr/>
            </a:pPr>
            <a:r>
              <a:rPr lang="en-US" altLang="en-US" sz="1200" b="1" dirty="0"/>
              <a:t>Reminders:</a:t>
            </a:r>
          </a:p>
          <a:p>
            <a:pPr>
              <a:buFont typeface="Arial" panose="020B0604020202020204" pitchFamily="34" charset="0"/>
              <a:buChar char="•"/>
              <a:defRPr/>
            </a:pPr>
            <a:r>
              <a:rPr lang="en-US" altLang="en-US" sz="1200" dirty="0"/>
              <a:t>Pending Time off Request - the date of the request will appear on the time record in red with a note displayed at the top of the time record, indicating your pending request (see screen print under time record). </a:t>
            </a:r>
          </a:p>
          <a:p>
            <a:pPr>
              <a:buFont typeface="Arial" panose="020B0604020202020204" pitchFamily="34" charset="0"/>
              <a:buChar char="•"/>
              <a:defRPr/>
            </a:pPr>
            <a:r>
              <a:rPr lang="en-US" altLang="en-US" sz="1200" dirty="0"/>
              <a:t>Approved Time off Request – will appear under the time charged section of the time record (see screen print under time record).</a:t>
            </a:r>
          </a:p>
          <a:p>
            <a:pPr>
              <a:buFont typeface="Arial" panose="020B0604020202020204" pitchFamily="34" charset="0"/>
              <a:buChar char="•"/>
              <a:defRPr/>
            </a:pPr>
            <a:r>
              <a:rPr lang="en-US" altLang="en-US" sz="1200" dirty="0"/>
              <a:t>Charge accruals can not span across multiple pay period.</a:t>
            </a:r>
          </a:p>
          <a:p>
            <a:pPr>
              <a:buFont typeface="Arial" panose="020B0604020202020204" pitchFamily="34" charset="0"/>
              <a:buChar char="•"/>
              <a:defRPr/>
            </a:pPr>
            <a:r>
              <a:rPr lang="en-US" altLang="en-US" sz="1200" dirty="0"/>
              <a:t>If a holiday falls within a time charged, a separate entry must be submitted, excluding the holiday.</a:t>
            </a:r>
          </a:p>
        </p:txBody>
      </p:sp>
      <p:pic>
        <p:nvPicPr>
          <p:cNvPr id="32772" name="Picture 2">
            <a:extLst>
              <a:ext uri="{FF2B5EF4-FFF2-40B4-BE49-F238E27FC236}">
                <a16:creationId xmlns:a16="http://schemas.microsoft.com/office/drawing/2014/main" id="{A04026FB-9425-1048-97EE-DAA340DAF6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981200"/>
            <a:ext cx="4495800" cy="2971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a:extLst>
              <a:ext uri="{FF2B5EF4-FFF2-40B4-BE49-F238E27FC236}">
                <a16:creationId xmlns:a16="http://schemas.microsoft.com/office/drawing/2014/main" id="{3956B078-03DB-AA41-A6CB-423636D9C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10">
            <a:extLst>
              <a:ext uri="{FF2B5EF4-FFF2-40B4-BE49-F238E27FC236}">
                <a16:creationId xmlns:a16="http://schemas.microsoft.com/office/drawing/2014/main" id="{02C7AF02-F23A-0C46-9B08-3FF64FE80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a:extLst>
              <a:ext uri="{FF2B5EF4-FFF2-40B4-BE49-F238E27FC236}">
                <a16:creationId xmlns:a16="http://schemas.microsoft.com/office/drawing/2014/main" id="{2431316B-632B-4054-8471-9B96F00DA92C}"/>
              </a:ext>
            </a:extLst>
          </p:cNvPr>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000000"/>
                </a:solidFill>
              </a:rPr>
              <a:t>CLICK</a:t>
            </a:r>
          </a:p>
        </p:txBody>
      </p:sp>
      <p:sp>
        <p:nvSpPr>
          <p:cNvPr id="7" name="Notched Right Arrow 6">
            <a:extLst>
              <a:ext uri="{FF2B5EF4-FFF2-40B4-BE49-F238E27FC236}">
                <a16:creationId xmlns:a16="http://schemas.microsoft.com/office/drawing/2014/main" id="{22187061-B871-491D-8C9E-F62CFAA86831}"/>
              </a:ext>
            </a:extLst>
          </p:cNvPr>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000000"/>
                </a:solidFill>
              </a:rPr>
              <a:t>CLICK</a:t>
            </a:r>
          </a:p>
        </p:txBody>
      </p:sp>
      <p:sp>
        <p:nvSpPr>
          <p:cNvPr id="8" name="Title 1">
            <a:extLst>
              <a:ext uri="{FF2B5EF4-FFF2-40B4-BE49-F238E27FC236}">
                <a16:creationId xmlns:a16="http://schemas.microsoft.com/office/drawing/2014/main" id="{BBF9A441-2B6F-4AF2-9B12-B1DA81EFDFE8}"/>
              </a:ext>
            </a:extLst>
          </p:cNvPr>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a:extLst>
              <a:ext uri="{FF2B5EF4-FFF2-40B4-BE49-F238E27FC236}">
                <a16:creationId xmlns:a16="http://schemas.microsoft.com/office/drawing/2014/main" id="{5FBD96FE-3309-4CB1-925E-C953A97A358A}"/>
              </a:ext>
            </a:extLst>
          </p:cNvPr>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15368" name="Picture 9" descr="Downstate Seal-cmyk">
            <a:extLst>
              <a:ext uri="{FF2B5EF4-FFF2-40B4-BE49-F238E27FC236}">
                <a16:creationId xmlns:a16="http://schemas.microsoft.com/office/drawing/2014/main" id="{E79F6371-A5CE-E04A-8E90-79AEBB8DD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a:extLst>
              <a:ext uri="{FF2B5EF4-FFF2-40B4-BE49-F238E27FC236}">
                <a16:creationId xmlns:a16="http://schemas.microsoft.com/office/drawing/2014/main" id="{738840BE-F920-4C1C-999B-7DEA5F118115}"/>
              </a:ext>
            </a:extLst>
          </p:cNvPr>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000000"/>
                </a:solidFill>
              </a:rPr>
              <a:t>NOTE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E63CF43-E31B-E346-81A5-2F49E4DABF41}"/>
              </a:ext>
            </a:extLst>
          </p:cNvPr>
          <p:cNvSpPr>
            <a:spLocks noGrp="1" noChangeArrowheads="1"/>
          </p:cNvSpPr>
          <p:nvPr>
            <p:ph type="title"/>
          </p:nvPr>
        </p:nvSpPr>
        <p:spPr>
          <a:xfrm>
            <a:off x="457200" y="228600"/>
            <a:ext cx="8229600" cy="609600"/>
          </a:xfrm>
        </p:spPr>
        <p:txBody>
          <a:bodyPr/>
          <a:lstStyle/>
          <a:p>
            <a:r>
              <a:rPr lang="en-US" altLang="en-US"/>
              <a:t>STATUS OF TIME OFF REQUESTS:</a:t>
            </a:r>
          </a:p>
        </p:txBody>
      </p:sp>
      <p:sp>
        <p:nvSpPr>
          <p:cNvPr id="8" name="Content Placeholder 7">
            <a:extLst>
              <a:ext uri="{FF2B5EF4-FFF2-40B4-BE49-F238E27FC236}">
                <a16:creationId xmlns:a16="http://schemas.microsoft.com/office/drawing/2014/main" id="{228CF0D2-6F84-4367-A639-51B365CE4469}"/>
              </a:ext>
            </a:extLst>
          </p:cNvPr>
          <p:cNvSpPr>
            <a:spLocks noGrp="1"/>
          </p:cNvSpPr>
          <p:nvPr>
            <p:ph sz="half" idx="2"/>
          </p:nvPr>
        </p:nvSpPr>
        <p:spPr>
          <a:xfrm>
            <a:off x="4648200" y="1066800"/>
            <a:ext cx="4038600" cy="4373563"/>
          </a:xfrm>
        </p:spPr>
        <p:txBody>
          <a:bodyPr>
            <a:noAutofit/>
          </a:bodyPr>
          <a:lstStyle/>
          <a:p>
            <a:pPr marL="0" indent="0">
              <a:buFontTx/>
              <a:buNone/>
              <a:defRPr/>
            </a:pPr>
            <a:r>
              <a:rPr lang="en-US" sz="1200" b="1" dirty="0"/>
              <a:t>Reminders:</a:t>
            </a:r>
          </a:p>
          <a:p>
            <a:pPr>
              <a:buFont typeface="Arial" panose="020B0604020202020204" pitchFamily="34" charset="0"/>
              <a:buChar char="•"/>
              <a:defRPr/>
            </a:pPr>
            <a:r>
              <a:rPr lang="en-US" sz="1050" dirty="0"/>
              <a:t>Once the request has been saved or save/submit, it will appear on the calendar and under the Previously Submitted Leave Request along with the status (Saved, Pending and Approved).  If you have not submitted the request to your Supervisor, select the radio button and click Submit Action.  Once approved, the request will appear on the corresponding time record. </a:t>
            </a:r>
          </a:p>
          <a:p>
            <a:pPr marL="0" indent="0">
              <a:buFontTx/>
              <a:buNone/>
              <a:defRPr/>
            </a:pPr>
            <a:endParaRPr lang="en-US" sz="1050" dirty="0"/>
          </a:p>
          <a:p>
            <a:pPr>
              <a:buFont typeface="Arial" panose="020B0604020202020204" pitchFamily="34" charset="0"/>
              <a:buChar char="•"/>
              <a:defRPr/>
            </a:pPr>
            <a:r>
              <a:rPr lang="en-US" sz="1050" dirty="0"/>
              <a:t>The status of your request will also appear in parenthesis on your  monthly time record (S, P, A).</a:t>
            </a:r>
          </a:p>
          <a:p>
            <a:pPr marL="0" indent="0">
              <a:buFontTx/>
              <a:buNone/>
              <a:defRPr/>
            </a:pPr>
            <a:endParaRPr lang="en-US" sz="1050" dirty="0"/>
          </a:p>
          <a:p>
            <a:pPr>
              <a:buFont typeface="Arial" panose="020B0604020202020204" pitchFamily="34" charset="0"/>
              <a:buChar char="•"/>
              <a:defRPr/>
            </a:pPr>
            <a:r>
              <a:rPr lang="en-US" sz="1050" dirty="0"/>
              <a:t>To withdraw a previously submitted leave request that has not been approved by the supervisor, simply select the withdraw radio button next to the associated request and then click Submit Actions. </a:t>
            </a:r>
          </a:p>
          <a:p>
            <a:pPr marL="0" indent="0">
              <a:buFontTx/>
              <a:buNone/>
              <a:defRPr/>
            </a:pPr>
            <a:r>
              <a:rPr lang="en-US" sz="1050" dirty="0"/>
              <a:t> </a:t>
            </a:r>
          </a:p>
          <a:p>
            <a:pPr>
              <a:buFont typeface="Arial" panose="020B0604020202020204" pitchFamily="34" charset="0"/>
              <a:buChar char="•"/>
              <a:defRPr/>
            </a:pPr>
            <a:r>
              <a:rPr lang="en-US" sz="1050" dirty="0"/>
              <a:t>Employees will have the ability to submit a time record with pending time off request.</a:t>
            </a:r>
          </a:p>
          <a:p>
            <a:pPr marL="0" indent="0">
              <a:buFontTx/>
              <a:buNone/>
              <a:defRPr/>
            </a:pPr>
            <a:endParaRPr lang="en-US" sz="1050" dirty="0"/>
          </a:p>
          <a:p>
            <a:pPr>
              <a:buFont typeface="Arial" panose="020B0604020202020204" pitchFamily="34" charset="0"/>
              <a:buChar char="•"/>
              <a:defRPr/>
            </a:pPr>
            <a:r>
              <a:rPr lang="en-US" sz="1050" dirty="0"/>
              <a:t>Time off requests can not span across multiple pay periods.</a:t>
            </a:r>
          </a:p>
          <a:p>
            <a:pPr marL="0" indent="0">
              <a:buFontTx/>
              <a:buNone/>
              <a:defRPr/>
            </a:pPr>
            <a:endParaRPr lang="en-US" sz="1050" dirty="0"/>
          </a:p>
          <a:p>
            <a:pPr>
              <a:buFont typeface="Arial" panose="020B0604020202020204" pitchFamily="34" charset="0"/>
              <a:buChar char="•"/>
              <a:defRPr/>
            </a:pPr>
            <a:r>
              <a:rPr lang="en-US" sz="1050" dirty="0"/>
              <a:t>If a holiday falls within a time off request, a separate entry must be submitted, excluding the holiday.</a:t>
            </a:r>
            <a:br>
              <a:rPr lang="en-US" sz="1200" dirty="0"/>
            </a:br>
            <a:endParaRPr lang="en-US" sz="1200" dirty="0"/>
          </a:p>
          <a:p>
            <a:pPr>
              <a:buFont typeface="Arial" panose="020B0604020202020204" pitchFamily="34" charset="0"/>
              <a:buChar char="•"/>
              <a:defRPr/>
            </a:pPr>
            <a:endParaRPr lang="en-US" sz="1200" dirty="0"/>
          </a:p>
          <a:p>
            <a:pPr>
              <a:buFont typeface="Arial" panose="020B0604020202020204" pitchFamily="34" charset="0"/>
              <a:buChar char="•"/>
              <a:defRPr/>
            </a:pPr>
            <a:endParaRPr lang="en-US" sz="1200" dirty="0"/>
          </a:p>
        </p:txBody>
      </p:sp>
      <p:pic>
        <p:nvPicPr>
          <p:cNvPr id="33796" name="Picture 2">
            <a:extLst>
              <a:ext uri="{FF2B5EF4-FFF2-40B4-BE49-F238E27FC236}">
                <a16:creationId xmlns:a16="http://schemas.microsoft.com/office/drawing/2014/main" id="{B4F0D3CF-83BA-BF40-A294-88A4075E6D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447800"/>
            <a:ext cx="4038600" cy="4953000"/>
          </a:xfrm>
        </p:spPr>
      </p:pic>
      <p:sp>
        <p:nvSpPr>
          <p:cNvPr id="4" name="Notched Right Arrow 3">
            <a:extLst>
              <a:ext uri="{FF2B5EF4-FFF2-40B4-BE49-F238E27FC236}">
                <a16:creationId xmlns:a16="http://schemas.microsoft.com/office/drawing/2014/main" id="{E035327F-89FC-480A-91D7-8F71138E8361}"/>
              </a:ext>
            </a:extLst>
          </p:cNvPr>
          <p:cNvSpPr/>
          <p:nvPr/>
        </p:nvSpPr>
        <p:spPr>
          <a:xfrm flipH="1">
            <a:off x="1360488" y="4191000"/>
            <a:ext cx="1535112" cy="108585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Status of Time Off Request</a:t>
            </a:r>
          </a:p>
        </p:txBody>
      </p:sp>
      <p:sp>
        <p:nvSpPr>
          <p:cNvPr id="5" name="Notched Right Arrow 4">
            <a:extLst>
              <a:ext uri="{FF2B5EF4-FFF2-40B4-BE49-F238E27FC236}">
                <a16:creationId xmlns:a16="http://schemas.microsoft.com/office/drawing/2014/main" id="{4EE27454-C53B-4B3B-A167-5EBA7CA69B97}"/>
              </a:ext>
            </a:extLst>
          </p:cNvPr>
          <p:cNvSpPr/>
          <p:nvPr/>
        </p:nvSpPr>
        <p:spPr>
          <a:xfrm flipH="1">
            <a:off x="1219200" y="5648325"/>
            <a:ext cx="1600200" cy="108585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Select radio button and submit 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4ADF-54AC-44AE-856E-AEEF369EB438}"/>
              </a:ext>
            </a:extLst>
          </p:cNvPr>
          <p:cNvSpPr>
            <a:spLocks noGrp="1"/>
          </p:cNvSpPr>
          <p:nvPr>
            <p:ph type="title"/>
          </p:nvPr>
        </p:nvSpPr>
        <p:spPr>
          <a:xfrm>
            <a:off x="533400" y="1066800"/>
            <a:ext cx="8229600" cy="2057400"/>
          </a:xfrm>
        </p:spPr>
        <p:txBody>
          <a:bodyPr>
            <a:normAutofit fontScale="90000"/>
          </a:bodyPr>
          <a:lstStyle/>
          <a:p>
            <a:pPr indent="-742950">
              <a:defRPr/>
            </a:pPr>
            <a:r>
              <a:rPr lang="en-US" sz="1300" b="0" i="0" kern="1200" dirty="0">
                <a:solidFill>
                  <a:schemeClr val="tx1"/>
                </a:solidFill>
                <a:latin typeface="+mn-lt"/>
                <a:ea typeface="+mn-ea"/>
                <a:cs typeface="Arial" pitchFamily="34" charset="0"/>
              </a:rPr>
              <a:t>1) To take action on a pending time record once the supervisor has clicked on details from the work roster and reviewed the time record, please click approve or deny.  </a:t>
            </a:r>
            <a:br>
              <a:rPr lang="en-US" sz="1300" b="0" i="0" kern="1200" dirty="0">
                <a:solidFill>
                  <a:schemeClr val="tx1"/>
                </a:solidFill>
                <a:latin typeface="+mn-lt"/>
                <a:ea typeface="+mn-ea"/>
                <a:cs typeface="Arial" pitchFamily="34" charset="0"/>
              </a:rPr>
            </a:br>
            <a:br>
              <a:rPr lang="en-US" sz="1300" b="0" i="0" kern="1200" dirty="0">
                <a:solidFill>
                  <a:schemeClr val="tx1"/>
                </a:solidFill>
                <a:latin typeface="+mn-lt"/>
                <a:ea typeface="+mn-ea"/>
                <a:cs typeface="Arial" pitchFamily="34" charset="0"/>
              </a:rPr>
            </a:br>
            <a:r>
              <a:rPr lang="en-US" sz="1300" b="0" i="0" kern="1200" dirty="0">
                <a:solidFill>
                  <a:schemeClr val="tx1"/>
                </a:solidFill>
                <a:latin typeface="+mn-lt"/>
                <a:ea typeface="+mn-ea"/>
                <a:cs typeface="Arial" pitchFamily="34" charset="0"/>
              </a:rPr>
              <a:t>2) Once action has been taken, the pending time record will be removed from the work roster.</a:t>
            </a:r>
            <a:br>
              <a:rPr lang="en-US" sz="1300" b="0" i="0" kern="1200" dirty="0">
                <a:solidFill>
                  <a:schemeClr val="tx1"/>
                </a:solidFill>
                <a:latin typeface="+mn-lt"/>
                <a:ea typeface="+mn-ea"/>
                <a:cs typeface="Arial" pitchFamily="34" charset="0"/>
              </a:rPr>
            </a:br>
            <a:br>
              <a:rPr lang="en-US" sz="1300" b="0" i="0" kern="1200" dirty="0">
                <a:solidFill>
                  <a:schemeClr val="tx1"/>
                </a:solidFill>
                <a:latin typeface="+mn-lt"/>
                <a:ea typeface="+mn-ea"/>
                <a:cs typeface="Arial" pitchFamily="34" charset="0"/>
              </a:rPr>
            </a:br>
            <a:r>
              <a:rPr lang="en-US" sz="1300" b="0" i="0" kern="1200" dirty="0">
                <a:solidFill>
                  <a:schemeClr val="tx1"/>
                </a:solidFill>
                <a:latin typeface="+mn-lt"/>
                <a:ea typeface="+mn-ea"/>
                <a:cs typeface="Arial" pitchFamily="34" charset="0"/>
              </a:rPr>
              <a:t>3) If approved, the time record will change to an approved status under the accrual pay period drop down</a:t>
            </a:r>
            <a:br>
              <a:rPr lang="en-US" sz="1300" b="0" i="0" kern="1200" dirty="0">
                <a:solidFill>
                  <a:schemeClr val="tx1"/>
                </a:solidFill>
                <a:latin typeface="+mn-lt"/>
                <a:ea typeface="+mn-ea"/>
                <a:cs typeface="Arial" pitchFamily="34" charset="0"/>
              </a:rPr>
            </a:br>
            <a:br>
              <a:rPr lang="en-US" sz="1300" b="0" i="0" kern="1200" dirty="0">
                <a:solidFill>
                  <a:schemeClr val="tx1"/>
                </a:solidFill>
                <a:latin typeface="+mn-lt"/>
                <a:ea typeface="+mn-ea"/>
                <a:cs typeface="Arial" pitchFamily="34" charset="0"/>
              </a:rPr>
            </a:br>
            <a:r>
              <a:rPr lang="en-US" sz="1300" b="0" i="0" kern="1200" dirty="0">
                <a:solidFill>
                  <a:schemeClr val="tx1"/>
                </a:solidFill>
                <a:latin typeface="+mn-lt"/>
                <a:ea typeface="+mn-ea"/>
                <a:cs typeface="Arial" pitchFamily="34" charset="0"/>
              </a:rPr>
              <a:t>4) If Denied, the time record will show as denied with  required comments for the employee to correct as necessary and resubmit to supervisor.</a:t>
            </a:r>
            <a:br>
              <a:rPr lang="en-US" sz="2000" b="0" i="0" dirty="0">
                <a:solidFill>
                  <a:schemeClr val="tx1"/>
                </a:solidFill>
                <a:latin typeface="+mn-lt"/>
              </a:rPr>
            </a:br>
            <a:endParaRPr lang="en-US" sz="2200" b="0" i="0" dirty="0">
              <a:solidFill>
                <a:schemeClr val="tx1"/>
              </a:solidFill>
              <a:latin typeface="+mn-lt"/>
            </a:endParaRPr>
          </a:p>
        </p:txBody>
      </p:sp>
      <p:sp>
        <p:nvSpPr>
          <p:cNvPr id="34819" name="Rectangle 3">
            <a:extLst>
              <a:ext uri="{FF2B5EF4-FFF2-40B4-BE49-F238E27FC236}">
                <a16:creationId xmlns:a16="http://schemas.microsoft.com/office/drawing/2014/main" id="{DF592F65-8DCB-124F-A3B6-69ED31FF8016}"/>
              </a:ext>
            </a:extLst>
          </p:cNvPr>
          <p:cNvSpPr>
            <a:spLocks noChangeArrowheads="1"/>
          </p:cNvSpPr>
          <p:nvPr/>
        </p:nvSpPr>
        <p:spPr bwMode="auto">
          <a:xfrm>
            <a:off x="685800" y="3244850"/>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t>
            </a:r>
          </a:p>
        </p:txBody>
      </p:sp>
      <p:sp>
        <p:nvSpPr>
          <p:cNvPr id="34820" name="TextBox 10">
            <a:extLst>
              <a:ext uri="{FF2B5EF4-FFF2-40B4-BE49-F238E27FC236}">
                <a16:creationId xmlns:a16="http://schemas.microsoft.com/office/drawing/2014/main" id="{1916CF6E-C573-FE4F-8EAA-68623E1A1A98}"/>
              </a:ext>
            </a:extLst>
          </p:cNvPr>
          <p:cNvSpPr txBox="1">
            <a:spLocks noChangeArrowheads="1"/>
          </p:cNvSpPr>
          <p:nvPr/>
        </p:nvSpPr>
        <p:spPr bwMode="auto">
          <a:xfrm rot="10800000" flipV="1">
            <a:off x="5791200" y="3681413"/>
            <a:ext cx="137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900" b="1">
                <a:solidFill>
                  <a:schemeClr val="bg1"/>
                </a:solidFill>
                <a:latin typeface="Times New Roman" panose="02020603050405020304" pitchFamily="18" charset="0"/>
              </a:rPr>
              <a:t>2) Select: Approve, Deny, or Ignore </a:t>
            </a:r>
          </a:p>
          <a:p>
            <a:pPr eaLnBrk="1" hangingPunct="1">
              <a:spcBef>
                <a:spcPct val="0"/>
              </a:spcBef>
              <a:buFontTx/>
              <a:buAutoNum type="arabicParenR" startAt="2"/>
            </a:pPr>
            <a:endParaRPr lang="en-US" altLang="en-US" sz="900" b="1">
              <a:solidFill>
                <a:schemeClr val="bg1"/>
              </a:solidFill>
              <a:latin typeface="Times New Roman" panose="02020603050405020304" pitchFamily="18" charset="0"/>
            </a:endParaRPr>
          </a:p>
        </p:txBody>
      </p:sp>
      <p:sp>
        <p:nvSpPr>
          <p:cNvPr id="34821" name="Rectangle 13">
            <a:extLst>
              <a:ext uri="{FF2B5EF4-FFF2-40B4-BE49-F238E27FC236}">
                <a16:creationId xmlns:a16="http://schemas.microsoft.com/office/drawing/2014/main" id="{C15E922E-C693-934D-BB70-D9AF8C6F7B9F}"/>
              </a:ext>
            </a:extLst>
          </p:cNvPr>
          <p:cNvSpPr>
            <a:spLocks noChangeArrowheads="1"/>
          </p:cNvSpPr>
          <p:nvPr/>
        </p:nvSpPr>
        <p:spPr bwMode="auto">
          <a:xfrm>
            <a:off x="4295775" y="32448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34822" name="Picture 2">
            <a:extLst>
              <a:ext uri="{FF2B5EF4-FFF2-40B4-BE49-F238E27FC236}">
                <a16:creationId xmlns:a16="http://schemas.microsoft.com/office/drawing/2014/main" id="{78D4F64B-1C59-F44E-9D33-F48972964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265"/>
          <a:stretch>
            <a:fillRect/>
          </a:stretch>
        </p:blipFill>
        <p:spPr bwMode="auto">
          <a:xfrm>
            <a:off x="371475" y="3124200"/>
            <a:ext cx="71056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Notched Right Arrow 14">
            <a:extLst>
              <a:ext uri="{FF2B5EF4-FFF2-40B4-BE49-F238E27FC236}">
                <a16:creationId xmlns:a16="http://schemas.microsoft.com/office/drawing/2014/main" id="{7312837A-60EC-4405-BBB4-21FE5448E135}"/>
              </a:ext>
            </a:extLst>
          </p:cNvPr>
          <p:cNvSpPr/>
          <p:nvPr/>
        </p:nvSpPr>
        <p:spPr>
          <a:xfrm flipH="1">
            <a:off x="3581400" y="4572000"/>
            <a:ext cx="1981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Approve or Deny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7073DC3-815B-2449-9114-035E410211EB}"/>
              </a:ext>
            </a:extLst>
          </p:cNvPr>
          <p:cNvSpPr>
            <a:spLocks noGrp="1" noChangeArrowheads="1"/>
          </p:cNvSpPr>
          <p:nvPr>
            <p:ph type="title"/>
          </p:nvPr>
        </p:nvSpPr>
        <p:spPr>
          <a:xfrm>
            <a:off x="457200" y="304800"/>
            <a:ext cx="6705600" cy="533400"/>
          </a:xfrm>
        </p:spPr>
        <p:txBody>
          <a:bodyPr/>
          <a:lstStyle/>
          <a:p>
            <a:r>
              <a:rPr lang="en-US" altLang="en-US">
                <a:solidFill>
                  <a:schemeClr val="tx1"/>
                </a:solidFill>
              </a:rPr>
              <a:t>SIGN OUT OF THE SUNY BROWSER AND CLOSE  </a:t>
            </a:r>
          </a:p>
        </p:txBody>
      </p:sp>
      <p:sp>
        <p:nvSpPr>
          <p:cNvPr id="3" name="Text Placeholder 2">
            <a:extLst>
              <a:ext uri="{FF2B5EF4-FFF2-40B4-BE49-F238E27FC236}">
                <a16:creationId xmlns:a16="http://schemas.microsoft.com/office/drawing/2014/main" id="{BFCA5A51-D440-41CD-B483-2F3030D2D375}"/>
              </a:ext>
            </a:extLst>
          </p:cNvPr>
          <p:cNvSpPr>
            <a:spLocks noGrp="1"/>
          </p:cNvSpPr>
          <p:nvPr>
            <p:ph idx="1"/>
          </p:nvPr>
        </p:nvSpPr>
        <p:spPr>
          <a:xfrm>
            <a:off x="457200" y="1143000"/>
            <a:ext cx="8229600" cy="1066800"/>
          </a:xfrm>
        </p:spPr>
        <p:txBody>
          <a:bodyPr>
            <a:normAutofit/>
          </a:bodyPr>
          <a:lstStyle/>
          <a:p>
            <a:pPr>
              <a:defRPr/>
            </a:pPr>
            <a:r>
              <a:rPr lang="en-US" sz="1800" dirty="0">
                <a:solidFill>
                  <a:schemeClr val="tx2">
                    <a:lumMod val="75000"/>
                  </a:schemeClr>
                </a:solidFill>
              </a:rPr>
              <a:t>To ensure your privacy and system security, please log off by clicking on “Sign Off” link in the upper right hand corner of your screen.</a:t>
            </a:r>
          </a:p>
        </p:txBody>
      </p:sp>
      <p:pic>
        <p:nvPicPr>
          <p:cNvPr id="35844" name="Picture 2" descr="C:\Users\vumbacti\AppData\Local\Temp\SNAGHTML1a3d5edb.PNG">
            <a:extLst>
              <a:ext uri="{FF2B5EF4-FFF2-40B4-BE49-F238E27FC236}">
                <a16:creationId xmlns:a16="http://schemas.microsoft.com/office/drawing/2014/main" id="{789891F9-5AD5-5147-A484-7B76D87ED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8915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a:extLst>
              <a:ext uri="{FF2B5EF4-FFF2-40B4-BE49-F238E27FC236}">
                <a16:creationId xmlns:a16="http://schemas.microsoft.com/office/drawing/2014/main" id="{07FD2148-D3EF-4DF9-92CC-BEB85202FD4C}"/>
              </a:ext>
            </a:extLst>
          </p:cNvPr>
          <p:cNvSpPr/>
          <p:nvPr/>
        </p:nvSpPr>
        <p:spPr>
          <a:xfrm rot="18669084">
            <a:off x="7439025" y="2651126"/>
            <a:ext cx="1666875" cy="108585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Sign Off</a:t>
            </a:r>
          </a:p>
        </p:txBody>
      </p:sp>
      <p:sp>
        <p:nvSpPr>
          <p:cNvPr id="35846" name="Slide Number Placeholder 3">
            <a:extLst>
              <a:ext uri="{FF2B5EF4-FFF2-40B4-BE49-F238E27FC236}">
                <a16:creationId xmlns:a16="http://schemas.microsoft.com/office/drawing/2014/main" id="{D6146FEF-C8A6-F24D-ABFE-24720DFEB2D7}"/>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C5D9D470-E1EB-5440-9B99-9BC8B3B29A6F}" type="slidenum">
              <a:rPr lang="en-US" altLang="en-US" sz="2400">
                <a:latin typeface="Times New Roman" panose="02020603050405020304" pitchFamily="18" charset="0"/>
              </a:rPr>
              <a:pPr>
                <a:spcBef>
                  <a:spcPct val="0"/>
                </a:spcBef>
                <a:buFontTx/>
                <a:buNone/>
              </a:pPr>
              <a:t>22</a:t>
            </a:fld>
            <a:endParaRPr lang="en-US" altLang="en-US" sz="24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46FC12B-E3E3-4F4F-AE1D-332126DEEA31}"/>
              </a:ext>
            </a:extLst>
          </p:cNvPr>
          <p:cNvSpPr>
            <a:spLocks noGrp="1" noChangeArrowheads="1"/>
          </p:cNvSpPr>
          <p:nvPr>
            <p:ph type="title"/>
          </p:nvPr>
        </p:nvSpPr>
        <p:spPr>
          <a:xfrm>
            <a:off x="838200" y="228600"/>
            <a:ext cx="7696200" cy="609600"/>
          </a:xfrm>
        </p:spPr>
        <p:txBody>
          <a:bodyPr/>
          <a:lstStyle/>
          <a:p>
            <a:pPr algn="ctr"/>
            <a:r>
              <a:rPr lang="en-US" altLang="en-US" sz="3200"/>
              <a:t>Legal Holidays </a:t>
            </a:r>
          </a:p>
        </p:txBody>
      </p:sp>
      <p:sp>
        <p:nvSpPr>
          <p:cNvPr id="36867" name="Content Placeholder 2">
            <a:extLst>
              <a:ext uri="{FF2B5EF4-FFF2-40B4-BE49-F238E27FC236}">
                <a16:creationId xmlns:a16="http://schemas.microsoft.com/office/drawing/2014/main" id="{A086EB0B-0FF6-BC41-A7DF-E0FE6DF6FFDE}"/>
              </a:ext>
            </a:extLst>
          </p:cNvPr>
          <p:cNvSpPr>
            <a:spLocks noGrp="1" noChangeArrowheads="1"/>
          </p:cNvSpPr>
          <p:nvPr>
            <p:ph idx="1"/>
          </p:nvPr>
        </p:nvSpPr>
        <p:spPr>
          <a:xfrm>
            <a:off x="457200" y="1371600"/>
            <a:ext cx="8229600" cy="5257800"/>
          </a:xfrm>
        </p:spPr>
        <p:txBody>
          <a:bodyPr/>
          <a:lstStyle/>
          <a:p>
            <a:pPr eaLnBrk="1" hangingPunct="1"/>
            <a:r>
              <a:rPr lang="en-US" altLang="en-US" sz="2800"/>
              <a:t>New Years Day</a:t>
            </a:r>
          </a:p>
          <a:p>
            <a:pPr eaLnBrk="1" hangingPunct="1"/>
            <a:r>
              <a:rPr lang="en-US" altLang="en-US" sz="2800"/>
              <a:t>Martin Luther King Day    </a:t>
            </a:r>
          </a:p>
          <a:p>
            <a:pPr eaLnBrk="1" hangingPunct="1"/>
            <a:r>
              <a:rPr lang="en-US" altLang="en-US" sz="2800"/>
              <a:t>President’s Day</a:t>
            </a:r>
          </a:p>
          <a:p>
            <a:pPr eaLnBrk="1" hangingPunct="1"/>
            <a:r>
              <a:rPr lang="en-US" altLang="en-US" sz="2800"/>
              <a:t>Memorial Day                   </a:t>
            </a:r>
            <a:r>
              <a:rPr lang="en-US" altLang="en-US" sz="2800" b="1" i="1" u="sng"/>
              <a:t>Floating Holidays</a:t>
            </a:r>
          </a:p>
          <a:p>
            <a:pPr eaLnBrk="1" hangingPunct="1"/>
            <a:r>
              <a:rPr lang="en-US" altLang="en-US" sz="2800"/>
              <a:t>4</a:t>
            </a:r>
            <a:r>
              <a:rPr lang="en-US" altLang="en-US" sz="2800" baseline="30000"/>
              <a:t>th</a:t>
            </a:r>
            <a:r>
              <a:rPr lang="en-US" altLang="en-US" sz="2800"/>
              <a:t> of July                              </a:t>
            </a:r>
            <a:r>
              <a:rPr lang="en-US" altLang="en-US" sz="2800" i="1"/>
              <a:t>Lincoln</a:t>
            </a:r>
          </a:p>
          <a:p>
            <a:pPr eaLnBrk="1" hangingPunct="1"/>
            <a:r>
              <a:rPr lang="en-US" altLang="en-US" sz="2800"/>
              <a:t>Labor Day                             </a:t>
            </a:r>
            <a:r>
              <a:rPr lang="en-US" altLang="en-US" sz="2800" i="1"/>
              <a:t>Election Day</a:t>
            </a:r>
          </a:p>
          <a:p>
            <a:pPr eaLnBrk="1" hangingPunct="1"/>
            <a:r>
              <a:rPr lang="en-US" altLang="en-US" sz="2800"/>
              <a:t>Columbus Day</a:t>
            </a:r>
          </a:p>
          <a:p>
            <a:pPr eaLnBrk="1" hangingPunct="1"/>
            <a:r>
              <a:rPr lang="en-US" altLang="en-US" sz="2800"/>
              <a:t>Veterans Day</a:t>
            </a:r>
          </a:p>
          <a:p>
            <a:pPr eaLnBrk="1" hangingPunct="1"/>
            <a:r>
              <a:rPr lang="en-US" altLang="en-US" sz="2800"/>
              <a:t>Thanksgiving Day</a:t>
            </a:r>
          </a:p>
          <a:p>
            <a:pPr eaLnBrk="1" hangingPunct="1"/>
            <a:r>
              <a:rPr lang="en-US" altLang="en-US" sz="2800"/>
              <a:t>Christmas Day</a:t>
            </a:r>
          </a:p>
          <a:p>
            <a:pPr eaLnBrk="1" hangingPunct="1"/>
            <a:endParaRPr lang="en-US" altLang="en-US" sz="2800"/>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B1307AC-ADD9-9747-9AD9-ED518365B34C}"/>
              </a:ext>
            </a:extLst>
          </p:cNvPr>
          <p:cNvSpPr>
            <a:spLocks noGrp="1" noChangeArrowheads="1"/>
          </p:cNvSpPr>
          <p:nvPr>
            <p:ph type="title"/>
          </p:nvPr>
        </p:nvSpPr>
        <p:spPr>
          <a:xfrm>
            <a:off x="990600" y="152400"/>
            <a:ext cx="7620000" cy="609600"/>
          </a:xfrm>
        </p:spPr>
        <p:txBody>
          <a:bodyPr/>
          <a:lstStyle/>
          <a:p>
            <a:pPr algn="ctr"/>
            <a:r>
              <a:rPr lang="en-US" altLang="en-US" sz="3600"/>
              <a:t>Payroll Internet Website</a:t>
            </a:r>
          </a:p>
        </p:txBody>
      </p:sp>
      <p:pic>
        <p:nvPicPr>
          <p:cNvPr id="37891" name="Picture 2">
            <a:extLst>
              <a:ext uri="{FF2B5EF4-FFF2-40B4-BE49-F238E27FC236}">
                <a16:creationId xmlns:a16="http://schemas.microsoft.com/office/drawing/2014/main" id="{FF41E191-2631-5846-BD2C-40427C054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838200"/>
            <a:ext cx="87630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2" name="Rectangle 3">
            <a:extLst>
              <a:ext uri="{FF2B5EF4-FFF2-40B4-BE49-F238E27FC236}">
                <a16:creationId xmlns:a16="http://schemas.microsoft.com/office/drawing/2014/main" id="{AEF3DD8C-95FF-D842-8E29-2085960FF6BA}"/>
              </a:ext>
            </a:extLst>
          </p:cNvPr>
          <p:cNvSpPr>
            <a:spLocks noChangeArrowheads="1"/>
          </p:cNvSpPr>
          <p:nvPr/>
        </p:nvSpPr>
        <p:spPr bwMode="auto">
          <a:xfrm>
            <a:off x="609600" y="62484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a:t>http://www.downstate.edu/procurement/payroll.html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FB288D5-9D5D-8449-AE33-7EE639ED1140}"/>
              </a:ext>
            </a:extLst>
          </p:cNvPr>
          <p:cNvSpPr>
            <a:spLocks noGrp="1" noChangeArrowheads="1"/>
          </p:cNvSpPr>
          <p:nvPr>
            <p:ph type="title"/>
          </p:nvPr>
        </p:nvSpPr>
        <p:spPr>
          <a:xfrm>
            <a:off x="685800" y="228600"/>
            <a:ext cx="8001000" cy="533400"/>
          </a:xfrm>
        </p:spPr>
        <p:txBody>
          <a:bodyPr/>
          <a:lstStyle/>
          <a:p>
            <a:pPr eaLnBrk="1" hangingPunct="1"/>
            <a:r>
              <a:rPr lang="en-US" altLang="en-US" sz="4800"/>
              <a:t>Payroll Calendar </a:t>
            </a:r>
          </a:p>
        </p:txBody>
      </p:sp>
      <p:pic>
        <p:nvPicPr>
          <p:cNvPr id="38915" name="Picture 2">
            <a:extLst>
              <a:ext uri="{FF2B5EF4-FFF2-40B4-BE49-F238E27FC236}">
                <a16:creationId xmlns:a16="http://schemas.microsoft.com/office/drawing/2014/main" id="{68B63934-F88B-DD42-B6E1-DDDF7FD396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95400"/>
            <a:ext cx="5410200"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B8F2-CA7C-471B-B11D-F761E53AA99A}"/>
              </a:ext>
            </a:extLst>
          </p:cNvPr>
          <p:cNvSpPr>
            <a:spLocks noGrp="1"/>
          </p:cNvSpPr>
          <p:nvPr>
            <p:ph type="ctrTitle"/>
          </p:nvPr>
        </p:nvSpPr>
        <p:spPr>
          <a:xfrm>
            <a:off x="685800" y="1600200"/>
            <a:ext cx="7772400" cy="3508375"/>
          </a:xfrm>
        </p:spPr>
        <p:txBody>
          <a:bodyPr/>
          <a:lstStyle/>
          <a:p>
            <a:pPr algn="ctr">
              <a:defRPr/>
            </a:pPr>
            <a:r>
              <a:rPr lang="en-US" sz="2400" dirty="0">
                <a:solidFill>
                  <a:srgbClr val="0070C0"/>
                </a:solidFill>
                <a:latin typeface="+mn-lt"/>
                <a:ea typeface="+mn-ea"/>
                <a:cs typeface="+mn-cs"/>
              </a:rPr>
              <a:t>Questions?</a:t>
            </a:r>
            <a:br>
              <a:rPr lang="en-US" sz="2400" dirty="0">
                <a:solidFill>
                  <a:srgbClr val="0070C0"/>
                </a:solidFill>
                <a:latin typeface="+mn-lt"/>
                <a:ea typeface="+mn-ea"/>
                <a:cs typeface="+mn-cs"/>
              </a:rPr>
            </a:br>
            <a:br>
              <a:rPr lang="en-US" sz="2400" dirty="0">
                <a:solidFill>
                  <a:srgbClr val="0070C0"/>
                </a:solidFill>
                <a:latin typeface="+mn-lt"/>
                <a:ea typeface="+mn-ea"/>
                <a:cs typeface="+mn-cs"/>
              </a:rPr>
            </a:br>
            <a:r>
              <a:rPr lang="en-US" sz="2400" dirty="0">
                <a:solidFill>
                  <a:srgbClr val="0070C0"/>
                </a:solidFill>
                <a:latin typeface="+mn-lt"/>
                <a:ea typeface="+mn-ea"/>
                <a:cs typeface="+mn-cs"/>
              </a:rPr>
              <a:t>Jennifer Del Rosario, Payroll Director x-1315</a:t>
            </a:r>
            <a:br>
              <a:rPr lang="en-US" sz="2400" dirty="0">
                <a:solidFill>
                  <a:srgbClr val="0070C0"/>
                </a:solidFill>
                <a:latin typeface="+mn-lt"/>
                <a:ea typeface="+mn-ea"/>
                <a:cs typeface="+mn-cs"/>
              </a:rPr>
            </a:br>
            <a:r>
              <a:rPr lang="en-US" sz="2400" dirty="0">
                <a:solidFill>
                  <a:srgbClr val="0070C0"/>
                </a:solidFill>
                <a:latin typeface="+mn-lt"/>
                <a:ea typeface="+mn-ea"/>
                <a:cs typeface="+mn-cs"/>
              </a:rPr>
              <a:t>Patricia Ralph, Assistant Director x-8146 </a:t>
            </a:r>
            <a:br>
              <a:rPr lang="en-US" sz="2400" dirty="0">
                <a:solidFill>
                  <a:srgbClr val="0070C0"/>
                </a:solidFill>
                <a:latin typeface="+mn-lt"/>
                <a:ea typeface="+mn-ea"/>
                <a:cs typeface="+mn-cs"/>
              </a:rPr>
            </a:br>
            <a:r>
              <a:rPr lang="en-US" sz="2400" dirty="0">
                <a:solidFill>
                  <a:srgbClr val="0070C0"/>
                </a:solidFill>
              </a:rPr>
              <a:t>Email: Payroll@downstate.edu</a:t>
            </a:r>
            <a:br>
              <a:rPr lang="en-US" sz="2400" dirty="0">
                <a:solidFill>
                  <a:srgbClr val="0070C0"/>
                </a:solidFill>
                <a:latin typeface="+mn-lt"/>
                <a:ea typeface="+mn-ea"/>
                <a:cs typeface="+mn-cs"/>
              </a:rPr>
            </a:br>
            <a:br>
              <a:rPr lang="en-US" sz="2400" dirty="0">
                <a:solidFill>
                  <a:srgbClr val="0070C0"/>
                </a:solidFill>
                <a:latin typeface="+mn-lt"/>
                <a:ea typeface="+mn-ea"/>
                <a:cs typeface="+mn-cs"/>
              </a:rPr>
            </a:br>
            <a:r>
              <a:rPr lang="en-US" sz="2400" dirty="0">
                <a:solidFill>
                  <a:srgbClr val="0070C0"/>
                </a:solidFill>
                <a:latin typeface="+mn-lt"/>
                <a:ea typeface="+mn-ea"/>
                <a:cs typeface="+mn-cs"/>
              </a:rPr>
              <a:t>For  Payroll Inquiries and Accrual Discrepancies </a:t>
            </a:r>
            <a:br>
              <a:rPr lang="en-US" sz="2400" dirty="0">
                <a:solidFill>
                  <a:srgbClr val="0070C0"/>
                </a:solidFill>
                <a:latin typeface="+mn-lt"/>
                <a:ea typeface="+mn-ea"/>
                <a:cs typeface="+mn-cs"/>
              </a:rPr>
            </a:br>
            <a:r>
              <a:rPr lang="en-US" sz="2400" dirty="0">
                <a:solidFill>
                  <a:srgbClr val="0070C0"/>
                </a:solidFill>
                <a:latin typeface="+mn-lt"/>
                <a:ea typeface="+mn-ea"/>
                <a:cs typeface="+mn-cs"/>
              </a:rPr>
              <a:t>Email: </a:t>
            </a:r>
            <a:r>
              <a:rPr lang="en-US" sz="2400" dirty="0">
                <a:solidFill>
                  <a:srgbClr val="0070C0"/>
                </a:solidFill>
              </a:rPr>
              <a:t>Payroll@downstate.edu o</a:t>
            </a:r>
            <a:r>
              <a:rPr lang="en-US" sz="2400" dirty="0">
                <a:solidFill>
                  <a:srgbClr val="0070C0"/>
                </a:solidFill>
                <a:latin typeface="+mn-lt"/>
                <a:ea typeface="+mn-ea"/>
                <a:cs typeface="+mn-cs"/>
              </a:rPr>
              <a:t>r call x-1139</a:t>
            </a:r>
          </a:p>
        </p:txBody>
      </p:sp>
      <p:pic>
        <p:nvPicPr>
          <p:cNvPr id="39939" name="Picture 9" descr="Downstate Seal-cmyk">
            <a:extLst>
              <a:ext uri="{FF2B5EF4-FFF2-40B4-BE49-F238E27FC236}">
                <a16:creationId xmlns:a16="http://schemas.microsoft.com/office/drawing/2014/main" id="{803B6295-E7E9-B04B-819F-E1C95F30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a:extLst>
              <a:ext uri="{FF2B5EF4-FFF2-40B4-BE49-F238E27FC236}">
                <a16:creationId xmlns:a16="http://schemas.microsoft.com/office/drawing/2014/main" id="{7804E88A-5C10-C842-AB6D-7FFF4361F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50" t="8415" r="37857" b="61719"/>
          <a:stretch>
            <a:fillRect/>
          </a:stretch>
        </p:blipFill>
        <p:spPr bwMode="auto">
          <a:xfrm>
            <a:off x="2362200" y="2895600"/>
            <a:ext cx="3486150" cy="356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ext Placeholder 2">
            <a:extLst>
              <a:ext uri="{FF2B5EF4-FFF2-40B4-BE49-F238E27FC236}">
                <a16:creationId xmlns:a16="http://schemas.microsoft.com/office/drawing/2014/main" id="{4AE3B5C2-C928-401F-BD7D-1390A33BF924}"/>
              </a:ext>
            </a:extLst>
          </p:cNvPr>
          <p:cNvSpPr>
            <a:spLocks noGrp="1"/>
          </p:cNvSpPr>
          <p:nvPr>
            <p:ph type="body" idx="1"/>
          </p:nvPr>
        </p:nvSpPr>
        <p:spPr>
          <a:xfrm>
            <a:off x="2095500" y="2057400"/>
            <a:ext cx="4000500" cy="685800"/>
          </a:xfrm>
          <a:solidFill>
            <a:srgbClr val="00B0F0"/>
          </a:solidFill>
          <a:ln>
            <a:solidFill>
              <a:srgbClr val="B88C00"/>
            </a:solidFill>
            <a:miter lim="800000"/>
            <a:headEnd/>
            <a:tailEnd/>
          </a:ln>
        </p:spPr>
        <p:txBody>
          <a:bodyPr>
            <a:normAutofit fontScale="47500" lnSpcReduction="20000"/>
          </a:bodyPr>
          <a:lstStyle/>
          <a:p>
            <a:pPr eaLnBrk="1" fontAlgn="auto" hangingPunct="1">
              <a:spcAft>
                <a:spcPts val="0"/>
              </a:spcAft>
              <a:buClr>
                <a:schemeClr val="accent3"/>
              </a:buClr>
              <a:buFont typeface="Wingdings 2"/>
              <a:buNone/>
              <a:defRPr/>
            </a:pPr>
            <a:endParaRPr lang="en-US" altLang="en-US" dirty="0"/>
          </a:p>
          <a:p>
            <a:pPr eaLnBrk="1" fontAlgn="auto" hangingPunct="1">
              <a:spcAft>
                <a:spcPts val="0"/>
              </a:spcAft>
              <a:buClr>
                <a:schemeClr val="accent3"/>
              </a:buClr>
              <a:buFont typeface="Wingdings 2"/>
              <a:buNone/>
              <a:defRPr/>
            </a:pPr>
            <a:endParaRPr lang="en-US" altLang="en-US" dirty="0"/>
          </a:p>
          <a:p>
            <a:pPr eaLnBrk="1" fontAlgn="auto" hangingPunct="1">
              <a:spcAft>
                <a:spcPts val="0"/>
              </a:spcAft>
              <a:buClr>
                <a:schemeClr val="accent3"/>
              </a:buClr>
              <a:buFont typeface="Wingdings 2"/>
              <a:buNone/>
              <a:defRPr/>
            </a:pPr>
            <a:r>
              <a:rPr lang="en-US" altLang="en-US" sz="2000" dirty="0"/>
              <a:t>First, </a:t>
            </a:r>
            <a:r>
              <a:rPr lang="en-US" altLang="en-US" sz="2000" b="0" dirty="0"/>
              <a:t>you will encounter a</a:t>
            </a:r>
          </a:p>
          <a:p>
            <a:pPr eaLnBrk="1" fontAlgn="auto" hangingPunct="1">
              <a:spcBef>
                <a:spcPct val="0"/>
              </a:spcBef>
              <a:spcAft>
                <a:spcPts val="0"/>
              </a:spcAft>
              <a:buClr>
                <a:schemeClr val="accent3"/>
              </a:buClr>
              <a:buFont typeface="Wingdings 2"/>
              <a:buNone/>
              <a:defRPr/>
            </a:pPr>
            <a:r>
              <a:rPr lang="en-US" altLang="en-US" sz="2000" dirty="0">
                <a:solidFill>
                  <a:schemeClr val="bg1"/>
                </a:solidFill>
              </a:rPr>
              <a:t>Sign-on Screen</a:t>
            </a:r>
            <a:r>
              <a:rPr lang="en-US" altLang="en-US" dirty="0"/>
              <a:t>	</a:t>
            </a:r>
          </a:p>
        </p:txBody>
      </p:sp>
      <p:sp>
        <p:nvSpPr>
          <p:cNvPr id="8" name="Notched Right Arrow 7">
            <a:extLst>
              <a:ext uri="{FF2B5EF4-FFF2-40B4-BE49-F238E27FC236}">
                <a16:creationId xmlns:a16="http://schemas.microsoft.com/office/drawing/2014/main" id="{EEFCBD8B-5EE7-464A-8740-8F4849404419}"/>
              </a:ext>
            </a:extLst>
          </p:cNvPr>
          <p:cNvSpPr/>
          <p:nvPr/>
        </p:nvSpPr>
        <p:spPr>
          <a:xfrm flipH="1">
            <a:off x="4583113" y="1562100"/>
            <a:ext cx="2743200" cy="4953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FFFF"/>
                </a:solidFill>
              </a:rPr>
              <a:t>Suggested Bookmark  </a:t>
            </a:r>
          </a:p>
        </p:txBody>
      </p:sp>
      <p:sp>
        <p:nvSpPr>
          <p:cNvPr id="16389" name="Title 1">
            <a:extLst>
              <a:ext uri="{FF2B5EF4-FFF2-40B4-BE49-F238E27FC236}">
                <a16:creationId xmlns:a16="http://schemas.microsoft.com/office/drawing/2014/main" id="{1030E00D-B44A-A64C-9B7E-CEBF9A764D5B}"/>
              </a:ext>
            </a:extLst>
          </p:cNvPr>
          <p:cNvSpPr txBox="1">
            <a:spLocks/>
          </p:cNvSpPr>
          <p:nvPr/>
        </p:nvSpPr>
        <p:spPr bwMode="gray">
          <a:xfrm>
            <a:off x="1285875" y="1531938"/>
            <a:ext cx="3886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000" b="1" i="1" u="sng">
                <a:solidFill>
                  <a:srgbClr val="0070C0"/>
                </a:solidFill>
              </a:rPr>
              <a:t>http://www.suny.edu/time</a:t>
            </a:r>
          </a:p>
        </p:txBody>
      </p:sp>
      <p:sp>
        <p:nvSpPr>
          <p:cNvPr id="7" name="Notched Right Arrow 6">
            <a:extLst>
              <a:ext uri="{FF2B5EF4-FFF2-40B4-BE49-F238E27FC236}">
                <a16:creationId xmlns:a16="http://schemas.microsoft.com/office/drawing/2014/main" id="{CD154613-DA8E-44FF-9F9C-BB2A40A80DE8}"/>
              </a:ext>
            </a:extLst>
          </p:cNvPr>
          <p:cNvSpPr/>
          <p:nvPr/>
        </p:nvSpPr>
        <p:spPr>
          <a:xfrm flipH="1">
            <a:off x="4111625" y="4876800"/>
            <a:ext cx="1736725" cy="574675"/>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bg1"/>
                </a:solidFill>
              </a:rPr>
              <a:t>Enter your</a:t>
            </a:r>
          </a:p>
          <a:p>
            <a:pPr algn="ctr" eaLnBrk="1" hangingPunct="1">
              <a:defRPr/>
            </a:pPr>
            <a:r>
              <a:rPr lang="en-US" sz="1000" b="1" dirty="0">
                <a:solidFill>
                  <a:schemeClr val="bg1"/>
                </a:solidFill>
              </a:rPr>
              <a:t>Network Access ID</a:t>
            </a:r>
          </a:p>
        </p:txBody>
      </p:sp>
      <p:sp>
        <p:nvSpPr>
          <p:cNvPr id="9" name="Notched Right Arrow 8">
            <a:extLst>
              <a:ext uri="{FF2B5EF4-FFF2-40B4-BE49-F238E27FC236}">
                <a16:creationId xmlns:a16="http://schemas.microsoft.com/office/drawing/2014/main" id="{557B5332-050C-4FA7-95B5-C2224A0B55E0}"/>
              </a:ext>
            </a:extLst>
          </p:cNvPr>
          <p:cNvSpPr/>
          <p:nvPr/>
        </p:nvSpPr>
        <p:spPr>
          <a:xfrm flipH="1">
            <a:off x="4038600" y="4267200"/>
            <a:ext cx="1882775" cy="59848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bg1"/>
                </a:solidFill>
              </a:rPr>
              <a:t>Enter your NET  ID</a:t>
            </a:r>
          </a:p>
        </p:txBody>
      </p:sp>
      <p:sp>
        <p:nvSpPr>
          <p:cNvPr id="2" name="Rectangle 1">
            <a:extLst>
              <a:ext uri="{FF2B5EF4-FFF2-40B4-BE49-F238E27FC236}">
                <a16:creationId xmlns:a16="http://schemas.microsoft.com/office/drawing/2014/main" id="{B39630A0-8A2E-4DFF-A6BB-B582BEC99198}"/>
              </a:ext>
            </a:extLst>
          </p:cNvPr>
          <p:cNvSpPr/>
          <p:nvPr/>
        </p:nvSpPr>
        <p:spPr>
          <a:xfrm>
            <a:off x="1285875" y="485775"/>
            <a:ext cx="6410325" cy="400050"/>
          </a:xfrm>
          <a:prstGeom prst="rect">
            <a:avLst/>
          </a:prstGeom>
          <a:ln>
            <a:solidFill>
              <a:schemeClr val="accent1"/>
            </a:solidFill>
          </a:ln>
        </p:spPr>
        <p:txBody>
          <a:bodyPr>
            <a:spAutoFit/>
          </a:bodyPr>
          <a:lstStyle/>
          <a:p>
            <a:pPr eaLnBrk="1" fontAlgn="auto" hangingPunct="1">
              <a:spcAft>
                <a:spcPts val="0"/>
              </a:spcAft>
              <a:defRPr/>
            </a:pPr>
            <a:r>
              <a:rPr lang="en-US" altLang="en-US" sz="2000" b="1" dirty="0">
                <a:solidFill>
                  <a:schemeClr val="tx2"/>
                </a:solidFill>
                <a:latin typeface="Century Gothic"/>
                <a:ea typeface="+mj-ea"/>
                <a:cs typeface="+mj-cs"/>
              </a:rPr>
              <a:t>ACCESS TO SUNY HR WILL BE FOUND AT:</a:t>
            </a:r>
            <a:endParaRPr lang="en-US" altLang="en-US" sz="2000" b="1" u="sng" dirty="0">
              <a:solidFill>
                <a:schemeClr val="tx2"/>
              </a:solidFill>
              <a:latin typeface="Century Gothic"/>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a:extLst>
              <a:ext uri="{FF2B5EF4-FFF2-40B4-BE49-F238E27FC236}">
                <a16:creationId xmlns:a16="http://schemas.microsoft.com/office/drawing/2014/main" id="{CDF6D140-4185-E94B-B753-C0C4A6B98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41" t="15625" r="48824" b="40012"/>
          <a:stretch>
            <a:fillRect/>
          </a:stretch>
        </p:blipFill>
        <p:spPr bwMode="auto">
          <a:xfrm>
            <a:off x="304800" y="1081088"/>
            <a:ext cx="371475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a:extLst>
              <a:ext uri="{FF2B5EF4-FFF2-40B4-BE49-F238E27FC236}">
                <a16:creationId xmlns:a16="http://schemas.microsoft.com/office/drawing/2014/main" id="{451911B7-1876-4205-B5B2-D1FF7A66E9F6}"/>
              </a:ext>
            </a:extLst>
          </p:cNvPr>
          <p:cNvSpPr/>
          <p:nvPr/>
        </p:nvSpPr>
        <p:spPr>
          <a:xfrm rot="1595063" flipH="1">
            <a:off x="1214438" y="4230688"/>
            <a:ext cx="1600200" cy="1125537"/>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rgbClr val="000000"/>
                </a:solidFill>
              </a:rPr>
              <a:t>CLICK HERE</a:t>
            </a:r>
          </a:p>
        </p:txBody>
      </p:sp>
      <p:sp>
        <p:nvSpPr>
          <p:cNvPr id="8" name="Title 1">
            <a:extLst>
              <a:ext uri="{FF2B5EF4-FFF2-40B4-BE49-F238E27FC236}">
                <a16:creationId xmlns:a16="http://schemas.microsoft.com/office/drawing/2014/main" id="{B67D9291-4C06-4E73-802C-7F9C8D15F683}"/>
              </a:ext>
            </a:extLst>
          </p:cNvPr>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RECOVER YOUR SUNY ID:</a:t>
            </a:r>
            <a:endParaRPr lang="en-US" altLang="en-US" u="sng" kern="0" dirty="0">
              <a:solidFill>
                <a:srgbClr val="0070C0"/>
              </a:solidFill>
            </a:endParaRPr>
          </a:p>
        </p:txBody>
      </p:sp>
      <p:sp>
        <p:nvSpPr>
          <p:cNvPr id="2" name="Right Arrow 1">
            <a:extLst>
              <a:ext uri="{FF2B5EF4-FFF2-40B4-BE49-F238E27FC236}">
                <a16:creationId xmlns:a16="http://schemas.microsoft.com/office/drawing/2014/main" id="{8EDB969A-778B-46D0-8400-57431816AA93}"/>
              </a:ext>
            </a:extLst>
          </p:cNvPr>
          <p:cNvSpPr/>
          <p:nvPr/>
        </p:nvSpPr>
        <p:spPr>
          <a:xfrm>
            <a:off x="3657600" y="3276600"/>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pic>
        <p:nvPicPr>
          <p:cNvPr id="17414" name="Picture 9" descr="Downstate Seal-cmyk">
            <a:extLst>
              <a:ext uri="{FF2B5EF4-FFF2-40B4-BE49-F238E27FC236}">
                <a16:creationId xmlns:a16="http://schemas.microsoft.com/office/drawing/2014/main" id="{C80D07D2-5581-8B40-9B02-F5AE7DC73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a:extLst>
              <a:ext uri="{FF2B5EF4-FFF2-40B4-BE49-F238E27FC236}">
                <a16:creationId xmlns:a16="http://schemas.microsoft.com/office/drawing/2014/main" id="{A46F1E00-ED2C-1840-BB1D-53DAF4B85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0" t="8496" r="58046" b="59277"/>
          <a:stretch>
            <a:fillRect/>
          </a:stretch>
        </p:blipFill>
        <p:spPr bwMode="auto">
          <a:xfrm>
            <a:off x="4610100" y="1897063"/>
            <a:ext cx="43053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6" name="TextBox 2">
            <a:extLst>
              <a:ext uri="{FF2B5EF4-FFF2-40B4-BE49-F238E27FC236}">
                <a16:creationId xmlns:a16="http://schemas.microsoft.com/office/drawing/2014/main" id="{10B6D4C5-E83D-A34D-816B-49FFF4716263}"/>
              </a:ext>
            </a:extLst>
          </p:cNvPr>
          <p:cNvSpPr txBox="1">
            <a:spLocks noChangeArrowheads="1"/>
          </p:cNvSpPr>
          <p:nvPr/>
        </p:nvSpPr>
        <p:spPr bwMode="auto">
          <a:xfrm>
            <a:off x="6096000" y="43243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eaLnBrk="1" hangingPunct="1">
              <a:spcBef>
                <a:spcPct val="0"/>
              </a:spcBef>
              <a:buFontTx/>
              <a:buNone/>
            </a:pPr>
            <a:r>
              <a:rPr lang="en-US" altLang="en-US" sz="1000" b="1">
                <a:latin typeface="Times New Roman" panose="02020603050405020304" pitchFamily="18" charset="0"/>
              </a:rPr>
              <a:t>YOU SUNY ID # WILL APPEAR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89AA7BB-78C5-6243-AC4F-69730BE5D161}"/>
              </a:ext>
            </a:extLst>
          </p:cNvPr>
          <p:cNvSpPr>
            <a:spLocks noGrp="1" noChangeArrowheads="1"/>
          </p:cNvSpPr>
          <p:nvPr>
            <p:ph type="title"/>
          </p:nvPr>
        </p:nvSpPr>
        <p:spPr/>
        <p:txBody>
          <a:bodyPr/>
          <a:lstStyle/>
          <a:p>
            <a:r>
              <a:rPr lang="en-US" altLang="en-US"/>
              <a:t>CLICK ON THE </a:t>
            </a:r>
            <a:r>
              <a:rPr lang="en-US" altLang="en-US">
                <a:solidFill>
                  <a:srgbClr val="0070C0"/>
                </a:solidFill>
              </a:rPr>
              <a:t>“HUMAN RESOURCES SYSTEMS” </a:t>
            </a:r>
            <a:r>
              <a:rPr lang="en-US" altLang="en-US">
                <a:solidFill>
                  <a:schemeClr val="tx1"/>
                </a:solidFill>
              </a:rPr>
              <a:t>TAB</a:t>
            </a:r>
            <a:r>
              <a:rPr lang="en-US" altLang="en-US">
                <a:solidFill>
                  <a:srgbClr val="0070C0"/>
                </a:solidFill>
              </a:rPr>
              <a:t> </a:t>
            </a:r>
            <a:endParaRPr lang="en-US" altLang="en-US"/>
          </a:p>
        </p:txBody>
      </p:sp>
      <p:pic>
        <p:nvPicPr>
          <p:cNvPr id="18435" name="Picture 2">
            <a:extLst>
              <a:ext uri="{FF2B5EF4-FFF2-40B4-BE49-F238E27FC236}">
                <a16:creationId xmlns:a16="http://schemas.microsoft.com/office/drawing/2014/main" id="{C0923EC5-02D0-F648-B0E0-4BF18CE11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7423" r="24243" b="35457"/>
          <a:stretch>
            <a:fillRect/>
          </a:stretch>
        </p:blipFill>
        <p:spPr bwMode="auto">
          <a:xfrm>
            <a:off x="668338" y="1130300"/>
            <a:ext cx="7332662"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otched Right Arrow 3">
            <a:extLst>
              <a:ext uri="{FF2B5EF4-FFF2-40B4-BE49-F238E27FC236}">
                <a16:creationId xmlns:a16="http://schemas.microsoft.com/office/drawing/2014/main" id="{1263135E-5CF4-419B-A048-22889C35A826}"/>
              </a:ext>
            </a:extLst>
          </p:cNvPr>
          <p:cNvSpPr/>
          <p:nvPr/>
        </p:nvSpPr>
        <p:spPr>
          <a:xfrm rot="655361" flipH="1">
            <a:off x="1997075" y="1970088"/>
            <a:ext cx="1600200" cy="1125537"/>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solidFill>
              </a:rPr>
              <a:t>CLICK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3028B81-9CCE-E14D-B234-1413889B021B}"/>
              </a:ext>
            </a:extLst>
          </p:cNvPr>
          <p:cNvSpPr>
            <a:spLocks noGrp="1" noChangeArrowheads="1"/>
          </p:cNvSpPr>
          <p:nvPr>
            <p:ph type="title"/>
          </p:nvPr>
        </p:nvSpPr>
        <p:spPr>
          <a:xfrm>
            <a:off x="609600" y="1143000"/>
            <a:ext cx="7772400" cy="609600"/>
          </a:xfrm>
        </p:spPr>
        <p:txBody>
          <a:bodyPr/>
          <a:lstStyle/>
          <a:p>
            <a:pPr algn="ctr" eaLnBrk="1" hangingPunct="1"/>
            <a:r>
              <a:rPr lang="en-US" altLang="en-US" sz="4000"/>
              <a:t>SUNY HR Self Service </a:t>
            </a:r>
          </a:p>
        </p:txBody>
      </p:sp>
      <p:pic>
        <p:nvPicPr>
          <p:cNvPr id="19459" name="Content Placeholder 3">
            <a:extLst>
              <a:ext uri="{FF2B5EF4-FFF2-40B4-BE49-F238E27FC236}">
                <a16:creationId xmlns:a16="http://schemas.microsoft.com/office/drawing/2014/main" id="{4CCCE106-2BD7-4C47-9396-89EA63BAA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209800"/>
            <a:ext cx="4800600" cy="3124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a:extLst>
              <a:ext uri="{FF2B5EF4-FFF2-40B4-BE49-F238E27FC236}">
                <a16:creationId xmlns:a16="http://schemas.microsoft.com/office/drawing/2014/main" id="{EA769164-F953-7A47-8A44-B3C3C170C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94" t="11021" r="10060" b="54910"/>
          <a:stretch>
            <a:fillRect/>
          </a:stretch>
        </p:blipFill>
        <p:spPr bwMode="auto">
          <a:xfrm>
            <a:off x="685800" y="1252538"/>
            <a:ext cx="8229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a:extLst>
              <a:ext uri="{FF2B5EF4-FFF2-40B4-BE49-F238E27FC236}">
                <a16:creationId xmlns:a16="http://schemas.microsoft.com/office/drawing/2014/main" id="{AE608C8F-14C8-44FE-9F9E-30CDDA858655}"/>
              </a:ext>
            </a:extLst>
          </p:cNvPr>
          <p:cNvSpPr/>
          <p:nvPr/>
        </p:nvSpPr>
        <p:spPr>
          <a:xfrm rot="13148746">
            <a:off x="1433513" y="3886200"/>
            <a:ext cx="1219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dirty="0">
              <a:solidFill>
                <a:schemeClr val="bg1"/>
              </a:solidFill>
            </a:endParaRPr>
          </a:p>
        </p:txBody>
      </p:sp>
      <p:sp>
        <p:nvSpPr>
          <p:cNvPr id="11" name="Title 1">
            <a:extLst>
              <a:ext uri="{FF2B5EF4-FFF2-40B4-BE49-F238E27FC236}">
                <a16:creationId xmlns:a16="http://schemas.microsoft.com/office/drawing/2014/main" id="{C58C275C-EFA1-4371-8602-05F70A6548AC}"/>
              </a:ext>
            </a:extLst>
          </p:cNvPr>
          <p:cNvSpPr txBox="1">
            <a:spLocks/>
          </p:cNvSpPr>
          <p:nvPr/>
        </p:nvSpPr>
        <p:spPr bwMode="gray">
          <a:xfrm>
            <a:off x="685800" y="381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4000" b="1" i="1" cap="all">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sz="2000" dirty="0"/>
              <a:t>Click on the </a:t>
            </a:r>
            <a:r>
              <a:rPr lang="en-US" sz="2000" dirty="0">
                <a:solidFill>
                  <a:srgbClr val="0070C0"/>
                </a:solidFill>
              </a:rPr>
              <a:t>“Time and Attendance” </a:t>
            </a:r>
            <a:r>
              <a:rPr lang="en-US" sz="2000" dirty="0"/>
              <a:t>Tab </a:t>
            </a:r>
            <a:r>
              <a:rPr lang="en-US" sz="2000" dirty="0">
                <a:solidFill>
                  <a:srgbClr val="0070C0"/>
                </a:solidFill>
              </a:rPr>
              <a:t>Again</a:t>
            </a:r>
            <a:endParaRPr lang="en-US" sz="2000" dirty="0"/>
          </a:p>
        </p:txBody>
      </p:sp>
      <p:sp>
        <p:nvSpPr>
          <p:cNvPr id="20485" name="TextBox 5">
            <a:extLst>
              <a:ext uri="{FF2B5EF4-FFF2-40B4-BE49-F238E27FC236}">
                <a16:creationId xmlns:a16="http://schemas.microsoft.com/office/drawing/2014/main" id="{D06AA1F5-405B-514A-9329-840B1DB5AF3C}"/>
              </a:ext>
            </a:extLst>
          </p:cNvPr>
          <p:cNvSpPr txBox="1">
            <a:spLocks noChangeArrowheads="1"/>
          </p:cNvSpPr>
          <p:nvPr/>
        </p:nvSpPr>
        <p:spPr bwMode="auto">
          <a:xfrm rot="2417432">
            <a:off x="1644650" y="4119563"/>
            <a:ext cx="99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CLICK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5CE605A1-1269-134F-9293-FE7B838A6C0C}"/>
              </a:ext>
            </a:extLst>
          </p:cNvPr>
          <p:cNvSpPr>
            <a:spLocks noChangeArrowheads="1"/>
          </p:cNvSpPr>
          <p:nvPr/>
        </p:nvSpPr>
        <p:spPr bwMode="auto">
          <a:xfrm>
            <a:off x="685800" y="3244850"/>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t>
            </a:r>
          </a:p>
        </p:txBody>
      </p:sp>
      <p:pic>
        <p:nvPicPr>
          <p:cNvPr id="21507" name="Picture 3">
            <a:extLst>
              <a:ext uri="{FF2B5EF4-FFF2-40B4-BE49-F238E27FC236}">
                <a16:creationId xmlns:a16="http://schemas.microsoft.com/office/drawing/2014/main" id="{A6862CB9-E6E2-C941-9357-1671C8149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5977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C:\Users\vumbacti\AppData\Local\Temp\SNAGHTML33cfe60a.PNG">
            <a:extLst>
              <a:ext uri="{FF2B5EF4-FFF2-40B4-BE49-F238E27FC236}">
                <a16:creationId xmlns:a16="http://schemas.microsoft.com/office/drawing/2014/main" id="{E0D03183-2E5A-364E-B834-49C552747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875"/>
            <a:ext cx="9144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a:extLst>
              <a:ext uri="{FF2B5EF4-FFF2-40B4-BE49-F238E27FC236}">
                <a16:creationId xmlns:a16="http://schemas.microsoft.com/office/drawing/2014/main" id="{7D211213-3D81-4D72-80DB-DA6DC4AFBF77}"/>
              </a:ext>
            </a:extLst>
          </p:cNvPr>
          <p:cNvSpPr/>
          <p:nvPr/>
        </p:nvSpPr>
        <p:spPr>
          <a:xfrm rot="18723445">
            <a:off x="3817144" y="2077244"/>
            <a:ext cx="1841500" cy="124936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Select </a:t>
            </a:r>
          </a:p>
          <a:p>
            <a:pPr algn="ctr" eaLnBrk="1" hangingPunct="1">
              <a:defRPr/>
            </a:pPr>
            <a:r>
              <a:rPr lang="en-US" sz="1000" b="1" dirty="0">
                <a:solidFill>
                  <a:schemeClr val="tx1"/>
                </a:solidFill>
              </a:rPr>
              <a:t>“Work Roster”</a:t>
            </a:r>
          </a:p>
        </p:txBody>
      </p:sp>
      <p:sp>
        <p:nvSpPr>
          <p:cNvPr id="8" name="Title 1">
            <a:extLst>
              <a:ext uri="{FF2B5EF4-FFF2-40B4-BE49-F238E27FC236}">
                <a16:creationId xmlns:a16="http://schemas.microsoft.com/office/drawing/2014/main" id="{E3DFF71E-42C3-4BAD-8A63-2918BE0CBBCD}"/>
              </a:ext>
            </a:extLst>
          </p:cNvPr>
          <p:cNvSpPr txBox="1">
            <a:spLocks/>
          </p:cNvSpPr>
          <p:nvPr/>
        </p:nvSpPr>
        <p:spPr bwMode="gray">
          <a:xfrm>
            <a:off x="293688" y="228600"/>
            <a:ext cx="86979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solidFill>
                  <a:schemeClr val="tx1"/>
                </a:solidFill>
              </a:rPr>
              <a:t>SUPERVISOR WORK ROSTER:</a:t>
            </a:r>
          </a:p>
          <a:p>
            <a:pPr marL="0" lvl="3">
              <a:defRPr/>
            </a:pPr>
            <a:r>
              <a:rPr lang="en-US" altLang="en-US" sz="1100" dirty="0"/>
              <a:t>CLICK ON “WORK ROSTER,” TO VIEW THE PENDING TIME RECORDS AND/OR TIME OFF REQUEST, OF YOUR EMPLOYEES.</a:t>
            </a:r>
          </a:p>
        </p:txBody>
      </p:sp>
      <p:sp>
        <p:nvSpPr>
          <p:cNvPr id="21511" name="Slide Number Placeholder 2">
            <a:extLst>
              <a:ext uri="{FF2B5EF4-FFF2-40B4-BE49-F238E27FC236}">
                <a16:creationId xmlns:a16="http://schemas.microsoft.com/office/drawing/2014/main" id="{57C4E382-341C-E943-896B-D278A8BBDAF9}"/>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D44EA93C-154F-F746-B1B6-F2FE1CCABE97}" type="slidenum">
              <a:rPr lang="en-US" altLang="en-US" sz="2400">
                <a:latin typeface="Times New Roman" panose="02020603050405020304" pitchFamily="18" charset="0"/>
              </a:rPr>
              <a:pPr>
                <a:spcBef>
                  <a:spcPct val="0"/>
                </a:spcBef>
                <a:buFontTx/>
                <a:buNone/>
              </a:pPr>
              <a:t>8</a:t>
            </a:fld>
            <a:endParaRPr lang="en-US" altLang="en-US" sz="240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DFF3-6E0A-47EC-9708-7A13C5A95047}"/>
              </a:ext>
            </a:extLst>
          </p:cNvPr>
          <p:cNvSpPr>
            <a:spLocks noGrp="1"/>
          </p:cNvSpPr>
          <p:nvPr>
            <p:ph type="title"/>
          </p:nvPr>
        </p:nvSpPr>
        <p:spPr>
          <a:xfrm>
            <a:off x="457200" y="304800"/>
            <a:ext cx="7961313" cy="533400"/>
          </a:xfrm>
        </p:spPr>
        <p:txBody>
          <a:bodyPr>
            <a:noAutofit/>
          </a:bodyPr>
          <a:lstStyle/>
          <a:p>
            <a:pPr indent="-742950">
              <a:defRPr/>
            </a:pPr>
            <a:r>
              <a:rPr lang="en-US" sz="2000" dirty="0"/>
              <a:t>Supervisor Work roster cont’d:</a:t>
            </a:r>
          </a:p>
        </p:txBody>
      </p:sp>
      <p:sp>
        <p:nvSpPr>
          <p:cNvPr id="22531" name="Text Placeholder 2">
            <a:extLst>
              <a:ext uri="{FF2B5EF4-FFF2-40B4-BE49-F238E27FC236}">
                <a16:creationId xmlns:a16="http://schemas.microsoft.com/office/drawing/2014/main" id="{C1BBDBE8-1CB0-6148-9D68-77DC62382EE7}"/>
              </a:ext>
            </a:extLst>
          </p:cNvPr>
          <p:cNvSpPr>
            <a:spLocks noGrp="1" noChangeArrowheads="1"/>
          </p:cNvSpPr>
          <p:nvPr>
            <p:ph type="body" idx="1"/>
          </p:nvPr>
        </p:nvSpPr>
        <p:spPr/>
        <p:txBody>
          <a:bodyPr/>
          <a:lstStyle/>
          <a:p>
            <a:r>
              <a:rPr lang="en-US" altLang="en-US"/>
              <a:t> </a:t>
            </a:r>
          </a:p>
          <a:p>
            <a:endParaRPr lang="en-US" altLang="en-US"/>
          </a:p>
        </p:txBody>
      </p:sp>
      <p:sp>
        <p:nvSpPr>
          <p:cNvPr id="22532" name="Rectangle 3">
            <a:extLst>
              <a:ext uri="{FF2B5EF4-FFF2-40B4-BE49-F238E27FC236}">
                <a16:creationId xmlns:a16="http://schemas.microsoft.com/office/drawing/2014/main" id="{C7C5C389-0ECE-D849-A0D7-54A87E90735D}"/>
              </a:ext>
            </a:extLst>
          </p:cNvPr>
          <p:cNvSpPr>
            <a:spLocks noChangeArrowheads="1"/>
          </p:cNvSpPr>
          <p:nvPr/>
        </p:nvSpPr>
        <p:spPr bwMode="auto">
          <a:xfrm>
            <a:off x="685800" y="3244850"/>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 </a:t>
            </a:r>
          </a:p>
        </p:txBody>
      </p:sp>
      <p:sp>
        <p:nvSpPr>
          <p:cNvPr id="22533" name="TextBox 10">
            <a:extLst>
              <a:ext uri="{FF2B5EF4-FFF2-40B4-BE49-F238E27FC236}">
                <a16:creationId xmlns:a16="http://schemas.microsoft.com/office/drawing/2014/main" id="{8F822BEA-0EB0-FF43-AE51-2341362BC27A}"/>
              </a:ext>
            </a:extLst>
          </p:cNvPr>
          <p:cNvSpPr txBox="1">
            <a:spLocks noChangeArrowheads="1"/>
          </p:cNvSpPr>
          <p:nvPr/>
        </p:nvSpPr>
        <p:spPr bwMode="auto">
          <a:xfrm rot="10800000" flipV="1">
            <a:off x="5791200" y="3681413"/>
            <a:ext cx="137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900" b="1">
                <a:solidFill>
                  <a:schemeClr val="bg1"/>
                </a:solidFill>
                <a:latin typeface="Times New Roman" panose="02020603050405020304" pitchFamily="18" charset="0"/>
              </a:rPr>
              <a:t>2) Select: Approve, Deny, or Ignore </a:t>
            </a:r>
          </a:p>
          <a:p>
            <a:pPr eaLnBrk="1" hangingPunct="1">
              <a:spcBef>
                <a:spcPct val="0"/>
              </a:spcBef>
              <a:buFontTx/>
              <a:buAutoNum type="arabicParenR" startAt="2"/>
            </a:pPr>
            <a:endParaRPr lang="en-US" altLang="en-US" sz="900" b="1">
              <a:solidFill>
                <a:schemeClr val="bg1"/>
              </a:solidFill>
              <a:latin typeface="Times New Roman" panose="02020603050405020304" pitchFamily="18" charset="0"/>
            </a:endParaRPr>
          </a:p>
        </p:txBody>
      </p:sp>
      <p:sp>
        <p:nvSpPr>
          <p:cNvPr id="8" name="Notched Right Arrow 7">
            <a:extLst>
              <a:ext uri="{FF2B5EF4-FFF2-40B4-BE49-F238E27FC236}">
                <a16:creationId xmlns:a16="http://schemas.microsoft.com/office/drawing/2014/main" id="{232FD479-7AC8-4948-8FCD-16C39682DE35}"/>
              </a:ext>
            </a:extLst>
          </p:cNvPr>
          <p:cNvSpPr/>
          <p:nvPr/>
        </p:nvSpPr>
        <p:spPr>
          <a:xfrm flipH="1">
            <a:off x="1447800" y="4724400"/>
            <a:ext cx="1981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p>
          <a:p>
            <a:pPr algn="ctr" eaLnBrk="1" hangingPunct="1">
              <a:defRPr/>
            </a:pPr>
            <a:r>
              <a:rPr lang="en-US" sz="1000" b="1" dirty="0"/>
              <a:t>3) Submit </a:t>
            </a:r>
          </a:p>
          <a:p>
            <a:pPr algn="ctr" eaLnBrk="1" hangingPunct="1">
              <a:defRPr/>
            </a:pPr>
            <a:r>
              <a:rPr lang="en-US" dirty="0"/>
              <a:t>	</a:t>
            </a:r>
          </a:p>
        </p:txBody>
      </p:sp>
      <p:sp>
        <p:nvSpPr>
          <p:cNvPr id="22535" name="Rectangle 13">
            <a:extLst>
              <a:ext uri="{FF2B5EF4-FFF2-40B4-BE49-F238E27FC236}">
                <a16:creationId xmlns:a16="http://schemas.microsoft.com/office/drawing/2014/main" id="{6B7C64EC-2C13-2146-8C2B-2182EFB8BB63}"/>
              </a:ext>
            </a:extLst>
          </p:cNvPr>
          <p:cNvSpPr>
            <a:spLocks noChangeArrowheads="1"/>
          </p:cNvSpPr>
          <p:nvPr/>
        </p:nvSpPr>
        <p:spPr bwMode="auto">
          <a:xfrm>
            <a:off x="4295775" y="32448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2536" name="Picture 2">
            <a:extLst>
              <a:ext uri="{FF2B5EF4-FFF2-40B4-BE49-F238E27FC236}">
                <a16:creationId xmlns:a16="http://schemas.microsoft.com/office/drawing/2014/main" id="{F9328BB1-2B50-6643-866C-8E3BD9C2A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477000"/>
            <a:ext cx="1682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descr="C:\Users\vumbacti\AppData\Local\Temp\SNAGHTML33cfe60a.PNG">
            <a:extLst>
              <a:ext uri="{FF2B5EF4-FFF2-40B4-BE49-F238E27FC236}">
                <a16:creationId xmlns:a16="http://schemas.microsoft.com/office/drawing/2014/main" id="{71DC67AE-11C1-4446-BDBD-1DA7F3FB5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7244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Notched Right Arrow 17">
            <a:extLst>
              <a:ext uri="{FF2B5EF4-FFF2-40B4-BE49-F238E27FC236}">
                <a16:creationId xmlns:a16="http://schemas.microsoft.com/office/drawing/2014/main" id="{2C1DCB10-7932-4492-A94E-C56449720DF0}"/>
              </a:ext>
            </a:extLst>
          </p:cNvPr>
          <p:cNvSpPr/>
          <p:nvPr/>
        </p:nvSpPr>
        <p:spPr>
          <a:xfrm flipH="1">
            <a:off x="1143000" y="4953000"/>
            <a:ext cx="1981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00" b="1" dirty="0">
              <a:solidFill>
                <a:schemeClr val="tx1"/>
              </a:solidFill>
            </a:endParaRPr>
          </a:p>
          <a:p>
            <a:pPr algn="ctr" eaLnBrk="1" hangingPunct="1">
              <a:defRPr/>
            </a:pPr>
            <a:r>
              <a:rPr lang="en-US" sz="850" b="1" dirty="0">
                <a:solidFill>
                  <a:schemeClr val="tx1"/>
                </a:solidFill>
              </a:rPr>
              <a:t>Submit action for pending Time off Request</a:t>
            </a:r>
          </a:p>
          <a:p>
            <a:pPr algn="ctr" eaLnBrk="1" hangingPunct="1">
              <a:defRPr/>
            </a:pPr>
            <a:endParaRPr lang="en-US" sz="1000" b="1" dirty="0">
              <a:solidFill>
                <a:schemeClr val="tx1"/>
              </a:solidFill>
            </a:endParaRPr>
          </a:p>
        </p:txBody>
      </p:sp>
      <p:sp>
        <p:nvSpPr>
          <p:cNvPr id="12" name="Notched Right Arrow 11">
            <a:extLst>
              <a:ext uri="{FF2B5EF4-FFF2-40B4-BE49-F238E27FC236}">
                <a16:creationId xmlns:a16="http://schemas.microsoft.com/office/drawing/2014/main" id="{9902B8E1-4B6D-4D01-8280-2F185B5D82E5}"/>
              </a:ext>
            </a:extLst>
          </p:cNvPr>
          <p:cNvSpPr/>
          <p:nvPr/>
        </p:nvSpPr>
        <p:spPr>
          <a:xfrm flipH="1">
            <a:off x="762000" y="4114800"/>
            <a:ext cx="1981200" cy="9144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1" dirty="0">
              <a:solidFill>
                <a:schemeClr val="tx1"/>
              </a:solidFill>
            </a:endParaRPr>
          </a:p>
          <a:p>
            <a:pPr algn="ctr" eaLnBrk="1" hangingPunct="1">
              <a:defRPr/>
            </a:pPr>
            <a:r>
              <a:rPr lang="en-US" sz="900" b="1" dirty="0">
                <a:solidFill>
                  <a:schemeClr val="tx1"/>
                </a:solidFill>
              </a:rPr>
              <a:t>View Details or History of  Time Record</a:t>
            </a:r>
          </a:p>
          <a:p>
            <a:pPr algn="ctr" eaLnBrk="1" hangingPunct="1">
              <a:defRPr/>
            </a:pPr>
            <a:r>
              <a:rPr lang="en-US" sz="1000" b="1" dirty="0">
                <a:solidFill>
                  <a:schemeClr val="tx1"/>
                </a:solidFill>
              </a:rPr>
              <a:t>	</a:t>
            </a:r>
          </a:p>
        </p:txBody>
      </p:sp>
      <p:sp>
        <p:nvSpPr>
          <p:cNvPr id="7" name="Notched Right Arrow 6">
            <a:extLst>
              <a:ext uri="{FF2B5EF4-FFF2-40B4-BE49-F238E27FC236}">
                <a16:creationId xmlns:a16="http://schemas.microsoft.com/office/drawing/2014/main" id="{97D12C2E-E8C1-49E8-AF6D-4A1BC98A07F9}"/>
              </a:ext>
            </a:extLst>
          </p:cNvPr>
          <p:cNvSpPr/>
          <p:nvPr/>
        </p:nvSpPr>
        <p:spPr>
          <a:xfrm>
            <a:off x="1981200" y="2590800"/>
            <a:ext cx="1905000" cy="10668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chemeClr val="tx1"/>
                </a:solidFill>
              </a:rPr>
              <a:t>Required action for Time off Request</a:t>
            </a:r>
          </a:p>
        </p:txBody>
      </p:sp>
      <p:sp>
        <p:nvSpPr>
          <p:cNvPr id="39949" name="Rectangle 14">
            <a:extLst>
              <a:ext uri="{FF2B5EF4-FFF2-40B4-BE49-F238E27FC236}">
                <a16:creationId xmlns:a16="http://schemas.microsoft.com/office/drawing/2014/main" id="{4E15DE2D-3153-47FB-ADE0-4CBC8551C359}"/>
              </a:ext>
            </a:extLst>
          </p:cNvPr>
          <p:cNvSpPr>
            <a:spLocks noChangeArrowheads="1"/>
          </p:cNvSpPr>
          <p:nvPr/>
        </p:nvSpPr>
        <p:spPr bwMode="auto">
          <a:xfrm>
            <a:off x="4876800" y="1066800"/>
            <a:ext cx="4038600" cy="4894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228600" indent="-228600" eaLnBrk="1" hangingPunct="1">
              <a:buFontTx/>
              <a:buAutoNum type="arabicParenR"/>
              <a:defRPr/>
            </a:pPr>
            <a:r>
              <a:rPr lang="en-US" altLang="en-US" sz="1200" dirty="0">
                <a:latin typeface="+mn-lt"/>
              </a:rPr>
              <a:t>Pending Leave request – must be approved before any time records within the same pay period.</a:t>
            </a:r>
          </a:p>
          <a:p>
            <a:pPr eaLnBrk="1" hangingPunct="1">
              <a:defRPr/>
            </a:pPr>
            <a:br>
              <a:rPr lang="en-US" altLang="en-US" sz="1200" dirty="0">
                <a:latin typeface="+mn-lt"/>
              </a:rPr>
            </a:br>
            <a:r>
              <a:rPr lang="en-US" altLang="en-US" sz="1200" dirty="0">
                <a:latin typeface="+mn-lt"/>
              </a:rPr>
              <a:t>2)  Determine the necessary Action (approve, Deny, or Postpone)</a:t>
            </a:r>
            <a:br>
              <a:rPr lang="en-US" altLang="en-US" sz="1200" dirty="0">
                <a:latin typeface="+mn-lt"/>
              </a:rPr>
            </a:br>
            <a:r>
              <a:rPr lang="en-US" altLang="en-US" sz="1200" dirty="0">
                <a:latin typeface="+mn-lt"/>
              </a:rPr>
              <a:t>**Denied action requires comments for the employee’s Information. </a:t>
            </a:r>
          </a:p>
          <a:p>
            <a:pPr eaLnBrk="1" hangingPunct="1">
              <a:defRPr/>
            </a:pPr>
            <a:r>
              <a:rPr lang="en-US" altLang="en-US" sz="1200" dirty="0">
                <a:latin typeface="+mn-lt"/>
              </a:rPr>
              <a:t>  </a:t>
            </a:r>
            <a:br>
              <a:rPr lang="en-US" altLang="en-US" sz="1200" dirty="0">
                <a:latin typeface="+mn-lt"/>
              </a:rPr>
            </a:br>
            <a:r>
              <a:rPr lang="en-US" altLang="en-US" sz="1200" dirty="0">
                <a:latin typeface="+mn-lt"/>
              </a:rPr>
              <a:t>3) Then, “Submit” </a:t>
            </a:r>
          </a:p>
          <a:p>
            <a:pPr eaLnBrk="1" hangingPunct="1">
              <a:defRPr/>
            </a:pPr>
            <a:br>
              <a:rPr lang="en-US" altLang="en-US" sz="1200" dirty="0">
                <a:latin typeface="+mn-lt"/>
              </a:rPr>
            </a:br>
            <a:r>
              <a:rPr lang="en-US" altLang="en-US" sz="1200" dirty="0">
                <a:latin typeface="+mn-lt"/>
              </a:rPr>
              <a:t>4) Pending Time records – Supervisors must View Employee’s Electronic Time Record by clicking on Details under the employees name. This will bring up the completed time record for the employee.</a:t>
            </a:r>
          </a:p>
          <a:p>
            <a:pPr eaLnBrk="1" hangingPunct="1">
              <a:defRPr/>
            </a:pPr>
            <a:br>
              <a:rPr lang="en-US" altLang="en-US" sz="1200" dirty="0">
                <a:latin typeface="+mn-lt"/>
              </a:rPr>
            </a:br>
            <a:r>
              <a:rPr lang="en-US" altLang="en-US" sz="1200" dirty="0">
                <a:latin typeface="+mn-lt"/>
              </a:rPr>
              <a:t>5) Once time record has been reviewed, determine the necessary Action (Approve or Deny)</a:t>
            </a:r>
            <a:br>
              <a:rPr lang="en-US" altLang="en-US" sz="1200" dirty="0">
                <a:latin typeface="+mn-lt"/>
              </a:rPr>
            </a:br>
            <a:r>
              <a:rPr lang="en-US" altLang="en-US" sz="1200" dirty="0">
                <a:latin typeface="+mn-lt"/>
              </a:rPr>
              <a:t>**Denied action requires comments for the employee’s Information.   </a:t>
            </a:r>
          </a:p>
          <a:p>
            <a:pPr eaLnBrk="1" hangingPunct="1">
              <a:defRPr/>
            </a:pPr>
            <a:br>
              <a:rPr lang="en-US" altLang="en-US" sz="1200" dirty="0">
                <a:latin typeface="+mn-lt"/>
              </a:rPr>
            </a:br>
            <a:r>
              <a:rPr lang="en-US" altLang="en-US" sz="1200" dirty="0">
                <a:latin typeface="+mn-lt"/>
              </a:rPr>
              <a:t>6) If […] icon appears under an employee’s name, this indicates the employee is also a supervisor within the department.  If you click on the […] icon their supervisor work roster will be brought up, and you have all the same supervisor privileges.    </a:t>
            </a:r>
            <a:br>
              <a:rPr lang="en-US" altLang="en-US" sz="1200" dirty="0">
                <a:latin typeface="+mn-lt"/>
              </a:rPr>
            </a:br>
            <a:endParaRPr lang="en-US" altLang="en-US" sz="1200" dirty="0">
              <a:latin typeface="+mn-lt"/>
            </a:endParaRPr>
          </a:p>
        </p:txBody>
      </p:sp>
    </p:spTree>
  </p:cSld>
  <p:clrMapOvr>
    <a:masterClrMapping/>
  </p:clrMapOvr>
</p:sld>
</file>

<file path=ppt/theme/theme1.xml><?xml version="1.0" encoding="utf-8"?>
<a:theme xmlns:a="http://schemas.openxmlformats.org/drawingml/2006/main" name="ATD">
  <a:themeElements>
    <a:clrScheme name="Navigant tempate repor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vigant tempate repo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igant tempate repor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vigant tempate repor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vigant tempate repor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vigant tempate repor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vigant tempate repor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vigant tempate repor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vigant tempate repor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33071</TotalTime>
  <Words>1679</Words>
  <Application>Microsoft Macintosh PowerPoint</Application>
  <PresentationFormat>On-screen Show (4:3)</PresentationFormat>
  <Paragraphs>164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Arial</vt:lpstr>
      <vt:lpstr>AauxPro OT</vt:lpstr>
      <vt:lpstr>Wingdings 2</vt:lpstr>
      <vt:lpstr>Century Gothic</vt:lpstr>
      <vt:lpstr>ATD</vt:lpstr>
      <vt:lpstr>  </vt:lpstr>
      <vt:lpstr>PowerPoint Presentation</vt:lpstr>
      <vt:lpstr>PowerPoint Presentation</vt:lpstr>
      <vt:lpstr>PowerPoint Presentation</vt:lpstr>
      <vt:lpstr>CLICK ON THE “HUMAN RESOURCES SYSTEMS” TAB </vt:lpstr>
      <vt:lpstr>SUNY HR Self Service </vt:lpstr>
      <vt:lpstr>PowerPoint Presentation</vt:lpstr>
      <vt:lpstr>PowerPoint Presentation</vt:lpstr>
      <vt:lpstr>Supervisor Work roster cont’d:</vt:lpstr>
      <vt:lpstr>Create Work Schedule – Click on Work Schedule, Click on Start Payroll Period</vt:lpstr>
      <vt:lpstr>Click on Start Pay Period, Select Radio Button, Select</vt:lpstr>
      <vt:lpstr>Review Employee Work Schedule, Start Period, Start Date, Input Hours (In/Out) Work Schedule, Press Submit</vt:lpstr>
      <vt:lpstr>Completed Work Schedule</vt:lpstr>
      <vt:lpstr>TIME RECORD:</vt:lpstr>
      <vt:lpstr>OTHER FEATURES ON THE TIME RECORD</vt:lpstr>
      <vt:lpstr>OTHER FEATURES ON THE TIME RECORD CONT’D</vt:lpstr>
      <vt:lpstr>TO ENTER TIME OFF REQUESTS:</vt:lpstr>
      <vt:lpstr>TIME OFF REQUEST – CONT’D</vt:lpstr>
      <vt:lpstr>MULTIPLE DAY TIME OFF REQUEST:</vt:lpstr>
      <vt:lpstr>STATUS OF TIME OFF REQUESTS:</vt:lpstr>
      <vt:lpstr>1) To take action on a pending time record once the supervisor has clicked on details from the work roster and reviewed the time record, please click approve or deny.    2) Once action has been taken, the pending time record will be removed from the work roster.  3) If approved, the time record will change to an approved status under the accrual pay period drop down  4) If Denied, the time record will show as denied with  required comments for the employee to correct as necessary and resubmit to supervisor. </vt:lpstr>
      <vt:lpstr>SIGN OUT OF THE SUNY BROWSER AND CLOSE  </vt:lpstr>
      <vt:lpstr>Legal Holidays </vt:lpstr>
      <vt:lpstr>Payroll Internet Website</vt:lpstr>
      <vt:lpstr>Payroll Calendar </vt:lpstr>
      <vt:lpstr>Questions?  Jennifer Del Rosario, Payroll Director x-1315 Patricia Ralph, Assistant Director x-8146  Email: Payroll@downstate.edu  For  Payroll Inquiries and Accrual Discrepancies  Email: Payroll@downstate.edu or call x-1139</vt:lpstr>
    </vt:vector>
  </TitlesOfParts>
  <Company>ATD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Template</dc:title>
  <dc:creator>ATD</dc:creator>
  <cp:lastModifiedBy>John Zubrovich</cp:lastModifiedBy>
  <cp:revision>1275</cp:revision>
  <cp:lastPrinted>2017-09-13T16:23:39Z</cp:lastPrinted>
  <dcterms:created xsi:type="dcterms:W3CDTF">2003-04-08T17:34:43Z</dcterms:created>
  <dcterms:modified xsi:type="dcterms:W3CDTF">2021-02-24T16:44:24Z</dcterms:modified>
</cp:coreProperties>
</file>