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7"/>
  </p:notesMasterIdLst>
  <p:handoutMasterIdLst>
    <p:handoutMasterId r:id="rId8"/>
  </p:handoutMasterIdLst>
  <p:sldIdLst>
    <p:sldId id="263" r:id="rId3"/>
    <p:sldId id="257" r:id="rId4"/>
    <p:sldId id="259" r:id="rId5"/>
    <p:sldId id="264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192" y="-4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1806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AF8408-76CD-4510-876D-E0D01D1DB0E5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050BAA9-FA1D-4AB0-9502-5B3D7AF1900F}">
      <dgm:prSet phldrT="[Text]"/>
      <dgm:spPr>
        <a:solidFill>
          <a:srgbClr val="0070C0"/>
        </a:solidFill>
        <a:ln>
          <a:solidFill>
            <a:srgbClr val="0070C0"/>
          </a:solidFill>
        </a:ln>
      </dgm:spPr>
      <dgm:t>
        <a:bodyPr/>
        <a:lstStyle/>
        <a:p>
          <a:r>
            <a:rPr lang="en-US" b="1" dirty="0" smtClean="0"/>
            <a:t>View Work Roster</a:t>
          </a:r>
          <a:endParaRPr lang="en-US" b="1" dirty="0"/>
        </a:p>
      </dgm:t>
    </dgm:pt>
    <dgm:pt modelId="{993D56E7-F04F-4C78-92EC-15F3FA68EB30}" type="parTrans" cxnId="{F6DC3FA7-67D2-40D7-98E9-88ED247B8268}">
      <dgm:prSet/>
      <dgm:spPr/>
      <dgm:t>
        <a:bodyPr/>
        <a:lstStyle/>
        <a:p>
          <a:endParaRPr lang="en-US"/>
        </a:p>
      </dgm:t>
    </dgm:pt>
    <dgm:pt modelId="{97C47C34-613A-4BAD-A478-F00B867F90FB}" type="sibTrans" cxnId="{F6DC3FA7-67D2-40D7-98E9-88ED247B8268}">
      <dgm:prSet/>
      <dgm:spPr/>
      <dgm:t>
        <a:bodyPr/>
        <a:lstStyle/>
        <a:p>
          <a:endParaRPr lang="en-US"/>
        </a:p>
      </dgm:t>
    </dgm:pt>
    <dgm:pt modelId="{DDE91F93-B826-44CA-98CC-A7F3EEAB5B19}">
      <dgm:prSet phldrT="[Text]"/>
      <dgm:spPr>
        <a:ln>
          <a:solidFill>
            <a:srgbClr val="0070C0"/>
          </a:solidFill>
        </a:ln>
      </dgm:spPr>
      <dgm:t>
        <a:bodyPr/>
        <a:lstStyle/>
        <a:p>
          <a:r>
            <a:rPr lang="en-US" dirty="0" smtClean="0">
              <a:solidFill>
                <a:srgbClr val="002060"/>
              </a:solidFill>
            </a:rPr>
            <a:t>View Time Information of your Direct Reports using the “Work Roster”</a:t>
          </a:r>
          <a:endParaRPr lang="en-US" dirty="0">
            <a:solidFill>
              <a:srgbClr val="002060"/>
            </a:solidFill>
          </a:endParaRPr>
        </a:p>
      </dgm:t>
    </dgm:pt>
    <dgm:pt modelId="{2ECAD48F-9676-4AE6-92EC-3AE847E6207B}" type="parTrans" cxnId="{10C794FE-5EDF-4846-B42D-DE399AE972F9}">
      <dgm:prSet/>
      <dgm:spPr/>
      <dgm:t>
        <a:bodyPr/>
        <a:lstStyle/>
        <a:p>
          <a:endParaRPr lang="en-US"/>
        </a:p>
      </dgm:t>
    </dgm:pt>
    <dgm:pt modelId="{D28477EA-3F04-4DD6-A109-20689D8ACC17}" type="sibTrans" cxnId="{10C794FE-5EDF-4846-B42D-DE399AE972F9}">
      <dgm:prSet/>
      <dgm:spPr/>
      <dgm:t>
        <a:bodyPr/>
        <a:lstStyle/>
        <a:p>
          <a:endParaRPr lang="en-US"/>
        </a:p>
      </dgm:t>
    </dgm:pt>
    <dgm:pt modelId="{D4ADD7A7-66CD-4AF3-9CA5-0673BDCCC67F}">
      <dgm:prSet phldrT="[Text]"/>
      <dgm:spPr>
        <a:solidFill>
          <a:srgbClr val="0070C0"/>
        </a:solidFill>
        <a:ln>
          <a:solidFill>
            <a:srgbClr val="0070C0"/>
          </a:solidFill>
        </a:ln>
      </dgm:spPr>
      <dgm:t>
        <a:bodyPr/>
        <a:lstStyle/>
        <a:p>
          <a:r>
            <a:rPr lang="en-US" b="1" dirty="0" smtClean="0"/>
            <a:t>Review and Approve</a:t>
          </a:r>
          <a:endParaRPr lang="en-US" b="1" dirty="0"/>
        </a:p>
      </dgm:t>
    </dgm:pt>
    <dgm:pt modelId="{88F6FCB9-201F-4AD3-B90E-28CCC78E51F5}" type="parTrans" cxnId="{F51A4F1B-AF58-464C-8430-B18DFD0798E7}">
      <dgm:prSet/>
      <dgm:spPr/>
      <dgm:t>
        <a:bodyPr/>
        <a:lstStyle/>
        <a:p>
          <a:endParaRPr lang="en-US"/>
        </a:p>
      </dgm:t>
    </dgm:pt>
    <dgm:pt modelId="{0BBD5D4C-0C94-488C-8C53-94327F77413F}" type="sibTrans" cxnId="{F51A4F1B-AF58-464C-8430-B18DFD0798E7}">
      <dgm:prSet/>
      <dgm:spPr/>
      <dgm:t>
        <a:bodyPr/>
        <a:lstStyle/>
        <a:p>
          <a:endParaRPr lang="en-US"/>
        </a:p>
      </dgm:t>
    </dgm:pt>
    <dgm:pt modelId="{E8F0DA17-2B80-4B60-A4D8-0A8C834DA303}">
      <dgm:prSet phldrT="[Text]"/>
      <dgm:spPr>
        <a:ln>
          <a:solidFill>
            <a:srgbClr val="0070C0"/>
          </a:solidFill>
        </a:ln>
      </dgm:spPr>
      <dgm:t>
        <a:bodyPr/>
        <a:lstStyle/>
        <a:p>
          <a:r>
            <a:rPr lang="en-US" dirty="0" smtClean="0">
              <a:solidFill>
                <a:srgbClr val="002060"/>
              </a:solidFill>
            </a:rPr>
            <a:t>Review Employee’s Time Record - then select “Approve,” “Deny,” or even “Ignore”</a:t>
          </a:r>
          <a:endParaRPr lang="en-US" dirty="0">
            <a:solidFill>
              <a:srgbClr val="002060"/>
            </a:solidFill>
          </a:endParaRPr>
        </a:p>
      </dgm:t>
    </dgm:pt>
    <dgm:pt modelId="{80DDFD0D-4557-4246-A513-AA32FAFF1992}" type="parTrans" cxnId="{8EC7861F-A152-4E69-9135-639A4FDC98A6}">
      <dgm:prSet/>
      <dgm:spPr/>
      <dgm:t>
        <a:bodyPr/>
        <a:lstStyle/>
        <a:p>
          <a:endParaRPr lang="en-US"/>
        </a:p>
      </dgm:t>
    </dgm:pt>
    <dgm:pt modelId="{90A379B3-646B-416D-A4E7-52D2F1D93F44}" type="sibTrans" cxnId="{8EC7861F-A152-4E69-9135-639A4FDC98A6}">
      <dgm:prSet/>
      <dgm:spPr/>
      <dgm:t>
        <a:bodyPr/>
        <a:lstStyle/>
        <a:p>
          <a:endParaRPr lang="en-US"/>
        </a:p>
      </dgm:t>
    </dgm:pt>
    <dgm:pt modelId="{09506FB0-3C57-45E5-BB22-19E42CEB8639}">
      <dgm:prSet phldrT="[Text]"/>
      <dgm:spPr>
        <a:solidFill>
          <a:srgbClr val="0070C0"/>
        </a:solidFill>
        <a:ln>
          <a:solidFill>
            <a:srgbClr val="0070C0"/>
          </a:solidFill>
        </a:ln>
      </dgm:spPr>
      <dgm:t>
        <a:bodyPr/>
        <a:lstStyle/>
        <a:p>
          <a:r>
            <a:rPr lang="en-US" b="1" dirty="0" smtClean="0"/>
            <a:t>Submit</a:t>
          </a:r>
          <a:endParaRPr lang="en-US" b="1" dirty="0"/>
        </a:p>
      </dgm:t>
    </dgm:pt>
    <dgm:pt modelId="{83B01F12-7BCB-42F2-BD86-4E644B836746}" type="parTrans" cxnId="{B3F1CCEB-828F-4E3D-AEB5-D6082367FF3F}">
      <dgm:prSet/>
      <dgm:spPr/>
      <dgm:t>
        <a:bodyPr/>
        <a:lstStyle/>
        <a:p>
          <a:endParaRPr lang="en-US"/>
        </a:p>
      </dgm:t>
    </dgm:pt>
    <dgm:pt modelId="{75FA18B6-7E99-4AD9-A69C-043A01BFFD57}" type="sibTrans" cxnId="{B3F1CCEB-828F-4E3D-AEB5-D6082367FF3F}">
      <dgm:prSet/>
      <dgm:spPr/>
      <dgm:t>
        <a:bodyPr/>
        <a:lstStyle/>
        <a:p>
          <a:endParaRPr lang="en-US"/>
        </a:p>
      </dgm:t>
    </dgm:pt>
    <dgm:pt modelId="{0185C14A-BEFB-4E8E-89AF-E12EE6189005}">
      <dgm:prSet phldrT="[Text]"/>
      <dgm:spPr>
        <a:ln>
          <a:solidFill>
            <a:srgbClr val="0070C0"/>
          </a:solidFill>
        </a:ln>
      </dgm:spPr>
      <dgm:t>
        <a:bodyPr/>
        <a:lstStyle/>
        <a:p>
          <a:r>
            <a:rPr lang="en-US" dirty="0" smtClean="0">
              <a:solidFill>
                <a:srgbClr val="002060"/>
              </a:solidFill>
            </a:rPr>
            <a:t> Submit, Log-off, and Close Browser</a:t>
          </a:r>
          <a:endParaRPr lang="en-US" dirty="0">
            <a:solidFill>
              <a:srgbClr val="002060"/>
            </a:solidFill>
          </a:endParaRPr>
        </a:p>
      </dgm:t>
    </dgm:pt>
    <dgm:pt modelId="{056BBDFC-2D01-43AC-8350-14C8CB87609C}" type="parTrans" cxnId="{52EE79DB-9137-40CA-A5EC-706CDD3E5BAC}">
      <dgm:prSet/>
      <dgm:spPr/>
      <dgm:t>
        <a:bodyPr/>
        <a:lstStyle/>
        <a:p>
          <a:endParaRPr lang="en-US"/>
        </a:p>
      </dgm:t>
    </dgm:pt>
    <dgm:pt modelId="{3DAF964A-768F-48A9-A6EC-DA4FF56B2255}" type="sibTrans" cxnId="{52EE79DB-9137-40CA-A5EC-706CDD3E5BAC}">
      <dgm:prSet/>
      <dgm:spPr/>
      <dgm:t>
        <a:bodyPr/>
        <a:lstStyle/>
        <a:p>
          <a:endParaRPr lang="en-US"/>
        </a:p>
      </dgm:t>
    </dgm:pt>
    <dgm:pt modelId="{58CACE53-A777-4164-83E9-16DB4996D29E}" type="pres">
      <dgm:prSet presAssocID="{3FAF8408-76CD-4510-876D-E0D01D1DB0E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4AFB559-E811-46A0-96EA-8952C01B83A1}" type="pres">
      <dgm:prSet presAssocID="{C050BAA9-FA1D-4AB0-9502-5B3D7AF1900F}" presName="composite" presStyleCnt="0"/>
      <dgm:spPr/>
    </dgm:pt>
    <dgm:pt modelId="{9014C276-B467-4D3E-9550-83E269CFA1DD}" type="pres">
      <dgm:prSet presAssocID="{C050BAA9-FA1D-4AB0-9502-5B3D7AF1900F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813E62-122A-4D6B-A58A-EF23EFFC7A74}" type="pres">
      <dgm:prSet presAssocID="{C050BAA9-FA1D-4AB0-9502-5B3D7AF1900F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9CE557-0DEF-4592-9FBD-7AD0B7407CDA}" type="pres">
      <dgm:prSet presAssocID="{97C47C34-613A-4BAD-A478-F00B867F90FB}" presName="sp" presStyleCnt="0"/>
      <dgm:spPr/>
    </dgm:pt>
    <dgm:pt modelId="{6C35F69D-CDCF-4633-A917-D9E8FDEFD581}" type="pres">
      <dgm:prSet presAssocID="{D4ADD7A7-66CD-4AF3-9CA5-0673BDCCC67F}" presName="composite" presStyleCnt="0"/>
      <dgm:spPr/>
    </dgm:pt>
    <dgm:pt modelId="{AD188536-75C1-4C47-85F0-2AC48BC110F8}" type="pres">
      <dgm:prSet presAssocID="{D4ADD7A7-66CD-4AF3-9CA5-0673BDCCC67F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FB54BC-085D-4167-AF18-5A3D9D1ECF0A}" type="pres">
      <dgm:prSet presAssocID="{D4ADD7A7-66CD-4AF3-9CA5-0673BDCCC67F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9156C9-C79D-4D8C-B22A-940C0A30B806}" type="pres">
      <dgm:prSet presAssocID="{0BBD5D4C-0C94-488C-8C53-94327F77413F}" presName="sp" presStyleCnt="0"/>
      <dgm:spPr/>
    </dgm:pt>
    <dgm:pt modelId="{09C8AD34-72C0-4397-913E-80031BE794F4}" type="pres">
      <dgm:prSet presAssocID="{09506FB0-3C57-45E5-BB22-19E42CEB8639}" presName="composite" presStyleCnt="0"/>
      <dgm:spPr/>
    </dgm:pt>
    <dgm:pt modelId="{3078D609-48DD-4BB9-B09E-6A3ACB1BA557}" type="pres">
      <dgm:prSet presAssocID="{09506FB0-3C57-45E5-BB22-19E42CEB8639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9B2981-89C4-463F-9A6B-2D809C431FF4}" type="pres">
      <dgm:prSet presAssocID="{09506FB0-3C57-45E5-BB22-19E42CEB8639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FAC7689-E9DC-48DF-8704-FFC91BA238BF}" type="presOf" srcId="{DDE91F93-B826-44CA-98CC-A7F3EEAB5B19}" destId="{19813E62-122A-4D6B-A58A-EF23EFFC7A74}" srcOrd="0" destOrd="0" presId="urn:microsoft.com/office/officeart/2005/8/layout/chevron2"/>
    <dgm:cxn modelId="{B3F1CCEB-828F-4E3D-AEB5-D6082367FF3F}" srcId="{3FAF8408-76CD-4510-876D-E0D01D1DB0E5}" destId="{09506FB0-3C57-45E5-BB22-19E42CEB8639}" srcOrd="2" destOrd="0" parTransId="{83B01F12-7BCB-42F2-BD86-4E644B836746}" sibTransId="{75FA18B6-7E99-4AD9-A69C-043A01BFFD57}"/>
    <dgm:cxn modelId="{F5A8CC6D-B9E4-4FFD-85A5-99C99926CD09}" type="presOf" srcId="{09506FB0-3C57-45E5-BB22-19E42CEB8639}" destId="{3078D609-48DD-4BB9-B09E-6A3ACB1BA557}" srcOrd="0" destOrd="0" presId="urn:microsoft.com/office/officeart/2005/8/layout/chevron2"/>
    <dgm:cxn modelId="{71A0C089-486B-421E-866D-6502C8089D06}" type="presOf" srcId="{E8F0DA17-2B80-4B60-A4D8-0A8C834DA303}" destId="{23FB54BC-085D-4167-AF18-5A3D9D1ECF0A}" srcOrd="0" destOrd="0" presId="urn:microsoft.com/office/officeart/2005/8/layout/chevron2"/>
    <dgm:cxn modelId="{33B7A25E-9077-4BA5-AFE2-0629F7833C22}" type="presOf" srcId="{D4ADD7A7-66CD-4AF3-9CA5-0673BDCCC67F}" destId="{AD188536-75C1-4C47-85F0-2AC48BC110F8}" srcOrd="0" destOrd="0" presId="urn:microsoft.com/office/officeart/2005/8/layout/chevron2"/>
    <dgm:cxn modelId="{52EE79DB-9137-40CA-A5EC-706CDD3E5BAC}" srcId="{09506FB0-3C57-45E5-BB22-19E42CEB8639}" destId="{0185C14A-BEFB-4E8E-89AF-E12EE6189005}" srcOrd="0" destOrd="0" parTransId="{056BBDFC-2D01-43AC-8350-14C8CB87609C}" sibTransId="{3DAF964A-768F-48A9-A6EC-DA4FF56B2255}"/>
    <dgm:cxn modelId="{1FFE98C9-D8BB-4673-96AD-6897BC4B5111}" type="presOf" srcId="{C050BAA9-FA1D-4AB0-9502-5B3D7AF1900F}" destId="{9014C276-B467-4D3E-9550-83E269CFA1DD}" srcOrd="0" destOrd="0" presId="urn:microsoft.com/office/officeart/2005/8/layout/chevron2"/>
    <dgm:cxn modelId="{9FB38B25-0C22-4D66-BB30-3444BD488D25}" type="presOf" srcId="{3FAF8408-76CD-4510-876D-E0D01D1DB0E5}" destId="{58CACE53-A777-4164-83E9-16DB4996D29E}" srcOrd="0" destOrd="0" presId="urn:microsoft.com/office/officeart/2005/8/layout/chevron2"/>
    <dgm:cxn modelId="{10C794FE-5EDF-4846-B42D-DE399AE972F9}" srcId="{C050BAA9-FA1D-4AB0-9502-5B3D7AF1900F}" destId="{DDE91F93-B826-44CA-98CC-A7F3EEAB5B19}" srcOrd="0" destOrd="0" parTransId="{2ECAD48F-9676-4AE6-92EC-3AE847E6207B}" sibTransId="{D28477EA-3F04-4DD6-A109-20689D8ACC17}"/>
    <dgm:cxn modelId="{8EC7861F-A152-4E69-9135-639A4FDC98A6}" srcId="{D4ADD7A7-66CD-4AF3-9CA5-0673BDCCC67F}" destId="{E8F0DA17-2B80-4B60-A4D8-0A8C834DA303}" srcOrd="0" destOrd="0" parTransId="{80DDFD0D-4557-4246-A513-AA32FAFF1992}" sibTransId="{90A379B3-646B-416D-A4E7-52D2F1D93F44}"/>
    <dgm:cxn modelId="{CC113391-0327-47FF-9CA4-0603BDD359B9}" type="presOf" srcId="{0185C14A-BEFB-4E8E-89AF-E12EE6189005}" destId="{299B2981-89C4-463F-9A6B-2D809C431FF4}" srcOrd="0" destOrd="0" presId="urn:microsoft.com/office/officeart/2005/8/layout/chevron2"/>
    <dgm:cxn modelId="{F6DC3FA7-67D2-40D7-98E9-88ED247B8268}" srcId="{3FAF8408-76CD-4510-876D-E0D01D1DB0E5}" destId="{C050BAA9-FA1D-4AB0-9502-5B3D7AF1900F}" srcOrd="0" destOrd="0" parTransId="{993D56E7-F04F-4C78-92EC-15F3FA68EB30}" sibTransId="{97C47C34-613A-4BAD-A478-F00B867F90FB}"/>
    <dgm:cxn modelId="{F51A4F1B-AF58-464C-8430-B18DFD0798E7}" srcId="{3FAF8408-76CD-4510-876D-E0D01D1DB0E5}" destId="{D4ADD7A7-66CD-4AF3-9CA5-0673BDCCC67F}" srcOrd="1" destOrd="0" parTransId="{88F6FCB9-201F-4AD3-B90E-28CCC78E51F5}" sibTransId="{0BBD5D4C-0C94-488C-8C53-94327F77413F}"/>
    <dgm:cxn modelId="{D6FC6F81-A726-48F9-BF09-AE810C0DA7C6}" type="presParOf" srcId="{58CACE53-A777-4164-83E9-16DB4996D29E}" destId="{14AFB559-E811-46A0-96EA-8952C01B83A1}" srcOrd="0" destOrd="0" presId="urn:microsoft.com/office/officeart/2005/8/layout/chevron2"/>
    <dgm:cxn modelId="{CDF2A381-A050-40EC-97A8-91DD75AEFD80}" type="presParOf" srcId="{14AFB559-E811-46A0-96EA-8952C01B83A1}" destId="{9014C276-B467-4D3E-9550-83E269CFA1DD}" srcOrd="0" destOrd="0" presId="urn:microsoft.com/office/officeart/2005/8/layout/chevron2"/>
    <dgm:cxn modelId="{918EFAD8-EA76-48EC-9FE1-7C3610FB255E}" type="presParOf" srcId="{14AFB559-E811-46A0-96EA-8952C01B83A1}" destId="{19813E62-122A-4D6B-A58A-EF23EFFC7A74}" srcOrd="1" destOrd="0" presId="urn:microsoft.com/office/officeart/2005/8/layout/chevron2"/>
    <dgm:cxn modelId="{2B09F4A8-1D91-49E2-A3D6-4297226CA709}" type="presParOf" srcId="{58CACE53-A777-4164-83E9-16DB4996D29E}" destId="{969CE557-0DEF-4592-9FBD-7AD0B7407CDA}" srcOrd="1" destOrd="0" presId="urn:microsoft.com/office/officeart/2005/8/layout/chevron2"/>
    <dgm:cxn modelId="{2517D826-AFA5-4C25-BC69-74309418A471}" type="presParOf" srcId="{58CACE53-A777-4164-83E9-16DB4996D29E}" destId="{6C35F69D-CDCF-4633-A917-D9E8FDEFD581}" srcOrd="2" destOrd="0" presId="urn:microsoft.com/office/officeart/2005/8/layout/chevron2"/>
    <dgm:cxn modelId="{66767334-4805-442B-A2ED-827170A7876A}" type="presParOf" srcId="{6C35F69D-CDCF-4633-A917-D9E8FDEFD581}" destId="{AD188536-75C1-4C47-85F0-2AC48BC110F8}" srcOrd="0" destOrd="0" presId="urn:microsoft.com/office/officeart/2005/8/layout/chevron2"/>
    <dgm:cxn modelId="{974CC9BE-0BD9-4D62-ACB6-DEB718041ADB}" type="presParOf" srcId="{6C35F69D-CDCF-4633-A917-D9E8FDEFD581}" destId="{23FB54BC-085D-4167-AF18-5A3D9D1ECF0A}" srcOrd="1" destOrd="0" presId="urn:microsoft.com/office/officeart/2005/8/layout/chevron2"/>
    <dgm:cxn modelId="{9FB23AA8-D5EA-4DD0-85A9-6207D022FC8C}" type="presParOf" srcId="{58CACE53-A777-4164-83E9-16DB4996D29E}" destId="{FE9156C9-C79D-4D8C-B22A-940C0A30B806}" srcOrd="3" destOrd="0" presId="urn:microsoft.com/office/officeart/2005/8/layout/chevron2"/>
    <dgm:cxn modelId="{527E8E9A-16E3-4546-9FAD-F1A0088DC350}" type="presParOf" srcId="{58CACE53-A777-4164-83E9-16DB4996D29E}" destId="{09C8AD34-72C0-4397-913E-80031BE794F4}" srcOrd="4" destOrd="0" presId="urn:microsoft.com/office/officeart/2005/8/layout/chevron2"/>
    <dgm:cxn modelId="{299F98F7-A790-4E0E-8B66-7D08677905A0}" type="presParOf" srcId="{09C8AD34-72C0-4397-913E-80031BE794F4}" destId="{3078D609-48DD-4BB9-B09E-6A3ACB1BA557}" srcOrd="0" destOrd="0" presId="urn:microsoft.com/office/officeart/2005/8/layout/chevron2"/>
    <dgm:cxn modelId="{21F0DDDF-7D68-465E-B5E0-8AF4B26469BB}" type="presParOf" srcId="{09C8AD34-72C0-4397-913E-80031BE794F4}" destId="{299B2981-89C4-463F-9A6B-2D809C431FF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14C276-B467-4D3E-9550-83E269CFA1DD}">
      <dsp:nvSpPr>
        <dsp:cNvPr id="0" name=""/>
        <dsp:cNvSpPr/>
      </dsp:nvSpPr>
      <dsp:spPr>
        <a:xfrm rot="5400000">
          <a:off x="-247798" y="249366"/>
          <a:ext cx="1651992" cy="1156394"/>
        </a:xfrm>
        <a:prstGeom prst="chevron">
          <a:avLst/>
        </a:prstGeom>
        <a:solidFill>
          <a:srgbClr val="0070C0"/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View Work Roster</a:t>
          </a:r>
          <a:endParaRPr lang="en-US" sz="1600" b="1" kern="1200" dirty="0"/>
        </a:p>
      </dsp:txBody>
      <dsp:txXfrm rot="-5400000">
        <a:off x="1" y="579764"/>
        <a:ext cx="1156394" cy="495598"/>
      </dsp:txXfrm>
    </dsp:sp>
    <dsp:sp modelId="{19813E62-122A-4D6B-A58A-EF23EFFC7A74}">
      <dsp:nvSpPr>
        <dsp:cNvPr id="0" name=""/>
        <dsp:cNvSpPr/>
      </dsp:nvSpPr>
      <dsp:spPr>
        <a:xfrm rot="5400000">
          <a:off x="3927499" y="-2769537"/>
          <a:ext cx="1073794" cy="661600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smtClean="0">
              <a:solidFill>
                <a:srgbClr val="002060"/>
              </a:solidFill>
            </a:rPr>
            <a:t>View Time Information of your Direct Reports using the “Work Roster”</a:t>
          </a:r>
          <a:endParaRPr lang="en-US" sz="2600" kern="1200" dirty="0">
            <a:solidFill>
              <a:srgbClr val="002060"/>
            </a:solidFill>
          </a:endParaRPr>
        </a:p>
      </dsp:txBody>
      <dsp:txXfrm rot="-5400000">
        <a:off x="1156394" y="53986"/>
        <a:ext cx="6563587" cy="968958"/>
      </dsp:txXfrm>
    </dsp:sp>
    <dsp:sp modelId="{AD188536-75C1-4C47-85F0-2AC48BC110F8}">
      <dsp:nvSpPr>
        <dsp:cNvPr id="0" name=""/>
        <dsp:cNvSpPr/>
      </dsp:nvSpPr>
      <dsp:spPr>
        <a:xfrm rot="5400000">
          <a:off x="-247798" y="1707802"/>
          <a:ext cx="1651992" cy="1156394"/>
        </a:xfrm>
        <a:prstGeom prst="chevron">
          <a:avLst/>
        </a:prstGeom>
        <a:solidFill>
          <a:srgbClr val="0070C0"/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Review and Approve</a:t>
          </a:r>
          <a:endParaRPr lang="en-US" sz="1600" b="1" kern="1200" dirty="0"/>
        </a:p>
      </dsp:txBody>
      <dsp:txXfrm rot="-5400000">
        <a:off x="1" y="2038200"/>
        <a:ext cx="1156394" cy="495598"/>
      </dsp:txXfrm>
    </dsp:sp>
    <dsp:sp modelId="{23FB54BC-085D-4167-AF18-5A3D9D1ECF0A}">
      <dsp:nvSpPr>
        <dsp:cNvPr id="0" name=""/>
        <dsp:cNvSpPr/>
      </dsp:nvSpPr>
      <dsp:spPr>
        <a:xfrm rot="5400000">
          <a:off x="3927499" y="-1311101"/>
          <a:ext cx="1073794" cy="661600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smtClean="0">
              <a:solidFill>
                <a:srgbClr val="002060"/>
              </a:solidFill>
            </a:rPr>
            <a:t>Review Employee’s Time Record - then select “Approve,” “Deny,” or even “Ignore”</a:t>
          </a:r>
          <a:endParaRPr lang="en-US" sz="2600" kern="1200" dirty="0">
            <a:solidFill>
              <a:srgbClr val="002060"/>
            </a:solidFill>
          </a:endParaRPr>
        </a:p>
      </dsp:txBody>
      <dsp:txXfrm rot="-5400000">
        <a:off x="1156394" y="1512422"/>
        <a:ext cx="6563587" cy="968958"/>
      </dsp:txXfrm>
    </dsp:sp>
    <dsp:sp modelId="{3078D609-48DD-4BB9-B09E-6A3ACB1BA557}">
      <dsp:nvSpPr>
        <dsp:cNvPr id="0" name=""/>
        <dsp:cNvSpPr/>
      </dsp:nvSpPr>
      <dsp:spPr>
        <a:xfrm rot="5400000">
          <a:off x="-247798" y="3166238"/>
          <a:ext cx="1651992" cy="1156394"/>
        </a:xfrm>
        <a:prstGeom prst="chevron">
          <a:avLst/>
        </a:prstGeom>
        <a:solidFill>
          <a:srgbClr val="0070C0"/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Submit</a:t>
          </a:r>
          <a:endParaRPr lang="en-US" sz="1600" b="1" kern="1200" dirty="0"/>
        </a:p>
      </dsp:txBody>
      <dsp:txXfrm rot="-5400000">
        <a:off x="1" y="3496636"/>
        <a:ext cx="1156394" cy="495598"/>
      </dsp:txXfrm>
    </dsp:sp>
    <dsp:sp modelId="{299B2981-89C4-463F-9A6B-2D809C431FF4}">
      <dsp:nvSpPr>
        <dsp:cNvPr id="0" name=""/>
        <dsp:cNvSpPr/>
      </dsp:nvSpPr>
      <dsp:spPr>
        <a:xfrm rot="5400000">
          <a:off x="3927499" y="147334"/>
          <a:ext cx="1073794" cy="661600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smtClean="0">
              <a:solidFill>
                <a:srgbClr val="002060"/>
              </a:solidFill>
            </a:rPr>
            <a:t> Submit, Log-off, and Close Browser</a:t>
          </a:r>
          <a:endParaRPr lang="en-US" sz="2600" kern="1200" dirty="0">
            <a:solidFill>
              <a:srgbClr val="002060"/>
            </a:solidFill>
          </a:endParaRPr>
        </a:p>
      </dsp:txBody>
      <dsp:txXfrm rot="-5400000">
        <a:off x="1156394" y="2970857"/>
        <a:ext cx="6563587" cy="9689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8913B7-FDB7-4D6A-9099-5B65E9AF7A16}" type="datetimeFigureOut">
              <a:rPr lang="en-US" smtClean="0"/>
              <a:t>2/3/2014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0C106A-AD8F-445F-A841-FE57C6EF07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4926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5E51A9-6C2E-44E1-952C-2E2047801DAA}" type="datetimeFigureOut">
              <a:rPr lang="en-US" smtClean="0"/>
              <a:t>2/3/2014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8CF72E-31AB-420B-B33C-07328F9E0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177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24580" name="Slide Number Placeholder 3"/>
          <p:cNvSpPr txBox="1">
            <a:spLocks noGrp="1"/>
          </p:cNvSpPr>
          <p:nvPr/>
        </p:nvSpPr>
        <p:spPr bwMode="auto">
          <a:xfrm>
            <a:off x="3857625" y="8711472"/>
            <a:ext cx="3025223" cy="445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090" tIns="44045" rIns="88090" bIns="44045" anchor="b"/>
          <a:lstStyle>
            <a:lvl1pPr defTabSz="896938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defTabSz="896938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defTabSz="896938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defTabSz="896938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defTabSz="896938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defTabSz="8969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defTabSz="8969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defTabSz="8969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defTabSz="8969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 eaLnBrk="1" hangingPunct="1"/>
            <a:fld id="{8E7C1FEA-8409-426D-AAED-B0739639070E}" type="slidenum">
              <a:rPr lang="en-US" sz="1200"/>
              <a:pPr algn="r" eaLnBrk="1" hangingPunct="1"/>
              <a:t>1</a:t>
            </a:fld>
            <a:endParaRPr 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8CF72E-31AB-420B-B33C-07328F9E000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006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E1EF3-83C6-4EA4-BC9C-8A899043C73B}" type="datetimeFigureOut">
              <a:rPr lang="en-US" smtClean="0"/>
              <a:t>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7992-B62C-4132-A8F3-9A50A59986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492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E1EF3-83C6-4EA4-BC9C-8A899043C73B}" type="datetimeFigureOut">
              <a:rPr lang="en-US" smtClean="0"/>
              <a:t>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7992-B62C-4132-A8F3-9A50A59986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160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E1EF3-83C6-4EA4-BC9C-8A899043C73B}" type="datetimeFigureOut">
              <a:rPr lang="en-US" smtClean="0"/>
              <a:t>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7992-B62C-4132-A8F3-9A50A59986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9620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5" name="Text Box 23"/>
          <p:cNvSpPr txBox="1">
            <a:spLocks noChangeArrowheads="1"/>
          </p:cNvSpPr>
          <p:nvPr/>
        </p:nvSpPr>
        <p:spPr bwMode="auto">
          <a:xfrm>
            <a:off x="6781800" y="6019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" name="Line 25"/>
          <p:cNvSpPr>
            <a:spLocks noChangeShapeType="1"/>
          </p:cNvSpPr>
          <p:nvPr/>
        </p:nvSpPr>
        <p:spPr bwMode="auto">
          <a:xfrm>
            <a:off x="152400" y="914400"/>
            <a:ext cx="8763000" cy="0"/>
          </a:xfrm>
          <a:prstGeom prst="line">
            <a:avLst/>
          </a:prstGeom>
          <a:noFill/>
          <a:ln w="53975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7" name="Line 25"/>
          <p:cNvSpPr>
            <a:spLocks noChangeShapeType="1"/>
          </p:cNvSpPr>
          <p:nvPr/>
        </p:nvSpPr>
        <p:spPr bwMode="auto">
          <a:xfrm>
            <a:off x="247650" y="990600"/>
            <a:ext cx="8743950" cy="0"/>
          </a:xfrm>
          <a:prstGeom prst="line">
            <a:avLst/>
          </a:prstGeom>
          <a:noFill/>
          <a:ln w="53975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mtClean="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7270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mtClean="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410318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269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235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061345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143000"/>
            <a:ext cx="4038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143000"/>
            <a:ext cx="4038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9831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4271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924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2010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E1EF3-83C6-4EA4-BC9C-8A899043C73B}" type="datetimeFigureOut">
              <a:rPr lang="en-US" smtClean="0"/>
              <a:t>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7992-B62C-4132-A8F3-9A50A59986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523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55711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107164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1740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52400"/>
            <a:ext cx="21336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152400"/>
            <a:ext cx="62484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1755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534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1143000"/>
            <a:ext cx="4038600" cy="4800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143000"/>
            <a:ext cx="4038600" cy="4800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0337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991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4697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534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381000" y="1143000"/>
            <a:ext cx="8229600" cy="4800600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040185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E1EF3-83C6-4EA4-BC9C-8A899043C73B}" type="datetimeFigureOut">
              <a:rPr lang="en-US" smtClean="0"/>
              <a:t>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7992-B62C-4132-A8F3-9A50A59986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8750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E1EF3-83C6-4EA4-BC9C-8A899043C73B}" type="datetimeFigureOut">
              <a:rPr lang="en-US" smtClean="0"/>
              <a:t>2/3/2014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7992-B62C-4132-A8F3-9A50A59986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261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E1EF3-83C6-4EA4-BC9C-8A899043C73B}" type="datetimeFigureOut">
              <a:rPr lang="en-US" smtClean="0"/>
              <a:t>2/3/2014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7992-B62C-4132-A8F3-9A50A59986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1981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E1EF3-83C6-4EA4-BC9C-8A899043C73B}" type="datetimeFigureOut">
              <a:rPr lang="en-US" smtClean="0"/>
              <a:t>2/3/2014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7992-B62C-4132-A8F3-9A50A59986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9220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E1EF3-83C6-4EA4-BC9C-8A899043C73B}" type="datetimeFigureOut">
              <a:rPr lang="en-US" smtClean="0"/>
              <a:t>2/3/2014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7992-B62C-4132-A8F3-9A50A59986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8079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E1EF3-83C6-4EA4-BC9C-8A899043C73B}" type="datetimeFigureOut">
              <a:rPr lang="en-US" smtClean="0"/>
              <a:t>2/3/2014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7992-B62C-4132-A8F3-9A50A59986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725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E1EF3-83C6-4EA4-BC9C-8A899043C73B}" type="datetimeFigureOut">
              <a:rPr lang="en-US" smtClean="0"/>
              <a:t>2/3/2014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7992-B62C-4132-A8F3-9A50A59986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443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EE1EF3-83C6-4EA4-BC9C-8A899043C73B}" type="datetimeFigureOut">
              <a:rPr lang="en-US" smtClean="0"/>
              <a:t>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9B7992-B62C-4132-A8F3-9A50A59986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805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gray">
          <a:xfrm>
            <a:off x="381000" y="152400"/>
            <a:ext cx="8534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143000"/>
            <a:ext cx="8229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  <a:p>
            <a:pPr lvl="4"/>
            <a:endParaRPr lang="en-US" smtClean="0"/>
          </a:p>
          <a:p>
            <a:pPr lvl="4"/>
            <a:endParaRPr lang="en-US" smtClean="0"/>
          </a:p>
        </p:txBody>
      </p:sp>
      <p:sp>
        <p:nvSpPr>
          <p:cNvPr id="1029" name="Text Box 23"/>
          <p:cNvSpPr txBox="1">
            <a:spLocks noChangeArrowheads="1"/>
          </p:cNvSpPr>
          <p:nvPr/>
        </p:nvSpPr>
        <p:spPr bwMode="auto">
          <a:xfrm>
            <a:off x="6781800" y="6019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0" name="Line 25"/>
          <p:cNvSpPr>
            <a:spLocks noChangeShapeType="1"/>
          </p:cNvSpPr>
          <p:nvPr/>
        </p:nvSpPr>
        <p:spPr bwMode="auto">
          <a:xfrm>
            <a:off x="152400" y="914400"/>
            <a:ext cx="8763000" cy="0"/>
          </a:xfrm>
          <a:prstGeom prst="line">
            <a:avLst/>
          </a:prstGeom>
          <a:noFill/>
          <a:ln w="53975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032" name="Line 25"/>
          <p:cNvSpPr>
            <a:spLocks noChangeShapeType="1"/>
          </p:cNvSpPr>
          <p:nvPr/>
        </p:nvSpPr>
        <p:spPr bwMode="auto">
          <a:xfrm>
            <a:off x="247650" y="990600"/>
            <a:ext cx="8743950" cy="0"/>
          </a:xfrm>
          <a:prstGeom prst="line">
            <a:avLst/>
          </a:prstGeom>
          <a:noFill/>
          <a:ln w="53975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pic>
        <p:nvPicPr>
          <p:cNvPr id="1033" name="Picture 9" descr="Downstate Seal-cmyk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562600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0064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 i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 i="1">
          <a:solidFill>
            <a:srgbClr val="00000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 i="1">
          <a:solidFill>
            <a:srgbClr val="00000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 i="1">
          <a:solidFill>
            <a:srgbClr val="00000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 i="1">
          <a:solidFill>
            <a:srgbClr val="000000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rgbClr val="00000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rgbClr val="00000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rgbClr val="00000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rgbClr val="0000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tabLst>
          <a:tab pos="2574925" algn="l"/>
        </a:tabLst>
        <a:defRPr sz="1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tabLst>
          <a:tab pos="2574925" algn="l"/>
        </a:tabLst>
        <a:defRPr sz="1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tabLst>
          <a:tab pos="2574925" algn="l"/>
        </a:tabLst>
        <a:defRPr sz="1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tabLst>
          <a:tab pos="2574925" algn="l"/>
        </a:tabLst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tabLst>
          <a:tab pos="2574925" algn="l"/>
        </a:tabLst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28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endParaRPr lang="en-US" smtClean="0"/>
          </a:p>
        </p:txBody>
      </p:sp>
      <p:sp>
        <p:nvSpPr>
          <p:cNvPr id="3075" name="Rectangle 8"/>
          <p:cNvSpPr>
            <a:spLocks noGrp="1" noChangeArrowheads="1"/>
          </p:cNvSpPr>
          <p:nvPr>
            <p:ph type="subTitle" idx="4294967295"/>
          </p:nvPr>
        </p:nvSpPr>
        <p:spPr>
          <a:xfrm>
            <a:off x="1447800" y="3429000"/>
            <a:ext cx="6400800" cy="2895600"/>
          </a:xfrm>
        </p:spPr>
        <p:txBody>
          <a:bodyPr/>
          <a:lstStyle/>
          <a:p>
            <a:pPr marL="0" indent="0" algn="ctr">
              <a:lnSpc>
                <a:spcPct val="80000"/>
              </a:lnSpc>
              <a:buFontTx/>
              <a:buNone/>
            </a:pPr>
            <a:endParaRPr lang="en-US" sz="1000" b="1" dirty="0" smtClean="0"/>
          </a:p>
          <a:p>
            <a:pPr marL="0" indent="0" algn="ctr">
              <a:lnSpc>
                <a:spcPct val="80000"/>
              </a:lnSpc>
              <a:buFontTx/>
              <a:buNone/>
            </a:pPr>
            <a:r>
              <a:rPr lang="en-US" sz="2800" b="1" dirty="0" smtClean="0"/>
              <a:t>Downstate Medical Center’s</a:t>
            </a:r>
          </a:p>
          <a:p>
            <a:pPr marL="0" indent="0" algn="ctr">
              <a:lnSpc>
                <a:spcPct val="80000"/>
              </a:lnSpc>
              <a:buFontTx/>
              <a:buNone/>
            </a:pPr>
            <a:endParaRPr lang="en-US" sz="1000" b="1" dirty="0" smtClean="0"/>
          </a:p>
          <a:p>
            <a:pPr marL="0" indent="0" algn="ctr">
              <a:lnSpc>
                <a:spcPct val="80000"/>
              </a:lnSpc>
              <a:buFontTx/>
              <a:buNone/>
            </a:pPr>
            <a:r>
              <a:rPr lang="en-US" sz="2400" b="1" dirty="0" smtClean="0"/>
              <a:t>Electronic Time and Attendance</a:t>
            </a:r>
          </a:p>
          <a:p>
            <a:pPr marL="0" indent="0" algn="ctr">
              <a:lnSpc>
                <a:spcPct val="80000"/>
              </a:lnSpc>
              <a:buFontTx/>
              <a:buNone/>
            </a:pPr>
            <a:r>
              <a:rPr lang="en-US" sz="2400" b="1" dirty="0" smtClean="0"/>
              <a:t>Training Module</a:t>
            </a:r>
          </a:p>
          <a:p>
            <a:pPr marL="0" indent="0" algn="ctr">
              <a:lnSpc>
                <a:spcPct val="80000"/>
              </a:lnSpc>
              <a:buNone/>
            </a:pPr>
            <a:endParaRPr lang="en-US" sz="2400" b="1" dirty="0"/>
          </a:p>
          <a:p>
            <a:pPr marL="0" indent="0" algn="ctr">
              <a:lnSpc>
                <a:spcPct val="80000"/>
              </a:lnSpc>
              <a:buNone/>
            </a:pPr>
            <a:r>
              <a:rPr lang="en-US" sz="2400" b="1" dirty="0"/>
              <a:t>Monthly Process for Supervisors</a:t>
            </a:r>
          </a:p>
          <a:p>
            <a:pPr marL="0" indent="0" algn="ctr">
              <a:lnSpc>
                <a:spcPct val="80000"/>
              </a:lnSpc>
              <a:buFontTx/>
              <a:buNone/>
            </a:pPr>
            <a:endParaRPr lang="en-US" sz="1000" b="1" dirty="0" smtClean="0"/>
          </a:p>
        </p:txBody>
      </p:sp>
      <p:sp>
        <p:nvSpPr>
          <p:cNvPr id="3076" name="Rectangle 2"/>
          <p:cNvSpPr>
            <a:spLocks noChangeArrowheads="1"/>
          </p:cNvSpPr>
          <p:nvPr/>
        </p:nvSpPr>
        <p:spPr bwMode="gray">
          <a:xfrm>
            <a:off x="381000" y="152400"/>
            <a:ext cx="8534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/>
            <a:endParaRPr lang="en-US" sz="2000" b="1">
              <a:solidFill>
                <a:srgbClr val="000000"/>
              </a:solidFill>
            </a:endParaRPr>
          </a:p>
        </p:txBody>
      </p:sp>
      <p:pic>
        <p:nvPicPr>
          <p:cNvPr id="3077" name="Picture 11" descr="DMC Logo-Final-cmy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295400"/>
            <a:ext cx="6357938" cy="167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106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20700"/>
            <a:ext cx="8534400" cy="850900"/>
          </a:xfrm>
        </p:spPr>
        <p:txBody>
          <a:bodyPr>
            <a:noAutofit/>
          </a:bodyPr>
          <a:lstStyle/>
          <a:p>
            <a:r>
              <a:rPr lang="en-US" sz="2400" dirty="0" smtClean="0"/>
              <a:t>Overview of the Monthly Process -</a:t>
            </a:r>
            <a:br>
              <a:rPr lang="en-US" sz="2400" dirty="0" smtClean="0"/>
            </a:br>
            <a:r>
              <a:rPr lang="en-US" sz="2400" dirty="0" smtClean="0">
                <a:solidFill>
                  <a:srgbClr val="0070C0"/>
                </a:solidFill>
              </a:rPr>
              <a:t>SUPERVISORS</a:t>
            </a:r>
            <a:endParaRPr lang="en-US" sz="2400" dirty="0">
              <a:solidFill>
                <a:srgbClr val="0070C0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033704633"/>
              </p:ext>
            </p:extLst>
          </p:nvPr>
        </p:nvGraphicFramePr>
        <p:xfrm>
          <a:off x="914400" y="1587500"/>
          <a:ext cx="77724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40820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964" y="957697"/>
            <a:ext cx="8636130" cy="661553"/>
          </a:xfrm>
        </p:spPr>
        <p:txBody>
          <a:bodyPr>
            <a:noAutofit/>
          </a:bodyPr>
          <a:lstStyle/>
          <a:p>
            <a:r>
              <a:rPr lang="en-US" sz="2000" dirty="0" smtClean="0"/>
              <a:t>selection </a:t>
            </a:r>
            <a:r>
              <a:rPr lang="en-US" sz="2000" dirty="0"/>
              <a:t>to view and approve the electronic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record </a:t>
            </a:r>
            <a:r>
              <a:rPr lang="en-US" sz="2000" dirty="0"/>
              <a:t>status of direct reports</a:t>
            </a:r>
            <a:r>
              <a:rPr lang="en-US" sz="2000" dirty="0" smtClean="0"/>
              <a:t>.</a:t>
            </a:r>
            <a:r>
              <a:rPr lang="en-US" sz="2000" b="1" dirty="0">
                <a:solidFill>
                  <a:srgbClr val="00B050"/>
                </a:solidFill>
              </a:rPr>
              <a:t> </a:t>
            </a:r>
            <a:endParaRPr lang="en-US" sz="2000" dirty="0">
              <a:solidFill>
                <a:srgbClr val="00B05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959441"/>
            <a:ext cx="7772400" cy="1500187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67328"/>
            <a:ext cx="8382000" cy="3557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Notched Right Arrow 7"/>
          <p:cNvSpPr/>
          <p:nvPr/>
        </p:nvSpPr>
        <p:spPr>
          <a:xfrm flipH="1">
            <a:off x="1524000" y="3777128"/>
            <a:ext cx="2057400" cy="1187480"/>
          </a:xfrm>
          <a:prstGeom prst="notched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chemeClr val="bg1"/>
                </a:solidFill>
              </a:rPr>
              <a:t> </a:t>
            </a:r>
            <a:r>
              <a:rPr lang="en-US" sz="1000" b="1" dirty="0">
                <a:solidFill>
                  <a:schemeClr val="bg1"/>
                </a:solidFill>
              </a:rPr>
              <a:t>Employee List – Contact HR for any corrections.</a:t>
            </a:r>
          </a:p>
        </p:txBody>
      </p:sp>
      <p:sp>
        <p:nvSpPr>
          <p:cNvPr id="6" name="5-Point Star 5"/>
          <p:cNvSpPr/>
          <p:nvPr/>
        </p:nvSpPr>
        <p:spPr>
          <a:xfrm>
            <a:off x="8001000" y="2253128"/>
            <a:ext cx="470860" cy="381000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89894" y="4742328"/>
            <a:ext cx="4267200" cy="831820"/>
          </a:xfrm>
          <a:prstGeom prst="rect">
            <a:avLst/>
          </a:prstGeom>
          <a:solidFill>
            <a:srgbClr val="00206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FFFFFF"/>
                </a:solidFill>
              </a:rPr>
              <a:t>For PENDING TIME APPROVALS OR LEAVE REQUESTS –  Supervisors should select an action: </a:t>
            </a:r>
            <a:r>
              <a:rPr lang="en-US" sz="1400" i="1" dirty="0">
                <a:solidFill>
                  <a:srgbClr val="FFFFFF"/>
                </a:solidFill>
              </a:rPr>
              <a:t>APPROVE, DENY</a:t>
            </a:r>
            <a:r>
              <a:rPr lang="en-US" sz="1400" dirty="0">
                <a:solidFill>
                  <a:srgbClr val="FFFFFF"/>
                </a:solidFill>
              </a:rPr>
              <a:t>, OR </a:t>
            </a:r>
            <a:r>
              <a:rPr lang="en-US" sz="1400" i="1" dirty="0">
                <a:solidFill>
                  <a:srgbClr val="FFFFFF"/>
                </a:solidFill>
              </a:rPr>
              <a:t>IGNORE</a:t>
            </a:r>
            <a:r>
              <a:rPr lang="en-US" sz="1400" dirty="0">
                <a:solidFill>
                  <a:srgbClr val="FFFFFF"/>
                </a:solidFill>
              </a:rPr>
              <a:t>.   THEN </a:t>
            </a:r>
            <a:r>
              <a:rPr lang="en-US" sz="1400" i="1" dirty="0">
                <a:solidFill>
                  <a:srgbClr val="FFFFFF"/>
                </a:solidFill>
              </a:rPr>
              <a:t>SUBMIT</a:t>
            </a:r>
            <a:r>
              <a:rPr lang="en-US" sz="140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13" name="5-Point Star 12"/>
          <p:cNvSpPr/>
          <p:nvPr/>
        </p:nvSpPr>
        <p:spPr>
          <a:xfrm>
            <a:off x="8001000" y="3053228"/>
            <a:ext cx="470860" cy="381000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4" name="5-Point Star 13"/>
          <p:cNvSpPr/>
          <p:nvPr/>
        </p:nvSpPr>
        <p:spPr>
          <a:xfrm>
            <a:off x="4495800" y="4539128"/>
            <a:ext cx="470860" cy="381000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0" name="Up Arrow Callout 9"/>
          <p:cNvSpPr/>
          <p:nvPr/>
        </p:nvSpPr>
        <p:spPr>
          <a:xfrm>
            <a:off x="6246963" y="2111509"/>
            <a:ext cx="914400" cy="675019"/>
          </a:xfrm>
          <a:prstGeom prst="upArrowCallout">
            <a:avLst/>
          </a:prstGeom>
          <a:solidFill>
            <a:srgbClr val="00206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000" dirty="0">
              <a:solidFill>
                <a:srgbClr val="FFFF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46963" y="2405527"/>
            <a:ext cx="914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rgbClr val="FFFFFF"/>
                </a:solidFill>
                <a:latin typeface="Times New Roman" pitchFamily="18" charset="0"/>
                <a:cs typeface="Arial" charset="0"/>
              </a:rPr>
              <a:t>Enter Here</a:t>
            </a:r>
          </a:p>
        </p:txBody>
      </p:sp>
      <p:sp>
        <p:nvSpPr>
          <p:cNvPr id="15" name="Down Arrow Callout 14"/>
          <p:cNvSpPr/>
          <p:nvPr/>
        </p:nvSpPr>
        <p:spPr>
          <a:xfrm>
            <a:off x="216292" y="3053228"/>
            <a:ext cx="914400" cy="876300"/>
          </a:xfrm>
          <a:prstGeom prst="downArrowCallout">
            <a:avLst/>
          </a:prstGeom>
          <a:solidFill>
            <a:srgbClr val="00206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rgbClr val="FFFFFF"/>
                </a:solidFill>
              </a:rPr>
              <a:t>SUBMIT when COMPLETE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 bwMode="gray">
          <a:xfrm>
            <a:off x="355470" y="457201"/>
            <a:ext cx="8636130" cy="457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i="1" cap="all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000000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000000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000000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000000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Arial" charset="0"/>
              </a:defRPr>
            </a:lvl9pPr>
          </a:lstStyle>
          <a:p>
            <a:r>
              <a:rPr lang="en-US" sz="2200" dirty="0" smtClean="0">
                <a:solidFill>
                  <a:srgbClr val="0070C0"/>
                </a:solidFill>
              </a:rPr>
              <a:t>Supervisors</a:t>
            </a:r>
            <a:r>
              <a:rPr lang="en-US" sz="2200" dirty="0" smtClean="0"/>
              <a:t> will have a </a:t>
            </a:r>
            <a:r>
              <a:rPr lang="en-US" sz="2200" dirty="0" smtClean="0">
                <a:solidFill>
                  <a:srgbClr val="0070C0"/>
                </a:solidFill>
              </a:rPr>
              <a:t>“Work Roster” </a:t>
            </a:r>
            <a:r>
              <a:rPr lang="en-US" sz="2200" dirty="0" smtClean="0">
                <a:solidFill>
                  <a:srgbClr val="00B050"/>
                </a:solidFill>
              </a:rPr>
              <a:t/>
            </a:r>
            <a:br>
              <a:rPr lang="en-US" sz="2200" dirty="0" smtClean="0">
                <a:solidFill>
                  <a:srgbClr val="00B050"/>
                </a:solidFill>
              </a:rPr>
            </a:br>
            <a:endParaRPr lang="en-US" sz="2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526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670175"/>
          </a:xfrm>
        </p:spPr>
        <p:txBody>
          <a:bodyPr/>
          <a:lstStyle/>
          <a:p>
            <a:pPr algn="ctr"/>
            <a:r>
              <a:rPr lang="en-US" sz="2400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Questions?</a:t>
            </a:r>
            <a:br>
              <a:rPr lang="en-US" sz="2400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</a:br>
            <a:r>
              <a:rPr lang="en-US" sz="2400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/>
            </a:r>
            <a:br>
              <a:rPr lang="en-US" sz="2400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</a:br>
            <a:r>
              <a:rPr lang="en-US" sz="2400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Martin Deane – AVP Materials Management</a:t>
            </a:r>
            <a:br>
              <a:rPr lang="en-US" sz="2400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</a:br>
            <a:r>
              <a:rPr lang="en-US" sz="2400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x-3199</a:t>
            </a:r>
            <a:br>
              <a:rPr lang="en-US" sz="2400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</a:br>
            <a:r>
              <a:rPr lang="en-US" sz="2400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Marty.Deane@Downstate.edu</a:t>
            </a:r>
            <a:endParaRPr lang="en-US" sz="2400" dirty="0">
              <a:solidFill>
                <a:srgbClr val="0070C0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35473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TD">
  <a:themeElements>
    <a:clrScheme name="Navigant tempate reports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Navigant tempate repor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avigant tempate reports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vigant tempate reports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vigant tempate reports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vigant tempate reports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vigant tempate report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vigant tempate report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vigant tempate report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123</Words>
  <Application>Microsoft Office PowerPoint</Application>
  <PresentationFormat>On-screen Show (4:3)</PresentationFormat>
  <Paragraphs>24</Paragraphs>
  <Slides>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6" baseType="lpstr">
      <vt:lpstr>Office Theme</vt:lpstr>
      <vt:lpstr>ATD</vt:lpstr>
      <vt:lpstr>  </vt:lpstr>
      <vt:lpstr>Overview of the Monthly Process - SUPERVISORS</vt:lpstr>
      <vt:lpstr>selection to view and approve the electronic  record status of direct reports. </vt:lpstr>
      <vt:lpstr>Questions?  Martin Deane – AVP Materials Management x-3199 Marty.Deane@Downstate.edu</vt:lpstr>
    </vt:vector>
  </TitlesOfParts>
  <Company>SUNYDMC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Electronic Time and Attendance</dc:title>
  <dc:creator>Joanne Fraser</dc:creator>
  <cp:lastModifiedBy>Joanne Fraser</cp:lastModifiedBy>
  <cp:revision>17</cp:revision>
  <dcterms:created xsi:type="dcterms:W3CDTF">2014-01-08T17:03:01Z</dcterms:created>
  <dcterms:modified xsi:type="dcterms:W3CDTF">2014-02-03T17:58:17Z</dcterms:modified>
</cp:coreProperties>
</file>